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8"/>
  </p:notesMasterIdLst>
  <p:sldIdLst>
    <p:sldId id="302" r:id="rId3"/>
    <p:sldId id="258" r:id="rId4"/>
    <p:sldId id="261" r:id="rId5"/>
    <p:sldId id="265" r:id="rId6"/>
    <p:sldId id="294" r:id="rId7"/>
    <p:sldId id="263" r:id="rId8"/>
    <p:sldId id="298" r:id="rId9"/>
    <p:sldId id="268" r:id="rId10"/>
    <p:sldId id="266" r:id="rId11"/>
    <p:sldId id="291" r:id="rId12"/>
    <p:sldId id="286" r:id="rId13"/>
    <p:sldId id="284" r:id="rId14"/>
    <p:sldId id="293" r:id="rId15"/>
    <p:sldId id="285" r:id="rId16"/>
    <p:sldId id="281" r:id="rId17"/>
    <p:sldId id="287" r:id="rId18"/>
    <p:sldId id="283" r:id="rId19"/>
    <p:sldId id="299" r:id="rId20"/>
    <p:sldId id="300" r:id="rId21"/>
    <p:sldId id="282" r:id="rId22"/>
    <p:sldId id="290" r:id="rId23"/>
    <p:sldId id="288" r:id="rId24"/>
    <p:sldId id="296" r:id="rId25"/>
    <p:sldId id="301" r:id="rId26"/>
    <p:sldId id="269" r:id="rId27"/>
    <p:sldId id="271" r:id="rId28"/>
    <p:sldId id="272" r:id="rId29"/>
    <p:sldId id="270" r:id="rId30"/>
    <p:sldId id="274" r:id="rId31"/>
    <p:sldId id="273" r:id="rId32"/>
    <p:sldId id="276" r:id="rId33"/>
    <p:sldId id="277" r:id="rId34"/>
    <p:sldId id="278" r:id="rId35"/>
    <p:sldId id="304" r:id="rId36"/>
    <p:sldId id="30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DFAF0-44C5-4D86-84A5-CE6DACD99E2D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B4FF4-B9B0-43C0-8FE2-8C884853B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8698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26D7E-0CDE-4731-B643-C0621FC6B3C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7759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empus Sans ITC" pitchFamily="8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26D7E-0CDE-4731-B643-C0621FC6B3C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0817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26D7E-0CDE-4731-B643-C0621FC6B3C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3523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B4FF4-B9B0-43C0-8FE2-8C884853B28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9272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B4FF4-B9B0-43C0-8FE2-8C884853B28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426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B4FF4-B9B0-43C0-8FE2-8C884853B28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9839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CD17-36FF-43C4-B9CB-D31F8C5BE215}" type="datetime1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E42A-0468-4638-8157-D58D75373D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042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C7EF-4BF6-413F-8EA0-E2AEF4F6E3F9}" type="datetime1">
              <a:rPr lang="en-US" smtClean="0"/>
              <a:pPr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E42A-0468-4638-8157-D58D75373D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8855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58FC0-8A59-4CA8-888D-3674D983BDC7}" type="datetime1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E42A-0468-4638-8157-D58D75373D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1727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CF9C-7548-418D-A05E-B818D2DDDAE7}" type="datetime1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E42A-0468-4638-8157-D58D75373D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3439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2B51-97D6-4CE8-9D37-B1AA9641A21D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76CF-21AD-44B6-A96D-A174609D7B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6292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2B51-97D6-4CE8-9D37-B1AA9641A21D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76CF-21AD-44B6-A96D-A174609D7B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4934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2B51-97D6-4CE8-9D37-B1AA9641A21D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76CF-21AD-44B6-A96D-A174609D7B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6324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2B51-97D6-4CE8-9D37-B1AA9641A21D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76CF-21AD-44B6-A96D-A174609D7B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3176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2B51-97D6-4CE8-9D37-B1AA9641A21D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76CF-21AD-44B6-A96D-A174609D7B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142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2B51-97D6-4CE8-9D37-B1AA9641A21D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76CF-21AD-44B6-A96D-A174609D7B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0402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2B51-97D6-4CE8-9D37-B1AA9641A21D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76CF-21AD-44B6-A96D-A174609D7B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4474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64261-52EE-45CA-990A-A7955E58FA1A}" type="datetime1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E42A-0468-4638-8157-D58D75373D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9615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2B51-97D6-4CE8-9D37-B1AA9641A21D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76CF-21AD-44B6-A96D-A174609D7B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7749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2B51-97D6-4CE8-9D37-B1AA9641A21D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76CF-21AD-44B6-A96D-A174609D7B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8913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2B51-97D6-4CE8-9D37-B1AA9641A21D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76CF-21AD-44B6-A96D-A174609D7B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38946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2B51-97D6-4CE8-9D37-B1AA9641A21D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76CF-21AD-44B6-A96D-A174609D7B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384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2B51-97D6-4CE8-9D37-B1AA9641A21D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76CF-21AD-44B6-A96D-A174609D7B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4778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986C2-B3EA-4AE3-80BA-7BCA4FCC3895}" type="datetime1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E42A-0468-4638-8157-D58D75373D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0996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3CEC-EC9A-4C58-BAAC-015C39C0C10A}" type="datetime1">
              <a:rPr lang="en-US" smtClean="0"/>
              <a:pPr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E42A-0468-4638-8157-D58D75373D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8505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DA7F-8165-4D61-AC5B-0A7CB7FA9D1D}" type="datetime1">
              <a:rPr lang="en-US" smtClean="0"/>
              <a:pPr/>
              <a:t>4/2/2015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E42A-0468-4638-8157-D58D75373D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4898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EF5B-76D6-4979-9A0C-7DC73EB0C06E}" type="datetime1">
              <a:rPr lang="en-US" smtClean="0"/>
              <a:pPr/>
              <a:t>4/2/2015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E42A-0468-4638-8157-D58D75373D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823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B02A6-69B0-443D-A9CF-065C82525342}" type="datetime1">
              <a:rPr lang="en-US" smtClean="0"/>
              <a:pPr/>
              <a:t>4/2/2015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E42A-0468-4638-8157-D58D75373D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1539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15B7-C9A1-4905-B115-48BC1C544BC6}" type="datetime1">
              <a:rPr lang="en-US" smtClean="0"/>
              <a:pPr/>
              <a:t>4/2/2015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E42A-0468-4638-8157-D58D75373D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439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5A23-793E-4BE4-BA12-0EB83DF0B028}" type="datetime1">
              <a:rPr lang="en-US" smtClean="0"/>
              <a:pPr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E42A-0468-4638-8157-D58D75373D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5275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715B7-C9A1-4905-B115-48BC1C544BC6}" type="datetime1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EE42A-0468-4638-8157-D58D75373D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785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C2B51-97D6-4CE8-9D37-B1AA9641A21D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A76CF-21AD-44B6-A96D-A174609D7B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683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png"/><Relationship Id="rId9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 SMALL COMBINATION OF SLICES IN BANACH SPACES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5334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Sudeshna</a:t>
            </a:r>
            <a:r>
              <a:rPr lang="en-US" dirty="0" smtClean="0"/>
              <a:t> </a:t>
            </a:r>
            <a:r>
              <a:rPr lang="en-US" dirty="0" err="1"/>
              <a:t>B</a:t>
            </a:r>
            <a:r>
              <a:rPr lang="en-US" dirty="0" err="1" smtClean="0"/>
              <a:t>asu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E42A-0468-4638-8157-D58D75373DD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623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76200" y="0"/>
                <a:ext cx="9009924" cy="7232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X has MIP if </a:t>
                </a:r>
              </a:p>
              <a:p>
                <a:r>
                  <a:rPr lang="en-US" sz="3200" dirty="0" smtClean="0"/>
                  <a:t>every closed bounded convex set is the intersection of closed balls containing it</a:t>
                </a:r>
                <a:r>
                  <a:rPr lang="en-US" sz="4400" dirty="0" smtClean="0"/>
                  <a:t>.</a:t>
                </a:r>
              </a:p>
              <a:p>
                <a:endParaRPr lang="en-US" sz="3200" dirty="0" smtClean="0"/>
              </a:p>
              <a:p>
                <a:r>
                  <a:rPr lang="en-US" sz="3200" dirty="0" smtClean="0"/>
                  <a:t>If and only if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dirty="0"/>
                  <a:t>-</a:t>
                </a:r>
                <a:r>
                  <a:rPr lang="en-US" sz="3200" dirty="0" err="1"/>
                  <a:t>denting</a:t>
                </a:r>
                <a:r>
                  <a:rPr lang="en-US" sz="3200" dirty="0"/>
                  <a:t> points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𝐵</m:t>
                        </m:r>
                      </m:e>
                      <m:sub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3200" dirty="0" smtClean="0"/>
                  <a:t> are dense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3200" dirty="0" smtClean="0"/>
                  <a:t/>
                </a:r>
              </a:p>
              <a:p>
                <a:endParaRPr lang="en-US" sz="3200" dirty="0"/>
              </a:p>
              <a:p>
                <a:r>
                  <a:rPr lang="en-US" sz="3200" dirty="0" smtClean="0"/>
                  <a:t>if </a:t>
                </a:r>
                <a:r>
                  <a:rPr lang="en-US" sz="3200" dirty="0"/>
                  <a:t>and only if </a:t>
                </a:r>
                <a:endParaRPr lang="en-US" sz="3200" dirty="0" smtClean="0"/>
              </a:p>
              <a:p>
                <a:r>
                  <a:rPr lang="en-US" sz="3200" dirty="0" smtClean="0"/>
                  <a:t>for </a:t>
                </a:r>
                <a:r>
                  <a:rPr lang="en-US" sz="3200" dirty="0"/>
                  <a:t>any </a:t>
                </a:r>
                <a:r>
                  <a:rPr lang="en-US" sz="3200" dirty="0" smtClean="0"/>
                  <a:t>two disjoint </a:t>
                </a:r>
                <a:r>
                  <a:rPr lang="en-US" sz="3200" dirty="0"/>
                  <a:t>bounded </a:t>
                </a:r>
                <a:r>
                  <a:rPr lang="en-US" sz="3200" dirty="0" smtClean="0"/>
                  <a:t>weak* closed </a:t>
                </a:r>
                <a:r>
                  <a:rPr lang="en-US" sz="3200" dirty="0"/>
                  <a:t>convex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/>
                  <a:t>,</a:t>
                </a:r>
                <a:r>
                  <a:rPr lang="en-US" sz="3200" dirty="0"/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smtClean="0"/>
                  <a:t>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∗∗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smtClean="0"/>
                  <a:t>, there </a:t>
                </a:r>
                <a:r>
                  <a:rPr lang="en-US" sz="3200" dirty="0"/>
                  <a:t>exist balls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smtClean="0"/>
                  <a:t>,</a:t>
                </a:r>
                <a:r>
                  <a:rPr lang="en-US" sz="3200" dirty="0"/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smtClean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∗∗</m:t>
                        </m:r>
                      </m:sup>
                    </m:sSup>
                  </m:oMath>
                </a14:m>
                <a:r>
                  <a:rPr lang="en-US" sz="3200" dirty="0" smtClean="0"/>
                  <a:t/>
                </a:r>
                <a:r>
                  <a:rPr lang="en-US" sz="3200" dirty="0"/>
                  <a:t>with centers in X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Cambria Math"/>
                    <a:ea typeface="Cambria Math"/>
                  </a:rPr>
                  <a:t>⊇</a:t>
                </a:r>
                <a:r>
                  <a:rPr lang="en-US" sz="3200" dirty="0" smtClean="0"/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 smtClean="0"/>
                  <a:t>, </a:t>
                </a:r>
                <a:r>
                  <a:rPr lang="en-US" sz="3200" dirty="0" err="1"/>
                  <a:t>i</a:t>
                </a:r>
                <a:r>
                  <a:rPr lang="en-US" sz="3200" dirty="0"/>
                  <a:t> = </a:t>
                </a:r>
                <a:r>
                  <a:rPr lang="en-US" sz="3200" dirty="0" smtClean="0"/>
                  <a:t>1, 2 </a:t>
                </a:r>
                <a:r>
                  <a:rPr lang="en-US" sz="32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 </m:t>
                    </m:r>
                    <m:r>
                      <a:rPr lang="en-US" sz="3200" dirty="0" smtClean="0">
                        <a:latin typeface="Cambria Math"/>
                        <a:ea typeface="Cambria Math"/>
                      </a:rPr>
                      <m:t>⋂</m:t>
                    </m:r>
                  </m:oMath>
                </a14:m>
                <a:r>
                  <a:rPr lang="en-US" sz="3200" dirty="0" smtClean="0"/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 smtClean="0"/>
                  <a:t/>
                </a:r>
                <a:r>
                  <a:rPr lang="en-US" sz="4400" dirty="0"/>
                  <a:t>=</a:t>
                </a:r>
                <a:r>
                  <a:rPr lang="el-GR" sz="4400" dirty="0">
                    <a:ea typeface="Cambria Math"/>
                  </a:rPr>
                  <a:t/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400" i="1" dirty="0">
                        <a:latin typeface="Cambria Math"/>
                        <a:ea typeface="Cambria Math"/>
                      </a:rPr>
                      <m:t>ϕ</m:t>
                    </m:r>
                  </m:oMath>
                </a14:m>
                <a:r>
                  <a:rPr lang="en-US" sz="4400" dirty="0"/>
                  <a:t/>
                </a:r>
                <a:r>
                  <a:rPr lang="en-US" sz="4400" i="1" dirty="0"/>
                  <a:t>.</a:t>
                </a:r>
                <a:endParaRPr lang="en-US" sz="4400" dirty="0"/>
              </a:p>
              <a:p>
                <a:endParaRPr lang="en-US" sz="4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0"/>
                <a:ext cx="9009924" cy="7232749"/>
              </a:xfrm>
              <a:prstGeom prst="rect">
                <a:avLst/>
              </a:prstGeom>
              <a:blipFill rotWithShape="1">
                <a:blip r:embed="rId2"/>
                <a:stretch>
                  <a:fillRect l="-1759" t="-1096" r="-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96286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76201" y="152400"/>
                <a:ext cx="8839200" cy="6309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X has ANP-II </a:t>
                </a:r>
              </a:p>
              <a:p>
                <a:r>
                  <a:rPr lang="en-US" sz="3200" dirty="0" smtClean="0"/>
                  <a:t>If and only  if for any w* closed </a:t>
                </a:r>
                <a:r>
                  <a:rPr lang="en-US" sz="3200" dirty="0" err="1" smtClean="0"/>
                  <a:t>hyperplane</a:t>
                </a:r>
                <a:r>
                  <a:rPr lang="en-US" sz="3200" dirty="0" smtClean="0"/>
                  <a:t> H  in X**,  and any bounded convex set A in X** </a:t>
                </a:r>
              </a:p>
              <a:p>
                <a:r>
                  <a:rPr lang="en-US" sz="3200" dirty="0" smtClean="0"/>
                  <a:t>with  </a:t>
                </a:r>
                <a:r>
                  <a:rPr lang="en-US" sz="3200" dirty="0" err="1" smtClean="0"/>
                  <a:t>dist</a:t>
                </a:r>
                <a:r>
                  <a:rPr lang="en-US" sz="3200" dirty="0" smtClean="0"/>
                  <a:t> (A,H) &gt;  0 there exists balls B</a:t>
                </a:r>
                <a:r>
                  <a:rPr lang="en-US" sz="3200" baseline="-25000" dirty="0" smtClean="0"/>
                  <a:t>1</a:t>
                </a:r>
                <a:r>
                  <a:rPr lang="en-US" sz="3200" dirty="0" smtClean="0"/>
                  <a:t>**,B</a:t>
                </a:r>
                <a:r>
                  <a:rPr lang="en-US" sz="3200" baseline="-25000" dirty="0" smtClean="0"/>
                  <a:t>2</a:t>
                </a:r>
                <a:r>
                  <a:rPr lang="en-US" sz="3200" dirty="0" smtClean="0"/>
                  <a:t>**……………………</a:t>
                </a:r>
                <a:r>
                  <a:rPr lang="en-US" sz="3200" dirty="0" err="1" smtClean="0"/>
                  <a:t>B</a:t>
                </a:r>
                <a:r>
                  <a:rPr lang="en-US" sz="3200" baseline="-25000" dirty="0" err="1" smtClean="0"/>
                  <a:t>n</a:t>
                </a:r>
                <a:r>
                  <a:rPr lang="en-US" sz="3200" dirty="0" smtClean="0"/>
                  <a:t>** with centers in X such that A             (</a:t>
                </a:r>
                <a:r>
                  <a:rPr lang="en-US" sz="3200" dirty="0" err="1" smtClean="0"/>
                  <a:t>UB</a:t>
                </a:r>
                <a:r>
                  <a:rPr lang="en-US" sz="3200" baseline="-25000" dirty="0" err="1" smtClean="0"/>
                  <a:t>i</a:t>
                </a:r>
                <a:r>
                  <a:rPr lang="en-US" sz="3200" dirty="0" smtClean="0"/>
                  <a:t>**  ) and         (</a:t>
                </a:r>
                <a:r>
                  <a:rPr lang="en-US" sz="3200" dirty="0" err="1" smtClean="0"/>
                  <a:t>UB</a:t>
                </a:r>
                <a:r>
                  <a:rPr lang="en-US" sz="3200" baseline="-25000" dirty="0" err="1"/>
                  <a:t>i</a:t>
                </a:r>
                <a:r>
                  <a:rPr lang="en-US" sz="3200" dirty="0" smtClean="0"/>
                  <a:t>**)    H = </a:t>
                </a:r>
                <a:r>
                  <a:rPr lang="az-Cyrl-AZ" sz="3200" dirty="0" smtClean="0"/>
                  <a:t>Ф</a:t>
                </a:r>
                <a:endParaRPr lang="en-US" sz="3200" dirty="0" smtClean="0"/>
              </a:p>
              <a:p>
                <a:r>
                  <a:rPr lang="en-US" sz="3200" dirty="0"/>
                  <a:t/>
                </a:r>
              </a:p>
              <a:p>
                <a:r>
                  <a:rPr lang="en-US" sz="3200" dirty="0" smtClean="0"/>
                  <a:t>if and only if </a:t>
                </a:r>
              </a:p>
              <a:p>
                <a:endParaRPr lang="en-US" sz="3200" dirty="0"/>
              </a:p>
              <a:p>
                <a:r>
                  <a:rPr lang="en-US" sz="3200" dirty="0" smtClean="0"/>
                  <a:t>all points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sSup>
                          <m:sSup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3200" dirty="0" smtClean="0"/>
                  <a:t/>
                </a:r>
                <a:r>
                  <a:rPr lang="en-US" sz="3200" dirty="0"/>
                  <a:t>are w</a:t>
                </a:r>
                <a:r>
                  <a:rPr lang="en-US" sz="3200" dirty="0" smtClean="0"/>
                  <a:t>* -PC’s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sSup>
                          <m:sSup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endParaRPr lang="en-US" sz="3600" dirty="0" smtClean="0"/>
              </a:p>
              <a:p>
                <a:r>
                  <a:rPr lang="en-US" sz="3600" dirty="0" err="1" smtClean="0"/>
                  <a:t>i</a:t>
                </a:r>
                <a:r>
                  <a:rPr lang="en-US" sz="3600" dirty="0" smtClean="0"/>
                  <a:t>. e. </a:t>
                </a:r>
                <a:r>
                  <a:rPr lang="en-US" sz="32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𝑆</m:t>
                        </m:r>
                      </m:e>
                      <m:sub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3200" dirty="0"/>
                  <a:t> , w</a:t>
                </a:r>
                <a:r>
                  <a:rPr lang="en-US" sz="3200" dirty="0" smtClean="0"/>
                  <a:t>*) = </a:t>
                </a:r>
                <a:r>
                  <a:rPr lang="en-US" sz="32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𝑆</m:t>
                        </m:r>
                      </m:e>
                      <m:sub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3200" dirty="0"/>
                  <a:t>,</a:t>
                </a:r>
                <a:r>
                  <a:rPr lang="en-US" sz="3200" dirty="0" smtClean="0"/>
                  <a:t/>
                </a:r>
                <a:r>
                  <a:rPr lang="en-US" sz="2400" dirty="0" smtClean="0"/>
                  <a:t>|| ||</a:t>
                </a:r>
                <a:r>
                  <a:rPr lang="en-US" sz="3200" dirty="0" smtClean="0"/>
                  <a:t> ).</a:t>
                </a:r>
                <a:endParaRPr lang="en-US" sz="3200" dirty="0"/>
              </a:p>
              <a:p>
                <a:endParaRPr lang="en-US" sz="4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" y="152400"/>
                <a:ext cx="8839200" cy="6309420"/>
              </a:xfrm>
              <a:prstGeom prst="rect">
                <a:avLst/>
              </a:prstGeom>
              <a:blipFill rotWithShape="1">
                <a:blip r:embed="rId4"/>
                <a:stretch>
                  <a:fillRect l="-2138" t="-1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6898401"/>
              </p:ext>
            </p:extLst>
          </p:nvPr>
        </p:nvGraphicFramePr>
        <p:xfrm>
          <a:off x="1295400" y="2703571"/>
          <a:ext cx="381000" cy="398944"/>
        </p:xfrm>
        <a:graphic>
          <a:graphicData uri="http://schemas.openxmlformats.org/presentationml/2006/ole">
            <p:oleObj spid="_x0000_s4317" name="Equation" r:id="rId5" imgW="152280" imgH="152280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5219165"/>
              </p:ext>
            </p:extLst>
          </p:nvPr>
        </p:nvGraphicFramePr>
        <p:xfrm>
          <a:off x="4648200" y="2591480"/>
          <a:ext cx="570326" cy="530964"/>
        </p:xfrm>
        <a:graphic>
          <a:graphicData uri="http://schemas.openxmlformats.org/presentationml/2006/ole">
            <p:oleObj spid="_x0000_s4318" name="Equation" r:id="rId6" imgW="253800" imgH="215640" progId="Equation.3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67134355"/>
              </p:ext>
            </p:extLst>
          </p:nvPr>
        </p:nvGraphicFramePr>
        <p:xfrm>
          <a:off x="6553200" y="2665244"/>
          <a:ext cx="313356" cy="457200"/>
        </p:xfrm>
        <a:graphic>
          <a:graphicData uri="http://schemas.openxmlformats.org/presentationml/2006/ole">
            <p:oleObj spid="_x0000_s4319" name="Equation" r:id="rId7" imgW="152280" imgH="190440" progId="Equation.3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01157442"/>
              </p:ext>
            </p:extLst>
          </p:nvPr>
        </p:nvGraphicFramePr>
        <p:xfrm>
          <a:off x="1752600" y="2556495"/>
          <a:ext cx="635000" cy="565949"/>
        </p:xfrm>
        <a:graphic>
          <a:graphicData uri="http://schemas.openxmlformats.org/presentationml/2006/ole">
            <p:oleObj spid="_x0000_s4320" name="Equation" r:id="rId8" imgW="253800" imgH="21564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96315493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321" name="Equation" r:id="rId9" imgW="114120" imgH="21564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31702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0" y="0"/>
                <a:ext cx="8991600" cy="8894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400" dirty="0" smtClean="0"/>
              </a:p>
              <a:p>
                <a:r>
                  <a:rPr lang="en-US" sz="4400" dirty="0" smtClean="0"/>
                  <a:t>X has ANP –III if and only if  </a:t>
                </a:r>
              </a:p>
              <a:p>
                <a:r>
                  <a:rPr lang="en-US" sz="4400" dirty="0" smtClean="0"/>
                  <a:t>for any w*-closed </a:t>
                </a:r>
                <a:r>
                  <a:rPr lang="en-US" sz="4400" dirty="0" err="1" smtClean="0"/>
                  <a:t>hyperplane</a:t>
                </a:r>
                <a:r>
                  <a:rPr lang="en-US" sz="4400" dirty="0" smtClean="0"/>
                  <a:t> H in X** and x** in X** \H ,there exists a ball B** in X** with center in X the </a:t>
                </a:r>
              </a:p>
              <a:p>
                <a:r>
                  <a:rPr lang="en-US" sz="4400" dirty="0" smtClean="0"/>
                  <a:t>such that </a:t>
                </a:r>
              </a:p>
              <a:p>
                <a:r>
                  <a:rPr lang="en-US" sz="4400" dirty="0" smtClean="0"/>
                  <a:t>x**   B**</a:t>
                </a:r>
                <a:r>
                  <a:rPr lang="en-US" sz="4400" dirty="0"/>
                  <a:t/>
                </a:r>
                <a:r>
                  <a:rPr lang="en-US" sz="4400" dirty="0" smtClean="0"/>
                  <a:t>and B**   H= </a:t>
                </a:r>
                <a:r>
                  <a:rPr lang="az-Cyrl-AZ" sz="4400" dirty="0" smtClean="0"/>
                  <a:t>Ф</a:t>
                </a:r>
                <a:endParaRPr lang="en-US" sz="4400" dirty="0" smtClean="0"/>
              </a:p>
              <a:p>
                <a:r>
                  <a:rPr lang="en-US" sz="4400" dirty="0"/>
                  <a:t/>
                </a:r>
                <a:r>
                  <a:rPr lang="en-US" sz="4400" dirty="0" smtClean="0"/>
                  <a:t>if and only if </a:t>
                </a:r>
              </a:p>
              <a:p>
                <a:r>
                  <a:rPr lang="en-US" sz="4400" dirty="0" smtClean="0"/>
                  <a:t>all points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𝑆</m:t>
                        </m:r>
                      </m:e>
                      <m:sub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4400" dirty="0" smtClean="0"/>
                  <a:t> are w*-w pc’s of</a:t>
                </a:r>
                <a:r>
                  <a:rPr lang="en-US" sz="4400" dirty="0"/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4400" dirty="0" smtClean="0"/>
                  <a:t>i.e. </a:t>
                </a:r>
                <a:r>
                  <a:rPr lang="en-US" sz="4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𝑆</m:t>
                        </m:r>
                      </m:e>
                      <m:sub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4400" dirty="0"/>
                  <a:t> , w*)=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𝑆</m:t>
                        </m:r>
                      </m:e>
                      <m:sub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4400" b="0" i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sz="4400" dirty="0" smtClean="0"/>
                  <a:t> w)</a:t>
                </a:r>
                <a:endParaRPr lang="en-US" sz="4400" dirty="0"/>
              </a:p>
              <a:p>
                <a:endParaRPr lang="en-US" sz="4400" dirty="0" smtClean="0"/>
              </a:p>
              <a:p>
                <a:endParaRPr lang="en-US" sz="4400" dirty="0" smtClean="0"/>
              </a:p>
              <a:p>
                <a:endParaRPr lang="en-US" sz="44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8991600" cy="8894743"/>
              </a:xfrm>
              <a:prstGeom prst="rect">
                <a:avLst/>
              </a:prstGeom>
              <a:blipFill rotWithShape="1">
                <a:blip r:embed="rId3"/>
                <a:stretch>
                  <a:fillRect l="-2712" r="-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13239729"/>
              </p:ext>
            </p:extLst>
          </p:nvPr>
        </p:nvGraphicFramePr>
        <p:xfrm>
          <a:off x="838200" y="4191000"/>
          <a:ext cx="279400" cy="457200"/>
        </p:xfrm>
        <a:graphic>
          <a:graphicData uri="http://schemas.openxmlformats.org/presentationml/2006/ole">
            <p:oleObj spid="_x0000_s6232" name="Equation" r:id="rId4" imgW="126720" imgH="126720" progId="Equation.3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35102175"/>
              </p:ext>
            </p:extLst>
          </p:nvPr>
        </p:nvGraphicFramePr>
        <p:xfrm>
          <a:off x="4038600" y="4114800"/>
          <a:ext cx="457200" cy="582275"/>
        </p:xfrm>
        <a:graphic>
          <a:graphicData uri="http://schemas.openxmlformats.org/presentationml/2006/ole">
            <p:oleObj spid="_x0000_s6233" name="Equation" r:id="rId5" imgW="152280" imgH="19044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6462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8839200" cy="7971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X is said to have Property (II) </a:t>
                </a:r>
              </a:p>
              <a:p>
                <a:r>
                  <a:rPr lang="en-US" sz="3200" dirty="0" smtClean="0"/>
                  <a:t>if  every closed bounded convex set is the intersection of closed convex hull of finite union of balls.  </a:t>
                </a:r>
              </a:p>
              <a:p>
                <a:r>
                  <a:rPr lang="en-US" sz="3200" dirty="0" smtClean="0"/>
                  <a:t>If </a:t>
                </a:r>
                <a:r>
                  <a:rPr lang="en-US" sz="3200" dirty="0"/>
                  <a:t>and only if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dirty="0"/>
                  <a:t>-</a:t>
                </a:r>
                <a:r>
                  <a:rPr lang="en-US" sz="3200" dirty="0" smtClean="0"/>
                  <a:t>PC’s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𝐵</m:t>
                        </m:r>
                      </m:e>
                      <m:sub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3200" dirty="0"/>
                  <a:t> are dense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𝑆</m:t>
                        </m:r>
                      </m:e>
                      <m:sub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endParaRPr lang="en-US" sz="3200" dirty="0" smtClean="0"/>
              </a:p>
              <a:p>
                <a:endParaRPr lang="en-US" sz="3200" dirty="0"/>
              </a:p>
              <a:p>
                <a:r>
                  <a:rPr lang="en-US" sz="3200" dirty="0"/>
                  <a:t>if and only if </a:t>
                </a:r>
              </a:p>
              <a:p>
                <a:r>
                  <a:rPr lang="en-US" sz="3200" dirty="0"/>
                  <a:t>for any two disjoint bounded weak* closed convex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smtClean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∗∗</m:t>
                        </m:r>
                      </m:sup>
                    </m:sSup>
                  </m:oMath>
                </a14:m>
                <a:r>
                  <a:rPr lang="en-US" sz="3200" dirty="0" smtClean="0"/>
                  <a:t>, </a:t>
                </a:r>
                <a:r>
                  <a:rPr lang="en-US" sz="3200" dirty="0"/>
                  <a:t>there </a:t>
                </a:r>
                <a:r>
                  <a:rPr lang="en-US" sz="3200" dirty="0" smtClean="0"/>
                  <a:t>exist two families of disjoint balls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∗∗</m:t>
                        </m:r>
                      </m:sup>
                    </m:sSup>
                  </m:oMath>
                </a14:m>
                <a:r>
                  <a:rPr lang="en-US" sz="3200" dirty="0" smtClean="0"/>
                  <a:t> with centers in X, such that their convex hulls contain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smtClean="0"/>
                  <a:t> and the intersection is empty</a:t>
                </a:r>
                <a:endParaRPr lang="en-US" sz="3200" dirty="0"/>
              </a:p>
              <a:p>
                <a:endParaRPr lang="en-US" sz="3200" dirty="0"/>
              </a:p>
              <a:p>
                <a:endParaRPr lang="en-US" sz="3200" dirty="0" smtClean="0"/>
              </a:p>
              <a:p>
                <a:endParaRPr lang="en-US" sz="3200" dirty="0"/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8839200" cy="7971413"/>
              </a:xfrm>
              <a:prstGeom prst="rect">
                <a:avLst/>
              </a:prstGeom>
              <a:blipFill rotWithShape="1">
                <a:blip r:embed="rId2"/>
                <a:stretch>
                  <a:fillRect l="-1724" t="-994" r="-1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95167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-76200" y="0"/>
                <a:ext cx="9067800" cy="6863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X has ANP –II’ if and only if </a:t>
                </a:r>
              </a:p>
              <a:p>
                <a:r>
                  <a:rPr lang="en-US" sz="3200" dirty="0" smtClean="0"/>
                  <a:t>for any  w* closed </a:t>
                </a:r>
                <a:r>
                  <a:rPr lang="en-US" sz="3200" dirty="0" err="1" smtClean="0"/>
                  <a:t>hyperplane</a:t>
                </a:r>
                <a:r>
                  <a:rPr lang="en-US" sz="3200" dirty="0" smtClean="0"/>
                  <a:t> H in X**,  and any compact set A in X** with A   H = </a:t>
                </a:r>
                <a:r>
                  <a:rPr lang="az-Cyrl-AZ" sz="3200" dirty="0" smtClean="0"/>
                  <a:t>Ф</a:t>
                </a:r>
                <a:r>
                  <a:rPr lang="en-US" sz="3200" dirty="0" smtClean="0"/>
                  <a:t>, there exits a ball B** in X** </a:t>
                </a:r>
                <a:r>
                  <a:rPr lang="en-US" sz="3200" dirty="0"/>
                  <a:t>w</a:t>
                </a:r>
                <a:r>
                  <a:rPr lang="en-US" sz="3200" dirty="0" smtClean="0"/>
                  <a:t>ith center in X  such that  A      B** and B**    H = </a:t>
                </a:r>
                <a:r>
                  <a:rPr lang="az-Cyrl-AZ" sz="3200" dirty="0" smtClean="0"/>
                  <a:t>Ф</a:t>
                </a:r>
                <a:endParaRPr lang="en-US" sz="3200" dirty="0"/>
              </a:p>
              <a:p>
                <a:endParaRPr lang="en-US" sz="3200" dirty="0" smtClean="0"/>
              </a:p>
              <a:p>
                <a:r>
                  <a:rPr lang="en-US" sz="3200" dirty="0" smtClean="0"/>
                  <a:t>If and only if</a:t>
                </a:r>
              </a:p>
              <a:p>
                <a:endParaRPr lang="en-US" sz="3200" dirty="0"/>
              </a:p>
              <a:p>
                <a:r>
                  <a:rPr lang="en-US" sz="3200" dirty="0" smtClean="0"/>
                  <a:t>all points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𝑆</m:t>
                        </m:r>
                      </m:e>
                      <m:sub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3200" dirty="0" smtClean="0"/>
                  <a:t/>
                </a:r>
                <a:r>
                  <a:rPr lang="en-US" sz="3200" dirty="0"/>
                  <a:t>are w</a:t>
                </a:r>
                <a:r>
                  <a:rPr lang="en-US" sz="3200" dirty="0" smtClean="0"/>
                  <a:t>*-strongly extreme points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3200" dirty="0" smtClean="0"/>
                  <a:t>, i.e. all points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200" i="1">
                            <a:latin typeface="Cambria Math"/>
                          </a:rPr>
                          <m:t>𝑆</m:t>
                        </m:r>
                      </m:e>
                      <m:sub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3200" dirty="0"/>
                  <a:t/>
                </a:r>
                <a:r>
                  <a:rPr lang="en-US" sz="3200" dirty="0" smtClean="0"/>
                  <a:t> are </a:t>
                </a:r>
                <a:r>
                  <a:rPr lang="en-US" sz="3200" dirty="0"/>
                  <a:t>w</a:t>
                </a:r>
                <a:r>
                  <a:rPr lang="en-US" sz="3200" dirty="0" smtClean="0"/>
                  <a:t>*-w PC and extreme points of</a:t>
                </a:r>
                <a:r>
                  <a:rPr lang="en-US" sz="3200" dirty="0"/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𝐵</m:t>
                        </m:r>
                      </m:e>
                      <m:sub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3200" dirty="0" smtClean="0"/>
                  <a:t>.</a:t>
                </a:r>
              </a:p>
              <a:p>
                <a:endParaRPr lang="en-US" sz="4400" dirty="0"/>
              </a:p>
              <a:p>
                <a:endParaRPr lang="en-US" sz="4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0"/>
                <a:ext cx="9067800" cy="6863417"/>
              </a:xfrm>
              <a:prstGeom prst="rect">
                <a:avLst/>
              </a:prstGeom>
              <a:blipFill rotWithShape="1">
                <a:blip r:embed="rId3"/>
                <a:stretch>
                  <a:fillRect l="-1680" t="-1155" r="-4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40676876"/>
              </p:ext>
            </p:extLst>
          </p:nvPr>
        </p:nvGraphicFramePr>
        <p:xfrm>
          <a:off x="609600" y="1981200"/>
          <a:ext cx="325568" cy="447541"/>
        </p:xfrm>
        <a:graphic>
          <a:graphicData uri="http://schemas.openxmlformats.org/presentationml/2006/ole">
            <p:oleObj spid="_x0000_s5248" name="Equation" r:id="rId4" imgW="152280" imgH="19044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70838610"/>
              </p:ext>
            </p:extLst>
          </p:nvPr>
        </p:nvGraphicFramePr>
        <p:xfrm>
          <a:off x="6553200" y="1447800"/>
          <a:ext cx="371255" cy="609601"/>
        </p:xfrm>
        <a:graphic>
          <a:graphicData uri="http://schemas.openxmlformats.org/presentationml/2006/ole">
            <p:oleObj spid="_x0000_s5249" name="Equation" r:id="rId5" imgW="152280" imgH="15228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946515"/>
              </p:ext>
            </p:extLst>
          </p:nvPr>
        </p:nvGraphicFramePr>
        <p:xfrm>
          <a:off x="4572000" y="990600"/>
          <a:ext cx="333375" cy="533400"/>
        </p:xfrm>
        <a:graphic>
          <a:graphicData uri="http://schemas.openxmlformats.org/presentationml/2006/ole">
            <p:oleObj spid="_x0000_s5250" name="Equation" r:id="rId6" imgW="152280" imgH="19044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51709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533400"/>
                <a:ext cx="8763000" cy="559276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smtClean="0"/>
                  <a:t>A </a:t>
                </a:r>
                <a:r>
                  <a:rPr lang="en-US" sz="4000" dirty="0"/>
                  <a:t>point </a:t>
                </a:r>
                <a:r>
                  <a:rPr lang="en-US" sz="4000" dirty="0" smtClean="0"/>
                  <a:t>x* in </a:t>
                </a:r>
                <a:r>
                  <a:rPr lang="en-US" sz="4000" dirty="0"/>
                  <a:t>a convex set </a:t>
                </a:r>
                <a:r>
                  <a:rPr lang="en-US" sz="4000" dirty="0" smtClean="0"/>
                  <a:t>K in X* </a:t>
                </a:r>
                <a:r>
                  <a:rPr lang="en-US" sz="4000" dirty="0"/>
                  <a:t>is called a w*-SCS ( small combination of slices)point of </a:t>
                </a:r>
                <a:r>
                  <a:rPr lang="en-US" sz="4000" dirty="0" smtClean="0"/>
                  <a:t>K, </a:t>
                </a:r>
                <a:r>
                  <a:rPr lang="en-US" sz="4000" dirty="0"/>
                  <a:t>if for every 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sz="4000" dirty="0" smtClean="0"/>
                  <a:t>&gt; 0</a:t>
                </a:r>
                <a:r>
                  <a:rPr lang="en-US" sz="4000" dirty="0"/>
                  <a:t>,</a:t>
                </a:r>
                <a:r>
                  <a:rPr lang="en-US" sz="4000" dirty="0" smtClean="0"/>
                  <a:t/>
                </a:r>
                <a:r>
                  <a:rPr lang="en-US" sz="4000" dirty="0"/>
                  <a:t>there exist w*-</a:t>
                </a:r>
                <a:r>
                  <a:rPr lang="en-US" sz="4000" dirty="0" smtClean="0"/>
                  <a:t>slices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4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000" dirty="0" smtClean="0"/>
                  <a:t/>
                </a:r>
                <a:r>
                  <a:rPr lang="en-US" sz="4000" dirty="0"/>
                  <a:t>of </a:t>
                </a:r>
                <a:r>
                  <a:rPr lang="en-US" sz="4000" dirty="0" smtClean="0"/>
                  <a:t>K, </a:t>
                </a:r>
                <a:r>
                  <a:rPr lang="en-US" sz="4000" dirty="0"/>
                  <a:t>and a </a:t>
                </a:r>
                <a:r>
                  <a:rPr lang="en-US" sz="4000" dirty="0" smtClean="0"/>
                  <a:t>convex </a:t>
                </a:r>
                <a:r>
                  <a:rPr lang="en-US" sz="4000" dirty="0"/>
                  <a:t>combination </a:t>
                </a:r>
                <a:r>
                  <a:rPr lang="en-US" sz="4000" dirty="0" smtClean="0"/>
                  <a:t>S 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40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40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4000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40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4000" i="1">
                                <a:latin typeface="Cambria Math"/>
                              </a:rPr>
                              <m:t>λ</m:t>
                            </m:r>
                          </m:e>
                          <m:sub>
                            <m:r>
                              <a:rPr lang="en-US" sz="400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4000" dirty="0" smtClean="0"/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40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000" dirty="0" smtClean="0"/>
                  <a:t/>
                </a:r>
                <a:r>
                  <a:rPr lang="en-US" sz="4000" dirty="0"/>
                  <a:t>such that </a:t>
                </a:r>
                <a:r>
                  <a:rPr lang="en-US" sz="4000" dirty="0" smtClean="0"/>
                  <a:t>x*</a:t>
                </a:r>
                <a:r>
                  <a:rPr lang="en-US" sz="4000" dirty="0"/>
                  <a:t/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sz="4000" dirty="0" smtClean="0"/>
                  <a:t>S and </a:t>
                </a:r>
                <a:r>
                  <a:rPr lang="en-US" sz="4000" dirty="0" err="1" smtClean="0"/>
                  <a:t>diam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000" dirty="0" smtClean="0"/>
                  <a:t>(S</a:t>
                </a:r>
                <a:r>
                  <a:rPr lang="en-US" sz="4000" dirty="0"/>
                  <a:t>) </a:t>
                </a:r>
                <a:r>
                  <a:rPr lang="en-US" sz="4000" dirty="0" smtClean="0"/>
                  <a:t>&lt;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endParaRPr lang="en-US" sz="4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0" y="533400"/>
                <a:ext cx="8763000" cy="5592763"/>
              </a:xfrm>
              <a:blipFill rotWithShape="1">
                <a:blip r:embed="rId2"/>
                <a:stretch>
                  <a:fillRect l="-2156" r="-3338" b="-2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E42A-0468-4638-8157-D58D75373DD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726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4000" dirty="0" smtClean="0"/>
                  <a:t>A bounded, convex set K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/>
                      </a:rPr>
                      <m:t>⊆</m:t>
                    </m:r>
                  </m:oMath>
                </a14:m>
                <a:r>
                  <a:rPr lang="en-US" sz="4000" dirty="0" smtClean="0"/>
                  <a:t> X is called strongly regular</a:t>
                </a:r>
              </a:p>
              <a:p>
                <a:pPr marL="0" indent="0">
                  <a:buNone/>
                </a:pPr>
                <a:r>
                  <a:rPr lang="en-US" sz="4000" dirty="0"/>
                  <a:t>if for every convex C contained in </a:t>
                </a:r>
                <a:r>
                  <a:rPr lang="en-US" sz="4000" dirty="0" smtClean="0"/>
                  <a:t>K </a:t>
                </a:r>
                <a:r>
                  <a:rPr lang="en-US" sz="4000" dirty="0"/>
                  <a:t>and </a:t>
                </a:r>
                <a:r>
                  <a:rPr lang="en-US" sz="4000" dirty="0" smtClean="0"/>
                  <a:t/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sz="4000" dirty="0"/>
                  <a:t>&gt; 0 there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i="1" dirty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40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0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4000" dirty="0" smtClean="0"/>
                  <a:t>,………..</a:t>
                </a:r>
                <a:r>
                  <a:rPr lang="en-US" sz="4000" dirty="0"/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i="1" dirty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4000" b="0" i="1" dirty="0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sz="40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4000" dirty="0" smtClean="0"/>
                  <a:t>of </a:t>
                </a:r>
                <a:r>
                  <a:rPr lang="en-US" sz="4000" dirty="0"/>
                  <a:t>C such</a:t>
                </a:r>
              </a:p>
              <a:p>
                <a:pPr marL="0" indent="0">
                  <a:buNone/>
                </a:pPr>
                <a:r>
                  <a:rPr lang="en-US" sz="4000" dirty="0"/>
                  <a:t>t</a:t>
                </a:r>
                <a:r>
                  <a:rPr lang="en-US" sz="4000" dirty="0" smtClean="0"/>
                  <a:t>hat  </a:t>
                </a:r>
                <a:r>
                  <a:rPr lang="en-US" sz="4000" dirty="0" err="1" smtClean="0"/>
                  <a:t>diam</a:t>
                </a:r>
                <a:r>
                  <a:rPr lang="en-US" sz="4000" dirty="0" smtClean="0"/>
                  <a:t> (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400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4000" b="0" i="1" dirty="0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4000" b="0" i="1" dirty="0" smtClean="0">
                            <a:latin typeface="Cambria Math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40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4000" i="1" dirty="0">
                                <a:latin typeface="Cambria Math"/>
                              </a:rPr>
                              <m:t>λ</m:t>
                            </m:r>
                          </m:e>
                          <m:sub>
                            <m:r>
                              <a:rPr lang="en-US" sz="4000" b="0" i="1" dirty="0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4000" b="0" i="1" dirty="0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4000" dirty="0"/>
                  <a:t> )</a:t>
                </a:r>
                <a:r>
                  <a:rPr lang="en-US" sz="4000" dirty="0" smtClean="0"/>
                  <a:t>&lt;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endParaRPr lang="en-US" sz="4000" dirty="0"/>
              </a:p>
              <a:p>
                <a:endParaRPr lang="en-US" sz="4000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593"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E42A-0468-4638-8157-D58D75373DD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4746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0"/>
                <a:ext cx="9144000" cy="68580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/>
                </a:r>
                <a:r>
                  <a:rPr lang="en-US" dirty="0"/>
                  <a:t>SCS points were </a:t>
                </a:r>
                <a:r>
                  <a:rPr lang="en-US" dirty="0" smtClean="0"/>
                  <a:t>first introduced by </a:t>
                </a:r>
                <a:r>
                  <a:rPr lang="en-US" u="sng" dirty="0"/>
                  <a:t>N. </a:t>
                </a:r>
                <a:r>
                  <a:rPr lang="en-US" u="sng" dirty="0" err="1"/>
                  <a:t>Ghoussoub</a:t>
                </a:r>
                <a:r>
                  <a:rPr lang="en-US" u="sng" dirty="0"/>
                  <a:t> , G. </a:t>
                </a:r>
                <a:r>
                  <a:rPr lang="en-US" u="sng" dirty="0" err="1"/>
                  <a:t>Godefory</a:t>
                </a:r>
                <a:r>
                  <a:rPr lang="en-US" u="sng" dirty="0"/>
                  <a:t> , B. </a:t>
                </a:r>
                <a:r>
                  <a:rPr lang="en-US" u="sng" dirty="0" err="1"/>
                  <a:t>Maurey</a:t>
                </a:r>
                <a:r>
                  <a:rPr lang="en-US" u="sng" dirty="0"/>
                  <a:t> and W. </a:t>
                </a:r>
                <a:r>
                  <a:rPr lang="en-US" u="sng" dirty="0" err="1"/>
                  <a:t>Scachermeyer</a:t>
                </a:r>
                <a:r>
                  <a:rPr lang="en-US" u="sng" dirty="0"/>
                  <a:t>,</a:t>
                </a:r>
                <a:r>
                  <a:rPr lang="en-US" dirty="0" smtClean="0"/>
                  <a:t/>
                </a:r>
                <a:r>
                  <a:rPr lang="en-US" dirty="0"/>
                  <a:t>as a </a:t>
                </a:r>
                <a:r>
                  <a:rPr lang="en-US" dirty="0" smtClean="0"/>
                  <a:t>``slice </a:t>
                </a:r>
                <a:r>
                  <a:rPr lang="en-US" dirty="0" err="1"/>
                  <a:t>generalisation</a:t>
                </a:r>
                <a:r>
                  <a:rPr lang="en-US" dirty="0"/>
                  <a:t>" of the </a:t>
                </a:r>
                <a:r>
                  <a:rPr lang="en-US" dirty="0" smtClean="0"/>
                  <a:t/>
                </a:r>
                <a:r>
                  <a:rPr lang="en-US" dirty="0"/>
                  <a:t>point of continuity points .</a:t>
                </a:r>
                <a:r>
                  <a:rPr lang="en-US" dirty="0" smtClean="0"/>
                  <a:t/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They proved  </a:t>
                </a:r>
                <a:r>
                  <a:rPr lang="en-US" dirty="0"/>
                  <a:t>that </a:t>
                </a:r>
                <a:r>
                  <a:rPr lang="en-US" dirty="0" smtClean="0"/>
                  <a:t>X is </a:t>
                </a:r>
                <a:r>
                  <a:rPr lang="en-US" dirty="0"/>
                  <a:t>strongly regular (respectively X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- strongly </a:t>
                </a:r>
                <a:r>
                  <a:rPr lang="en-US" dirty="0"/>
                  <a:t>regular</a:t>
                </a:r>
                <a:r>
                  <a:rPr lang="en-US" dirty="0" smtClean="0"/>
                  <a:t>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⇔</m:t>
                    </m:r>
                  </m:oMath>
                </a14:m>
                <a:r>
                  <a:rPr lang="en-US" dirty="0" smtClean="0"/>
                  <a:t> every  non </a:t>
                </a:r>
                <a:r>
                  <a:rPr lang="en-US" dirty="0"/>
                  <a:t>empty bounded convex set K in X (</a:t>
                </a:r>
                <a:r>
                  <a:rPr lang="en-US" dirty="0" smtClean="0"/>
                  <a:t>respectively </a:t>
                </a:r>
                <a:r>
                  <a:rPr lang="en-US" dirty="0"/>
                  <a:t>K in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/>
                </a:r>
                <a:r>
                  <a:rPr lang="en-US" dirty="0" smtClean="0"/>
                  <a:t>) </a:t>
                </a:r>
                <a:r>
                  <a:rPr lang="en-US" dirty="0"/>
                  <a:t>is </a:t>
                </a:r>
                <a:r>
                  <a:rPr lang="en-US" dirty="0" smtClean="0"/>
                  <a:t>contained in </a:t>
                </a:r>
                <a:r>
                  <a:rPr lang="en-US" dirty="0"/>
                  <a:t>the norm closure (</a:t>
                </a:r>
                <a:r>
                  <a:rPr lang="en-US" dirty="0" smtClean="0"/>
                  <a:t>respectively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-closure) of SCS(K)(</a:t>
                </a:r>
                <a:r>
                  <a:rPr lang="en-US" dirty="0" smtClean="0"/>
                  <a:t>respectively </a:t>
                </a:r>
                <a:r>
                  <a:rPr lang="en-US" dirty="0"/>
                  <a:t>w-SCS(K)) i.e. </a:t>
                </a:r>
                <a:r>
                  <a:rPr lang="en-US" dirty="0" smtClean="0"/>
                  <a:t>the SCS </a:t>
                </a:r>
                <a:r>
                  <a:rPr lang="en-US" dirty="0"/>
                  <a:t>points (w- SCS points) of K. 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3"/>
                <a:stretch>
                  <a:fillRect l="-1667" t="-1156" r="-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E42A-0468-4638-8157-D58D75373DD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655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E42A-0468-4638-8157-D58D75373DD9}" type="slidenum">
              <a:rPr lang="en-US" smtClean="0"/>
              <a:pPr/>
              <a:t>18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304800" y="381000"/>
                <a:ext cx="7924800" cy="6555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Later, </a:t>
                </a:r>
                <a:r>
                  <a:rPr lang="en-US" sz="2800" u="sng" dirty="0" err="1"/>
                  <a:t>Scachermeyer</a:t>
                </a:r>
                <a:r>
                  <a:rPr lang="en-US" sz="2800" u="sng" dirty="0"/>
                  <a:t> proved  </a:t>
                </a:r>
                <a:r>
                  <a:rPr lang="en-US" sz="2800" dirty="0"/>
                  <a:t>that a </a:t>
                </a:r>
                <a:r>
                  <a:rPr lang="en-US" sz="2800" dirty="0" err="1"/>
                  <a:t>Banach</a:t>
                </a:r>
                <a:r>
                  <a:rPr lang="en-US" sz="2800" dirty="0"/>
                  <a:t> space has Radon </a:t>
                </a:r>
                <a:r>
                  <a:rPr lang="en-US" sz="2800" dirty="0" err="1"/>
                  <a:t>Nikodym</a:t>
                </a:r>
                <a:r>
                  <a:rPr lang="en-US" sz="2800" dirty="0"/>
                  <a:t> Property (RNP) 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⇔</m:t>
                    </m:r>
                    <m:r>
                      <a:rPr lang="en-US" sz="280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 X is  strongly regular and it has the </a:t>
                </a:r>
                <a:r>
                  <a:rPr lang="en-US" sz="2800" dirty="0" err="1"/>
                  <a:t>Krien</a:t>
                </a:r>
                <a:r>
                  <a:rPr lang="en-US" sz="2800" dirty="0"/>
                  <a:t/>
                </a:r>
                <a:r>
                  <a:rPr lang="en-US" sz="2800" dirty="0" err="1"/>
                  <a:t>Milman</a:t>
                </a:r>
                <a:r>
                  <a:rPr lang="en-US" sz="2800" dirty="0"/>
                  <a:t> Property(KMP). 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Subsequently, the concepts of SCS points was used by </a:t>
                </a:r>
                <a:r>
                  <a:rPr lang="en-US" sz="2800" u="sng" dirty="0"/>
                  <a:t>Rosenthal </a:t>
                </a:r>
                <a:r>
                  <a:rPr lang="en-US" sz="2800" dirty="0"/>
                  <a:t> to investigate the structure of non </a:t>
                </a:r>
                <a:r>
                  <a:rPr lang="en-US" sz="2800" dirty="0" err="1"/>
                  <a:t>dentable</a:t>
                </a:r>
                <a:r>
                  <a:rPr lang="en-US" sz="2800" dirty="0"/>
                  <a:t> closed bounded convex sets in </a:t>
                </a:r>
                <a:r>
                  <a:rPr lang="en-US" sz="2800" dirty="0" err="1"/>
                  <a:t>Banach</a:t>
                </a:r>
                <a:r>
                  <a:rPr lang="en-US" sz="2800" dirty="0"/>
                  <a:t/>
                </a:r>
                <a:r>
                  <a:rPr lang="en-US" sz="2800" dirty="0" smtClean="0"/>
                  <a:t>spaces</a:t>
                </a:r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r>
                  <a:rPr lang="en-US" sz="2800" dirty="0"/>
                  <a:t>The "point version" of the results by </a:t>
                </a:r>
                <a:r>
                  <a:rPr lang="en-US" sz="2800" dirty="0" err="1"/>
                  <a:t>Scachermeyer</a:t>
                </a:r>
                <a:r>
                  <a:rPr lang="en-US" sz="2800" dirty="0"/>
                  <a:t>  (i.e. </a:t>
                </a:r>
                <a:r>
                  <a:rPr lang="en-US" sz="2800" dirty="0" err="1"/>
                  <a:t>charasterisation</a:t>
                </a:r>
                <a:r>
                  <a:rPr lang="en-US" sz="2800" dirty="0"/>
                  <a:t> of RNP),was were proved by </a:t>
                </a:r>
                <a:r>
                  <a:rPr lang="en-US" sz="2800" u="sng" dirty="0"/>
                  <a:t>Hu and Lin </a:t>
                </a:r>
                <a:r>
                  <a:rPr lang="en-US" sz="2800" dirty="0"/>
                  <a:t>.</a:t>
                </a:r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81000"/>
                <a:ext cx="7924800" cy="6555641"/>
              </a:xfrm>
              <a:prstGeom prst="rect">
                <a:avLst/>
              </a:prstGeom>
              <a:blipFill rotWithShape="1">
                <a:blip r:embed="rId2"/>
                <a:stretch>
                  <a:fillRect l="-1538" t="-837" r="-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545425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E42A-0468-4638-8157-D58D75373DD9}" type="slidenum">
              <a:rPr lang="en-US" smtClean="0"/>
              <a:pPr/>
              <a:t>19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381000" y="304800"/>
                <a:ext cx="8229600" cy="6555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Recently in 2015,  </a:t>
                </a:r>
                <a:r>
                  <a:rPr lang="en-US" sz="2800" u="sng" dirty="0"/>
                  <a:t>Lopez Perez, </a:t>
                </a:r>
                <a:r>
                  <a:rPr lang="en-US" sz="2800" u="sng" dirty="0" err="1"/>
                  <a:t>Gurerra</a:t>
                </a:r>
                <a:r>
                  <a:rPr lang="en-US" sz="2800" u="sng" dirty="0"/>
                  <a:t> and </a:t>
                </a:r>
                <a:r>
                  <a:rPr lang="en-US" sz="2800" u="sng" dirty="0" err="1"/>
                  <a:t>Zoca</a:t>
                </a:r>
                <a:r>
                  <a:rPr lang="en-US" sz="2800" u="sng" dirty="0"/>
                  <a:t/>
                </a:r>
                <a:r>
                  <a:rPr lang="en-US" sz="2800" dirty="0"/>
                  <a:t>showed that every </a:t>
                </a:r>
                <a:r>
                  <a:rPr lang="en-US" sz="2800" dirty="0" err="1"/>
                  <a:t>Banach</a:t>
                </a:r>
                <a:r>
                  <a:rPr lang="en-US" sz="2800" dirty="0"/>
                  <a:t> space containing isomorphic copies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 can be equivalently </a:t>
                </a:r>
                <a:r>
                  <a:rPr lang="en-US" sz="2800" dirty="0" err="1"/>
                  <a:t>renormed</a:t>
                </a:r>
                <a:r>
                  <a:rPr lang="en-US" sz="2800" dirty="0"/>
                  <a:t> so that every nonempty relatively weakly open subset of its unit ball has diameter </a:t>
                </a:r>
                <a:r>
                  <a:rPr lang="en-US" sz="2800" dirty="0" smtClean="0"/>
                  <a:t>2 (D-2Pproperty ) ,  </a:t>
                </a:r>
                <a:r>
                  <a:rPr lang="en-US" sz="2800" dirty="0"/>
                  <a:t>however</a:t>
                </a:r>
                <a:r>
                  <a:rPr lang="en-US" sz="2800" dirty="0" smtClean="0"/>
                  <a:t>, the </a:t>
                </a:r>
                <a:r>
                  <a:rPr lang="en-US" sz="2800" dirty="0"/>
                  <a:t>unit ball still </a:t>
                </a:r>
                <a:r>
                  <a:rPr lang="en-US" sz="2800" dirty="0" smtClean="0"/>
                  <a:t>contains slices of arbitrarily small diameter.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There are several versions of D-2P properties and it will be interesting  to explore the relations between several D-2P properties and the several density  properties  that arise from the SCS points.</a:t>
                </a:r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04800"/>
                <a:ext cx="8229600" cy="6555641"/>
              </a:xfrm>
              <a:prstGeom prst="rect">
                <a:avLst/>
              </a:prstGeom>
              <a:blipFill rotWithShape="1">
                <a:blip r:embed="rId2"/>
                <a:stretch>
                  <a:fillRect l="-1556" t="-837" r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797393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94896"/>
            <a:ext cx="8077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CONSEQUENCE OF  HAHN BANACH THEOREM </a:t>
            </a:r>
          </a:p>
          <a:p>
            <a:r>
              <a:rPr lang="en-US" sz="4000" dirty="0" smtClean="0"/>
              <a:t>A  Closed bounded convex set, C in a </a:t>
            </a:r>
            <a:r>
              <a:rPr lang="en-US" sz="4000" dirty="0" err="1" smtClean="0"/>
              <a:t>Banach</a:t>
            </a:r>
            <a:r>
              <a:rPr lang="en-US" sz="4000" dirty="0" smtClean="0"/>
              <a:t> Space  X, a point P outside, can be separated from C by a </a:t>
            </a:r>
            <a:r>
              <a:rPr lang="en-US" sz="4000" dirty="0" err="1" smtClean="0"/>
              <a:t>hyperplane</a:t>
            </a:r>
            <a:r>
              <a:rPr lang="en-US" sz="4000" dirty="0" smtClean="0"/>
              <a:t> </a:t>
            </a:r>
          </a:p>
          <a:p>
            <a:endParaRPr lang="en-US" sz="4000" dirty="0"/>
          </a:p>
          <a:p>
            <a:r>
              <a:rPr lang="en-US" sz="4000" dirty="0" smtClean="0"/>
              <a:t>                         ●</a:t>
            </a:r>
          </a:p>
          <a:p>
            <a:r>
              <a:rPr lang="en-US" sz="4000" dirty="0" smtClean="0"/>
              <a:t>                                                                                       </a:t>
            </a:r>
            <a:endParaRPr lang="en-US" sz="4000" dirty="0"/>
          </a:p>
          <a:p>
            <a:r>
              <a:rPr lang="en-US" sz="4000" dirty="0" smtClean="0"/>
              <a:t>                                                  </a:t>
            </a:r>
            <a:endParaRPr lang="en-US" sz="4000" dirty="0"/>
          </a:p>
        </p:txBody>
      </p:sp>
      <p:sp>
        <p:nvSpPr>
          <p:cNvPr id="3" name="Oval 2"/>
          <p:cNvSpPr/>
          <p:nvPr/>
        </p:nvSpPr>
        <p:spPr>
          <a:xfrm>
            <a:off x="609600" y="5715000"/>
            <a:ext cx="1371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828800" y="5105400"/>
            <a:ext cx="342900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E42A-0468-4638-8157-D58D75373DD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961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81000" y="228600"/>
                <a:ext cx="8534400" cy="6248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5400" dirty="0" smtClean="0"/>
                  <a:t>X is said to have SCSP ( small combination of slices property) if </a:t>
                </a:r>
              </a:p>
              <a:p>
                <a:pPr marL="0" indent="0">
                  <a:buNone/>
                </a:pPr>
                <a:endParaRPr lang="en-US" sz="5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sz="5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5400" b="0" i="1" smtClean="0">
                        <a:latin typeface="Cambria Math"/>
                      </a:rPr>
                      <m:t>=  </m:t>
                    </m:r>
                    <m:acc>
                      <m:accPr>
                        <m:chr m:val="̅"/>
                        <m:ctrlPr>
                          <a:rPr lang="en-US" sz="5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5400" b="0" i="1" smtClean="0">
                            <a:latin typeface="Cambria Math"/>
                          </a:rPr>
                          <m:t>𝑠𝑝𝑎𝑛</m:t>
                        </m:r>
                        <m:r>
                          <a:rPr lang="en-US" sz="5400" b="0" i="1" smtClean="0">
                            <a:latin typeface="Cambria Math"/>
                          </a:rPr>
                          <m:t> (</m:t>
                        </m:r>
                      </m:e>
                    </m:acc>
                    <m:sSup>
                      <m:sSupPr>
                        <m:ctrlPr>
                          <a:rPr lang="en-US" sz="5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sz="54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5400" dirty="0" smtClean="0"/>
                  <a:t>-SCS points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sSup>
                          <m:sSupPr>
                            <m:ctrlPr>
                              <a:rPr lang="en-US" sz="5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sz="54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5400" dirty="0" smtClean="0"/>
                  <a:t>)</a:t>
                </a:r>
                <a:endParaRPr lang="en-US" sz="5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81000" y="228600"/>
                <a:ext cx="8534400" cy="6248400"/>
              </a:xfrm>
              <a:blipFill rotWithShape="1">
                <a:blip r:embed="rId2"/>
                <a:stretch>
                  <a:fillRect l="-3857" t="-2732" r="-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E42A-0468-4638-8157-D58D75373DD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38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9144000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X is said be nicely smooth </a:t>
            </a:r>
          </a:p>
          <a:p>
            <a:r>
              <a:rPr lang="en-US" sz="4400" dirty="0" smtClean="0"/>
              <a:t>if  for any two points x** and y** in X** there are balls B </a:t>
            </a:r>
            <a:r>
              <a:rPr lang="en-US" sz="4400" baseline="-25000" dirty="0" smtClean="0"/>
              <a:t>1</a:t>
            </a:r>
            <a:r>
              <a:rPr lang="en-US" sz="4400" dirty="0" smtClean="0"/>
              <a:t>** and </a:t>
            </a:r>
            <a:r>
              <a:rPr lang="en-US" sz="4400" dirty="0"/>
              <a:t>B </a:t>
            </a:r>
            <a:r>
              <a:rPr lang="en-US" sz="4400" baseline="-25000" dirty="0" smtClean="0"/>
              <a:t>2</a:t>
            </a:r>
            <a:r>
              <a:rPr lang="en-US" sz="4400" dirty="0" smtClean="0"/>
              <a:t>**  with centers in X such that </a:t>
            </a:r>
          </a:p>
          <a:p>
            <a:r>
              <a:rPr lang="en-US" sz="4400" dirty="0" smtClean="0"/>
              <a:t>x**   B</a:t>
            </a:r>
            <a:r>
              <a:rPr lang="en-US" sz="4400" baseline="-25000" dirty="0" smtClean="0"/>
              <a:t>1</a:t>
            </a:r>
            <a:r>
              <a:rPr lang="en-US" sz="4400" dirty="0" smtClean="0"/>
              <a:t>**and y**   B</a:t>
            </a:r>
            <a:r>
              <a:rPr lang="en-US" sz="4400" baseline="-25000" dirty="0" smtClean="0"/>
              <a:t>2</a:t>
            </a:r>
            <a:r>
              <a:rPr lang="en-US" sz="4400" dirty="0" smtClean="0"/>
              <a:t>**and </a:t>
            </a:r>
            <a:r>
              <a:rPr lang="en-US" sz="4400" dirty="0"/>
              <a:t>B</a:t>
            </a:r>
            <a:r>
              <a:rPr lang="en-US" sz="4400" baseline="-25000" dirty="0"/>
              <a:t>1</a:t>
            </a:r>
            <a:r>
              <a:rPr lang="en-US" sz="4400" dirty="0"/>
              <a:t>**</a:t>
            </a:r>
            <a:r>
              <a:rPr lang="en-US" sz="4400" dirty="0" smtClean="0"/>
              <a:t>   B</a:t>
            </a:r>
            <a:r>
              <a:rPr lang="en-US" sz="4400" baseline="-25000" dirty="0" smtClean="0"/>
              <a:t>2</a:t>
            </a:r>
            <a:r>
              <a:rPr lang="en-US" sz="4400" dirty="0" smtClean="0"/>
              <a:t>** =</a:t>
            </a:r>
            <a:r>
              <a:rPr lang="az-Cyrl-AZ" sz="4400" dirty="0" smtClean="0"/>
              <a:t>Ф</a:t>
            </a:r>
            <a:r>
              <a:rPr lang="en-US" sz="4400" dirty="0" smtClean="0"/>
              <a:t>.</a:t>
            </a:r>
          </a:p>
          <a:p>
            <a:r>
              <a:rPr lang="en-US" sz="4400" dirty="0" smtClean="0"/>
              <a:t>If and only if </a:t>
            </a:r>
            <a:r>
              <a:rPr lang="en-US" sz="4400" dirty="0"/>
              <a:t>X</a:t>
            </a:r>
            <a:r>
              <a:rPr lang="en-US" sz="4400" dirty="0" smtClean="0"/>
              <a:t>* has no proper norming subspaces .</a:t>
            </a:r>
            <a:endParaRPr lang="en-US" sz="4400" dirty="0"/>
          </a:p>
          <a:p>
            <a:endParaRPr lang="en-US" sz="4400" dirty="0" smtClean="0"/>
          </a:p>
          <a:p>
            <a:endParaRPr lang="en-US" sz="4400" dirty="0"/>
          </a:p>
          <a:p>
            <a:endParaRPr lang="en-US" sz="4400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68239222"/>
              </p:ext>
            </p:extLst>
          </p:nvPr>
        </p:nvGraphicFramePr>
        <p:xfrm>
          <a:off x="3886200" y="3450341"/>
          <a:ext cx="457200" cy="438567"/>
        </p:xfrm>
        <a:graphic>
          <a:graphicData uri="http://schemas.openxmlformats.org/presentationml/2006/ole">
            <p:oleObj spid="_x0000_s7284" name="Equation" r:id="rId3" imgW="126720" imgH="12672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53786301"/>
              </p:ext>
            </p:extLst>
          </p:nvPr>
        </p:nvGraphicFramePr>
        <p:xfrm>
          <a:off x="762000" y="3352800"/>
          <a:ext cx="457200" cy="438150"/>
        </p:xfrm>
        <a:graphic>
          <a:graphicData uri="http://schemas.openxmlformats.org/presentationml/2006/ole">
            <p:oleObj spid="_x0000_s7285" name="Equation" r:id="rId4" imgW="126720" imgH="12672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30565136"/>
              </p:ext>
            </p:extLst>
          </p:nvPr>
        </p:nvGraphicFramePr>
        <p:xfrm>
          <a:off x="7467600" y="3279308"/>
          <a:ext cx="457200" cy="609600"/>
        </p:xfrm>
        <a:graphic>
          <a:graphicData uri="http://schemas.openxmlformats.org/presentationml/2006/ole">
            <p:oleObj spid="_x0000_s7286" name="Equation" r:id="rId5" imgW="152280" imgH="19044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9822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498" y="152400"/>
            <a:ext cx="863170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 is said to have the Ball Generated Property ( BGP) if every closed bounded convex set is ball generated i.e. it such set is an intersection of finite union of balls.</a:t>
            </a:r>
          </a:p>
          <a:p>
            <a:r>
              <a:rPr lang="en-US" sz="2800" dirty="0" smtClean="0"/>
              <a:t>BGP was  introduced by </a:t>
            </a:r>
            <a:r>
              <a:rPr lang="en-US" sz="2800" u="sng" dirty="0" smtClean="0"/>
              <a:t>Corson and </a:t>
            </a:r>
            <a:r>
              <a:rPr lang="en-US" sz="2800" u="sng" dirty="0" err="1" smtClean="0"/>
              <a:t>Lindenstrauss</a:t>
            </a:r>
            <a:r>
              <a:rPr lang="en-US" sz="2800" u="sng" dirty="0" smtClean="0"/>
              <a:t> </a:t>
            </a:r>
            <a:r>
              <a:rPr lang="en-US" sz="2800" dirty="0" smtClean="0"/>
              <a:t>. </a:t>
            </a:r>
          </a:p>
          <a:p>
            <a:endParaRPr lang="en-US" sz="2800" dirty="0" smtClean="0"/>
          </a:p>
          <a:p>
            <a:r>
              <a:rPr lang="en-US" sz="2800" dirty="0" smtClean="0"/>
              <a:t>It was studied in great detail by </a:t>
            </a:r>
            <a:r>
              <a:rPr lang="en-US" sz="2800" u="sng" dirty="0" err="1"/>
              <a:t>G</a:t>
            </a:r>
            <a:r>
              <a:rPr lang="en-US" sz="2800" u="sng" dirty="0" err="1" smtClean="0"/>
              <a:t>odefroy</a:t>
            </a:r>
            <a:r>
              <a:rPr lang="en-US" sz="2800" u="sng" dirty="0" smtClean="0"/>
              <a:t> and </a:t>
            </a:r>
            <a:r>
              <a:rPr lang="en-US" sz="2800" u="sng" dirty="0" err="1" smtClean="0"/>
              <a:t>Kalton</a:t>
            </a:r>
            <a:r>
              <a:rPr lang="en-US" sz="2800" dirty="0" smtClean="0"/>
              <a:t>. </a:t>
            </a:r>
          </a:p>
          <a:p>
            <a:endParaRPr lang="en-US" sz="2800" u="sng" dirty="0" smtClean="0"/>
          </a:p>
          <a:p>
            <a:r>
              <a:rPr lang="en-US" sz="2800" u="sng" dirty="0" smtClean="0"/>
              <a:t>Chen, Hu and Lin </a:t>
            </a:r>
            <a:r>
              <a:rPr lang="en-US" sz="2800" dirty="0" smtClean="0"/>
              <a:t>gave some nice description of this property in terms of Combination of Slices </a:t>
            </a:r>
          </a:p>
          <a:p>
            <a:endParaRPr lang="en-US" sz="2800" u="sng" dirty="0" smtClean="0"/>
          </a:p>
          <a:p>
            <a:r>
              <a:rPr lang="en-US" sz="2800" u="sng" dirty="0" smtClean="0"/>
              <a:t>Jimenez ,Moreno and </a:t>
            </a:r>
            <a:r>
              <a:rPr lang="en-US" sz="2800" u="sng" dirty="0" err="1" smtClean="0"/>
              <a:t>Granero</a:t>
            </a:r>
            <a:r>
              <a:rPr lang="en-US" sz="2800" dirty="0" smtClean="0"/>
              <a:t> gave criterion for sequential continuity of spaces with BGP.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62828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stability</a:t>
                </a:r>
                <a:endParaRPr lang="en-US" dirty="0"/>
              </a:p>
            </p:txBody>
          </p:sp>
        </mc:Choice>
        <mc:Fallback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6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/>
                </a:r>
                <a:r>
                  <a:rPr lang="en-US" dirty="0"/>
                  <a:t>P ( where P stands for any of the property defined the diagram </a:t>
                </a:r>
                <a:r>
                  <a:rPr lang="en-US" dirty="0" smtClean="0"/>
                  <a:t>earlier, except SCSP </a:t>
                </a:r>
                <a:r>
                  <a:rPr lang="en-US" dirty="0"/>
                  <a:t>) </a:t>
                </a:r>
                <a:r>
                  <a:rPr lang="en-US" dirty="0" smtClean="0"/>
                  <a:t>is stable under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sums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The question is open for </a:t>
                </a:r>
                <a:r>
                  <a:rPr lang="en-US" dirty="0" smtClean="0"/>
                  <a:t>SCSP, more specifically a </a:t>
                </a:r>
                <a:r>
                  <a:rPr lang="en-US" dirty="0" err="1" smtClean="0"/>
                  <a:t>characterisation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-</a:t>
                </a:r>
                <a:r>
                  <a:rPr lang="en-US" dirty="0" err="1" smtClean="0"/>
                  <a:t>scs</a:t>
                </a:r>
                <a:r>
                  <a:rPr lang="en-US" dirty="0" smtClean="0"/>
                  <a:t> points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in terms of the component spaces needs to be established.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1752" r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E42A-0468-4638-8157-D58D75373DD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7599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-stability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Most of these properties are stable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-sums except ANP-I,II,’  and MIP .</a:t>
                </a:r>
              </a:p>
              <a:p>
                <a:endParaRPr lang="en-US" dirty="0"/>
              </a:p>
              <a:p>
                <a:r>
                  <a:rPr lang="en-US" dirty="0" smtClean="0"/>
                  <a:t>Question is still open  for </a:t>
                </a:r>
                <a:r>
                  <a:rPr lang="en-US" dirty="0" smtClean="0"/>
                  <a:t>SCSP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. </a:t>
                </a:r>
                <a:r>
                  <a:rPr lang="en-US" dirty="0" smtClean="0"/>
                  <a:t>e, how will the </a:t>
                </a:r>
                <a:r>
                  <a:rPr lang="en-US" dirty="0" err="1" smtClean="0"/>
                  <a:t>scs</a:t>
                </a:r>
                <a:r>
                  <a:rPr lang="en-US" dirty="0" smtClean="0"/>
                  <a:t> points be described in terms of the component spaces.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E42A-0468-4638-8157-D58D75373DD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0211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happens in C(K,X)?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066800"/>
                <a:ext cx="8305800" cy="505936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It turns out that C(K,X) has P ( where P stands for any of the property defined the diagram, except SCSP ) if and only if X has P and K is finite.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Stability of P 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dirty="0" smtClean="0"/>
                  <a:t>sums.( </a:t>
                </a:r>
                <a:r>
                  <a:rPr lang="en-US" dirty="0" smtClean="0"/>
                  <a:t>whenever </a:t>
                </a:r>
                <a:r>
                  <a:rPr lang="en-US" dirty="0" smtClean="0"/>
                  <a:t>that is true)</a:t>
                </a:r>
              </a:p>
              <a:p>
                <a:r>
                  <a:rPr lang="en-US" dirty="0" smtClean="0"/>
                  <a:t> The set A =  { </a:t>
                </a:r>
                <a:r>
                  <a:rPr lang="el-GR" dirty="0" smtClean="0"/>
                  <a:t>δ</a:t>
                </a:r>
                <a:r>
                  <a:rPr lang="en-US" dirty="0" smtClean="0"/>
                  <a:t>(k)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i="1" smtClean="0">
                            <a:latin typeface="Cambria Math"/>
                            <a:ea typeface="Cambria Math"/>
                          </a:rPr>
                          <m:t>×</m:t>
                        </m:r>
                      </m:e>
                    </m:d>
                    <m:sSup>
                      <m:sSupPr>
                        <m:ctrlPr>
                          <a:rPr lang="el-GR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: k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dirty="0" smtClean="0"/>
                  <a:t> K,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ea typeface="Cambria Math"/>
                  </a:rPr>
                  <a:t/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dirty="0" smtClean="0"/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 smtClean="0"/>
                  <a:t>} a subset of the unit ball of the dual of C(K,X) turns out to be a   norming set and does the job.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066800"/>
                <a:ext cx="8305800" cy="5059363"/>
              </a:xfrm>
              <a:blipFill rotWithShape="1">
                <a:blip r:embed="rId2"/>
                <a:stretch>
                  <a:fillRect l="-1909" t="-2530" r="-2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 cannot be </a:t>
            </a:r>
            <a:r>
              <a:rPr lang="en-US" dirty="0" err="1" smtClean="0"/>
              <a:t>ANPI,II’and</a:t>
            </a:r>
            <a:r>
              <a:rPr lang="en-US" dirty="0" smtClean="0"/>
              <a:t> MIP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E42A-0468-4638-8157-D58D75373DD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893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C(K)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6000" dirty="0" smtClean="0"/>
              <a:t>For C(K) TFAE</a:t>
            </a:r>
          </a:p>
          <a:p>
            <a:pPr marL="0" indent="0">
              <a:buNone/>
            </a:pPr>
            <a:r>
              <a:rPr lang="en-US" sz="6000" dirty="0" err="1" smtClean="0"/>
              <a:t>i</a:t>
            </a:r>
            <a:r>
              <a:rPr lang="en-US" sz="6000" dirty="0" smtClean="0"/>
              <a:t>)C(K) is Nicely Smooth</a:t>
            </a:r>
          </a:p>
          <a:p>
            <a:pPr marL="0" indent="0">
              <a:buNone/>
            </a:pPr>
            <a:r>
              <a:rPr lang="en-US" sz="6000" dirty="0" smtClean="0"/>
              <a:t>ii) C(K) has  BGP, </a:t>
            </a:r>
          </a:p>
          <a:p>
            <a:pPr marL="0" indent="0">
              <a:buNone/>
            </a:pPr>
            <a:r>
              <a:rPr lang="en-US" sz="6000" dirty="0" smtClean="0"/>
              <a:t>iii) C(K) has SCSP, </a:t>
            </a:r>
          </a:p>
          <a:p>
            <a:pPr marL="0" indent="0">
              <a:buNone/>
            </a:pPr>
            <a:r>
              <a:rPr lang="en-US" sz="6000" dirty="0" smtClean="0"/>
              <a:t>iv) C(K) has Property (II) </a:t>
            </a:r>
            <a:endParaRPr lang="en-US" sz="6000" dirty="0"/>
          </a:p>
          <a:p>
            <a:pPr marL="0" indent="0">
              <a:buNone/>
            </a:pPr>
            <a:r>
              <a:rPr lang="en-US" sz="6000" dirty="0" smtClean="0"/>
              <a:t>v)K is finite.</a:t>
            </a:r>
          </a:p>
          <a:p>
            <a:pPr marL="0" indent="0">
              <a:buNone/>
            </a:pPr>
            <a:r>
              <a:rPr lang="en-US" sz="6000" dirty="0" smtClean="0"/>
              <a:t> </a:t>
            </a:r>
          </a:p>
          <a:p>
            <a:pPr marL="0" indent="0">
              <a:buNone/>
            </a:pPr>
            <a:endParaRPr lang="en-US" sz="6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E42A-0468-4638-8157-D58D75373DD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994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L(X,Y)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Suppose X and Y  has P Does L(X,Y) have P?</a:t>
            </a:r>
            <a:endParaRPr lang="en-US" sz="4000" dirty="0"/>
          </a:p>
          <a:p>
            <a:pPr marL="0" indent="0">
              <a:buNone/>
            </a:pPr>
            <a:endParaRPr lang="en-US" sz="4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E42A-0468-4638-8157-D58D75373DD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560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in L(X,Y)?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L(X,C(K)) has P if and only if  K(X C(K)) has P if and only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 has P and k is finite. </a:t>
                </a:r>
              </a:p>
              <a:p>
                <a:endParaRPr lang="en-US" dirty="0"/>
              </a:p>
              <a:p>
                <a:r>
                  <a:rPr lang="en-US" dirty="0" smtClean="0"/>
                  <a:t>Stability of P 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dirty="0" smtClean="0"/>
                  <a:t>sums.</a:t>
                </a:r>
              </a:p>
              <a:p>
                <a:r>
                  <a:rPr lang="en-US" dirty="0" smtClean="0"/>
                  <a:t>The set A =  { </a:t>
                </a:r>
                <a:r>
                  <a:rPr lang="el-GR" dirty="0" smtClean="0"/>
                  <a:t>δ</a:t>
                </a:r>
                <a:r>
                  <a:rPr lang="en-US" dirty="0" smtClean="0"/>
                  <a:t>(k)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i="1" smtClean="0">
                            <a:latin typeface="Cambria Math"/>
                            <a:ea typeface="Cambria Math"/>
                          </a:rPr>
                          <m:t>×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: k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dirty="0" smtClean="0"/>
                  <a:t> K,  x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 smtClean="0"/>
                  <a:t>}  turns out to be a  </a:t>
                </a:r>
                <a:r>
                  <a:rPr lang="en-US" dirty="0" smtClean="0"/>
                  <a:t>norming </a:t>
                </a:r>
                <a:r>
                  <a:rPr lang="en-US" dirty="0" smtClean="0"/>
                  <a:t/>
                </a:r>
                <a:r>
                  <a:rPr lang="en-US" dirty="0" smtClean="0"/>
                  <a:t>set </a:t>
                </a:r>
                <a:r>
                  <a:rPr lang="en-US" dirty="0"/>
                  <a:t>for L(X,C(K)) </a:t>
                </a:r>
                <a:r>
                  <a:rPr lang="en-US" dirty="0" smtClean="0"/>
                  <a:t> and </a:t>
                </a:r>
                <a:r>
                  <a:rPr lang="en-US" dirty="0" smtClean="0"/>
                  <a:t>does the job</a:t>
                </a:r>
              </a:p>
              <a:p>
                <a:r>
                  <a:rPr lang="en-US" dirty="0" smtClean="0"/>
                  <a:t>K(X (C(K))= C( K,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667" b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096000"/>
            <a:ext cx="3886200" cy="625475"/>
          </a:xfrm>
        </p:spPr>
        <p:txBody>
          <a:bodyPr/>
          <a:lstStyle/>
          <a:p>
            <a:r>
              <a:rPr lang="en-US" dirty="0" smtClean="0"/>
              <a:t>P cannot be ANP I, ANPII’ and MIP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E42A-0468-4638-8157-D58D75373DD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122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dirty="0"/>
                  <a:t>,X)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6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Let X be a </a:t>
                </a:r>
                <a:r>
                  <a:rPr lang="en-US" dirty="0" err="1" smtClean="0"/>
                  <a:t>Banach</a:t>
                </a:r>
                <a:r>
                  <a:rPr lang="en-US" dirty="0" smtClean="0"/>
                  <a:t> space,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  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dirty="0" smtClean="0"/>
                  <a:t> the </a:t>
                </a:r>
                <a:r>
                  <a:rPr lang="en-US" dirty="0" err="1" smtClean="0"/>
                  <a:t>Lebesgue</a:t>
                </a:r>
                <a:r>
                  <a:rPr lang="en-US" dirty="0" smtClean="0"/>
                  <a:t> measure on [0,1], and 1&lt;p&lt;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dirty="0" smtClean="0"/>
                  <a:t>. The following are equivalent</a:t>
                </a:r>
              </a:p>
              <a:p>
                <a:pPr marL="514350" indent="-514350">
                  <a:buFont typeface="+mj-lt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dirty="0"/>
                  <a:t>,X) </a:t>
                </a:r>
                <a:r>
                  <a:rPr lang="en-US" dirty="0" smtClean="0"/>
                  <a:t>has MIP</a:t>
                </a:r>
              </a:p>
              <a:p>
                <a:pPr marL="514350" indent="-514350">
                  <a:buFont typeface="+mj-lt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dirty="0"/>
                  <a:t>,X) </a:t>
                </a:r>
                <a:r>
                  <a:rPr lang="en-US" dirty="0" smtClean="0"/>
                  <a:t>has II</a:t>
                </a:r>
              </a:p>
              <a:p>
                <a:pPr marL="0" indent="0">
                  <a:buNone/>
                </a:pPr>
                <a:r>
                  <a:rPr lang="en-US" i="1" dirty="0" smtClean="0"/>
                  <a:t>c)</a:t>
                </a:r>
                <a:r>
                  <a:rPr lang="en-US" dirty="0" smtClean="0"/>
                  <a:t> X has MIP and is  </a:t>
                </a:r>
                <a:r>
                  <a:rPr lang="en-US" dirty="0" err="1" smtClean="0"/>
                  <a:t>Asplund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514350" indent="-514350">
                  <a:buFont typeface="+mj-lt"/>
                  <a:buAutoNum type="alphaLcParenR"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1617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E42A-0468-4638-8157-D58D75373DD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942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81000"/>
            <a:ext cx="8686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QUESTION : CAN THIS SEPARATION BE DONE BY INTERSECTION/UNION OF BALLS?</a:t>
            </a:r>
          </a:p>
          <a:p>
            <a:endParaRPr lang="en-US" sz="4000" dirty="0"/>
          </a:p>
          <a:p>
            <a:r>
              <a:rPr lang="en-US" sz="4000" dirty="0" smtClean="0"/>
              <a:t>IT TURNS OUT THIS QUESTION CAN BE ANSWERED IN VARYING DEGREE, IN TERMS OF ``NICE”( EXTREME POINTS  IN SOME SENSE)  POINTS IN THE DUAL UNIT BALL</a:t>
            </a:r>
            <a:endParaRPr lang="en-US" sz="4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E42A-0468-4638-8157-D58D75373DD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928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dirty="0"/>
                  <a:t>,X)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6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3600" dirty="0" smtClean="0"/>
                  <a:t>Let X be a </a:t>
                </a:r>
                <a:r>
                  <a:rPr lang="en-US" sz="3600" dirty="0" err="1" smtClean="0"/>
                  <a:t>Banach</a:t>
                </a:r>
                <a:r>
                  <a:rPr lang="en-US" sz="3600" dirty="0" smtClean="0"/>
                  <a:t> space,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/>
                        <a:ea typeface="Cambria Math"/>
                      </a:rPr>
                      <m:t>   </m:t>
                    </m:r>
                    <m:r>
                      <a:rPr lang="en-US" sz="3600" i="1" smtClean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sz="3600" dirty="0" smtClean="0"/>
                  <a:t> the </a:t>
                </a:r>
                <a:r>
                  <a:rPr lang="en-US" sz="3600" dirty="0" err="1" smtClean="0"/>
                  <a:t>Lebesgue</a:t>
                </a:r>
                <a:r>
                  <a:rPr lang="en-US" sz="3600" dirty="0" smtClean="0"/>
                  <a:t> measure on [0,1], and 1&lt;p&lt;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sz="3600" dirty="0" smtClean="0"/>
                  <a:t>. The following are equivalent</a:t>
                </a:r>
              </a:p>
              <a:p>
                <a:pPr marL="0" indent="0">
                  <a:buNone/>
                </a:pPr>
                <a:endParaRPr lang="en-US" sz="3600" dirty="0" smtClean="0"/>
              </a:p>
              <a:p>
                <a:pPr marL="514350" indent="-514350">
                  <a:buFont typeface="+mj-lt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𝑝</m:t>
                        </m:r>
                        <m:r>
                          <a:rPr lang="en-US" sz="3600" b="0" i="1" smtClean="0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3600" dirty="0"/>
                  <a:t>(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sz="3600" dirty="0"/>
                  <a:t>,X) </a:t>
                </a:r>
                <a:r>
                  <a:rPr lang="en-US" sz="3600" dirty="0" smtClean="0"/>
                  <a:t>has SCSP</a:t>
                </a:r>
              </a:p>
              <a:p>
                <a:pPr marL="514350" indent="-514350">
                  <a:buFont typeface="+mj-lt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600" dirty="0"/>
                  <a:t>(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sz="3600" dirty="0"/>
                  <a:t>,X) </a:t>
                </a:r>
                <a:r>
                  <a:rPr lang="en-US" sz="3600" dirty="0" smtClean="0"/>
                  <a:t>has BGP</a:t>
                </a:r>
              </a:p>
              <a:p>
                <a:pPr marL="514350" indent="-514350">
                  <a:buFont typeface="+mj-lt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600" dirty="0"/>
                  <a:t>(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sz="3600" dirty="0"/>
                  <a:t>,X) </a:t>
                </a:r>
                <a:r>
                  <a:rPr lang="en-US" sz="3600" dirty="0" smtClean="0"/>
                  <a:t>is nicely smooth</a:t>
                </a:r>
              </a:p>
              <a:p>
                <a:pPr marL="0" indent="0">
                  <a:buNone/>
                </a:pPr>
                <a:r>
                  <a:rPr lang="en-US" sz="3600" i="1" dirty="0"/>
                  <a:t>d</a:t>
                </a:r>
                <a:r>
                  <a:rPr lang="en-US" sz="3600" dirty="0" smtClean="0"/>
                  <a:t>) X is nicely smooth and </a:t>
                </a:r>
                <a:r>
                  <a:rPr lang="en-US" sz="3600" dirty="0" err="1" smtClean="0"/>
                  <a:t>Asplund</a:t>
                </a:r>
                <a:endParaRPr lang="en-US" sz="3600" dirty="0" smtClean="0"/>
              </a:p>
              <a:p>
                <a:pPr marL="514350" indent="-514350">
                  <a:buFont typeface="+mj-lt"/>
                  <a:buAutoNum type="alphaLcParenR"/>
                </a:pPr>
                <a:endParaRPr lang="en-US" sz="3600" dirty="0" smtClean="0"/>
              </a:p>
              <a:p>
                <a:pPr marL="514350" indent="-514350">
                  <a:buFont typeface="+mj-lt"/>
                  <a:buAutoNum type="alphaLcParenR"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926" t="-2830" b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E42A-0468-4638-8157-D58D75373DD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429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85800"/>
            <a:ext cx="8915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/>
          </a:p>
          <a:p>
            <a:r>
              <a:rPr lang="en-US" sz="4400" dirty="0" smtClean="0"/>
              <a:t>If X    </a:t>
            </a:r>
            <a:r>
              <a:rPr lang="el-GR" sz="4400" baseline="-25000" dirty="0" smtClean="0"/>
              <a:t>ε</a:t>
            </a:r>
            <a:r>
              <a:rPr lang="en-US" sz="4400" dirty="0" smtClean="0"/>
              <a:t>Y i.e.  the injective tensor</a:t>
            </a:r>
          </a:p>
          <a:p>
            <a:r>
              <a:rPr lang="en-US" sz="4400" dirty="0" smtClean="0"/>
              <a:t> product of X and Y has BGP(NS),</a:t>
            </a:r>
            <a:endParaRPr lang="en-US" sz="4400" dirty="0"/>
          </a:p>
          <a:p>
            <a:r>
              <a:rPr lang="en-US" sz="4400" dirty="0" smtClean="0"/>
              <a:t> then X and Y also has BGP(NS).</a:t>
            </a:r>
          </a:p>
          <a:p>
            <a:endParaRPr lang="en-US" sz="4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467600" cy="914400"/>
          </a:xfrm>
        </p:spPr>
        <p:txBody>
          <a:bodyPr>
            <a:normAutofit/>
          </a:bodyPr>
          <a:lstStyle/>
          <a:p>
            <a:r>
              <a:rPr lang="en-US" b="1" dirty="0" smtClean="0"/>
              <a:t>TENSOR PRODUCTS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990600"/>
            <a:ext cx="8915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                              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   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72751346"/>
              </p:ext>
            </p:extLst>
          </p:nvPr>
        </p:nvGraphicFramePr>
        <p:xfrm>
          <a:off x="838200" y="1524000"/>
          <a:ext cx="533400" cy="685800"/>
        </p:xfrm>
        <a:graphic>
          <a:graphicData uri="http://schemas.openxmlformats.org/presentationml/2006/ole">
            <p:oleObj spid="_x0000_s2097" name="Equation" r:id="rId3" imgW="164814" imgH="177492" progId="Equation.3">
              <p:embed/>
            </p:oleObj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E42A-0468-4638-8157-D58D75373DD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320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</a:t>
                </a:r>
                <a:r>
                  <a:rPr lang="en-US" dirty="0" smtClean="0"/>
                  <a:t>f </a:t>
                </a:r>
                <a:r>
                  <a:rPr lang="en-US" dirty="0"/>
                  <a:t>X and Y are  </a:t>
                </a:r>
                <a:r>
                  <a:rPr lang="en-US" dirty="0" err="1" smtClean="0"/>
                  <a:t>Asplund</a:t>
                </a:r>
                <a:r>
                  <a:rPr lang="en-US" dirty="0" smtClean="0"/>
                  <a:t>, TFAE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dirty="0" smtClean="0"/>
                  <a:t>X and Y are nicely smooth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dirty="0"/>
                  <a:t>X </a:t>
                </a:r>
                <a:r>
                  <a:rPr lang="en-US" dirty="0" smtClean="0"/>
                  <a:t/>
                </a:r>
                <a:r>
                  <a:rPr lang="en-US" baseline="-25000" dirty="0"/>
                  <a:t/>
                </a:r>
                <a:r>
                  <a:rPr lang="en-US" dirty="0" smtClean="0"/>
                  <a:t/>
                </a:r>
                <a14:m>
                  <m:oMath xmlns:m="http://schemas.openxmlformats.org/officeDocument/2006/math">
                    <m:r>
                      <a:rPr lang="en-US" i="1" baseline="-25000" smtClean="0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dirty="0" smtClean="0"/>
                  <a:t>Y is nicely smooth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dirty="0" smtClean="0"/>
                  <a:t>X and Y has BGP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dirty="0"/>
                  <a:t>X   </a:t>
                </a:r>
                <a:r>
                  <a:rPr lang="en-US" dirty="0" smtClean="0"/>
                  <a:t/>
                </a:r>
                <a:r>
                  <a:rPr lang="el-GR" baseline="-25000" dirty="0" smtClean="0"/>
                  <a:t>ε</a:t>
                </a:r>
                <a:r>
                  <a:rPr lang="en-US" baseline="-25000" dirty="0" smtClean="0"/>
                  <a:t/>
                </a:r>
                <a:r>
                  <a:rPr lang="en-US" dirty="0" smtClean="0"/>
                  <a:t>Y has BGP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dirty="0" smtClean="0"/>
                  <a:t>X and Y has SCSP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dirty="0"/>
                  <a:t>X   </a:t>
                </a:r>
                <a:r>
                  <a:rPr lang="en-US" dirty="0" smtClean="0"/>
                  <a:t/>
                </a:r>
                <a:r>
                  <a:rPr lang="el-GR" baseline="-25000" dirty="0"/>
                  <a:t>ε</a:t>
                </a:r>
                <a:r>
                  <a:rPr lang="en-US" dirty="0" smtClean="0"/>
                  <a:t>Y has SCSP</a:t>
                </a:r>
              </a:p>
              <a:p>
                <a:pPr marL="514350" indent="-514350">
                  <a:buFont typeface="+mj-lt"/>
                  <a:buAutoNum type="alphaLcParenR"/>
                </a:pPr>
                <a:endParaRPr lang="en-US" dirty="0" smtClean="0"/>
              </a:p>
              <a:p>
                <a:pPr marL="514350" indent="-514350">
                  <a:buFont typeface="+mj-lt"/>
                  <a:buAutoNum type="alphaLcParenR"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926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54809725"/>
              </p:ext>
            </p:extLst>
          </p:nvPr>
        </p:nvGraphicFramePr>
        <p:xfrm>
          <a:off x="1295400" y="2819400"/>
          <a:ext cx="457200" cy="587829"/>
        </p:xfrm>
        <a:graphic>
          <a:graphicData uri="http://schemas.openxmlformats.org/presentationml/2006/ole">
            <p:oleObj spid="_x0000_s3200" name="Equation" r:id="rId4" imgW="164814" imgH="177492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29511109"/>
              </p:ext>
            </p:extLst>
          </p:nvPr>
        </p:nvGraphicFramePr>
        <p:xfrm>
          <a:off x="1254947" y="3962400"/>
          <a:ext cx="421452" cy="609600"/>
        </p:xfrm>
        <a:graphic>
          <a:graphicData uri="http://schemas.openxmlformats.org/presentationml/2006/ole">
            <p:oleObj spid="_x0000_s3201" name="Equation" r:id="rId5" imgW="164814" imgH="177492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89538236"/>
              </p:ext>
            </p:extLst>
          </p:nvPr>
        </p:nvGraphicFramePr>
        <p:xfrm>
          <a:off x="1295400" y="5029200"/>
          <a:ext cx="533400" cy="685800"/>
        </p:xfrm>
        <a:graphic>
          <a:graphicData uri="http://schemas.openxmlformats.org/presentationml/2006/ole">
            <p:oleObj spid="_x0000_s3202" name="Equation" r:id="rId6" imgW="164814" imgH="177492" progId="Equation.3">
              <p:embed/>
            </p:oleObj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E42A-0468-4638-8157-D58D75373DD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501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794550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Injective tensor product is not </a:t>
            </a:r>
          </a:p>
          <a:p>
            <a:r>
              <a:rPr lang="en-US" sz="4400" dirty="0" smtClean="0"/>
              <a:t>Stable under ANP-I,  ANP-II’ </a:t>
            </a:r>
          </a:p>
          <a:p>
            <a:r>
              <a:rPr lang="en-US" sz="4400" dirty="0" smtClean="0"/>
              <a:t>and MIP.</a:t>
            </a:r>
          </a:p>
          <a:p>
            <a:endParaRPr lang="en-US" sz="4400" dirty="0"/>
          </a:p>
          <a:p>
            <a:endParaRPr lang="en-US" sz="4400" dirty="0" smtClean="0"/>
          </a:p>
          <a:p>
            <a:r>
              <a:rPr lang="en-US" sz="4400" dirty="0" smtClean="0"/>
              <a:t>The question is open for </a:t>
            </a:r>
          </a:p>
          <a:p>
            <a:r>
              <a:rPr lang="en-US" sz="4400" dirty="0" smtClean="0"/>
              <a:t>ANP-II , ANP –III and Property II .</a:t>
            </a:r>
          </a:p>
          <a:p>
            <a:endParaRPr lang="en-US" sz="4400" dirty="0"/>
          </a:p>
          <a:p>
            <a:endParaRPr lang="en-US" sz="4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E42A-0468-4638-8157-D58D75373DD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86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 Properties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/>
                  <a:t/>
                </a:r>
                <a:r>
                  <a:rPr lang="en-US" sz="2800" b="1" dirty="0" smtClean="0"/>
                  <a:t/>
                </a:r>
                <a:r>
                  <a:rPr lang="en-US" sz="2800" dirty="0" smtClean="0"/>
                  <a:t>Let </a:t>
                </a:r>
                <a:r>
                  <a:rPr lang="en-US" sz="2800" dirty="0"/>
                  <a:t>us consider the following densities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 smtClean="0"/>
                  <a:t>-</a:t>
                </a:r>
                <a:r>
                  <a:rPr lang="en-US" sz="2800" dirty="0"/>
                  <a:t>SCS points </a:t>
                </a:r>
                <a:r>
                  <a:rPr lang="en-US" sz="2800" dirty="0" smtClean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sSup>
                          <m:sSup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 smtClean="0"/>
                  <a:t>(</a:t>
                </a:r>
                <a:r>
                  <a:rPr lang="en-US" sz="2800" dirty="0" err="1"/>
                  <a:t>i</a:t>
                </a:r>
                <a:r>
                  <a:rPr lang="en-US" sz="2800" dirty="0"/>
                  <a:t>) All points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800" dirty="0" smtClean="0"/>
                  <a:t/>
                </a:r>
                <a:r>
                  <a:rPr lang="en-US" sz="2800" dirty="0"/>
                  <a:t>are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  </m:t>
                        </m:r>
                        <m:r>
                          <a:rPr lang="en-US" sz="2800" i="1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 smtClean="0"/>
                  <a:t>-</a:t>
                </a:r>
                <a:r>
                  <a:rPr lang="en-US" sz="2800" dirty="0"/>
                  <a:t>SCS points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𝐵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(ii)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 smtClean="0"/>
                  <a:t>-</a:t>
                </a:r>
                <a:r>
                  <a:rPr lang="en-US" sz="2800" dirty="0"/>
                  <a:t>SCS points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𝐵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800" dirty="0"/>
                  <a:t>.</a:t>
                </a:r>
                <a:r>
                  <a:rPr lang="en-US" sz="2800" dirty="0" smtClean="0"/>
                  <a:t/>
                </a:r>
                <a:r>
                  <a:rPr lang="en-US" sz="2800" dirty="0"/>
                  <a:t>are dense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800" dirty="0" smtClean="0"/>
                  <a:t/>
                </a:r>
                <a:r>
                  <a:rPr lang="en-US" sz="2800" dirty="0"/>
                  <a:t>.</a:t>
                </a:r>
              </a:p>
              <a:p>
                <a:pPr marL="0" indent="0">
                  <a:buNone/>
                </a:pPr>
                <a:r>
                  <a:rPr lang="en-US" sz="2800" dirty="0"/>
                  <a:t>(iii)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𝐵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800" dirty="0"/>
                  <a:t>is contained in the closure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 smtClean="0"/>
                  <a:t>-</a:t>
                </a:r>
                <a:r>
                  <a:rPr lang="en-US" sz="2800" dirty="0"/>
                  <a:t>SCS points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𝐵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(iv)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𝐵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800" dirty="0" smtClean="0"/>
                  <a:t/>
                </a:r>
                <a:r>
                  <a:rPr lang="en-US" sz="2800" dirty="0"/>
                  <a:t>is the closed convex hull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 smtClean="0"/>
                  <a:t>-</a:t>
                </a:r>
                <a:r>
                  <a:rPr lang="en-US" sz="2800" dirty="0"/>
                  <a:t>SCS points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𝐵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(v) </a:t>
                </a:r>
                <a:r>
                  <a:rPr lang="en-US" sz="2800" i="1" dirty="0"/>
                  <a:t>X</a:t>
                </a:r>
                <a:r>
                  <a:rPr lang="en-US" sz="2800" dirty="0"/>
                  <a:t> is the closed linear span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 smtClean="0"/>
                  <a:t>-</a:t>
                </a:r>
                <a:r>
                  <a:rPr lang="en-US" sz="2800" dirty="0"/>
                  <a:t>SCS points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𝐵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213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E42A-0468-4638-8157-D58D75373DD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78151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(</a:t>
            </a:r>
            <a:r>
              <a:rPr lang="en-US" sz="2000" dirty="0" err="1"/>
              <a:t>i</a:t>
            </a:r>
            <a:r>
              <a:rPr lang="en-US" sz="2000" dirty="0"/>
              <a:t>) </a:t>
            </a:r>
            <a:r>
              <a:rPr lang="en-US" sz="2600" dirty="0"/>
              <a:t>How can each of these properties be </a:t>
            </a:r>
            <a:r>
              <a:rPr lang="en-US" sz="2600" dirty="0" err="1"/>
              <a:t>realised</a:t>
            </a:r>
            <a:r>
              <a:rPr lang="en-US" sz="2600" dirty="0"/>
              <a:t> as a ball separation property?</a:t>
            </a:r>
          </a:p>
          <a:p>
            <a:pPr marL="0" indent="0">
              <a:buNone/>
            </a:pPr>
            <a:r>
              <a:rPr lang="en-US" sz="2600" dirty="0"/>
              <a:t>(ii) What stability results will hold for these properties?</a:t>
            </a:r>
          </a:p>
          <a:p>
            <a:pPr marL="0" indent="0">
              <a:buNone/>
            </a:pPr>
            <a:r>
              <a:rPr lang="en-US" sz="2600" dirty="0"/>
              <a:t>(iii) D(2P)-properties is a recent topic which generated a lot of interest </a:t>
            </a:r>
            <a:r>
              <a:rPr lang="en-US" sz="2600" dirty="0" smtClean="0"/>
              <a:t>in the </a:t>
            </a:r>
            <a:r>
              <a:rPr lang="en-US" sz="2600" dirty="0"/>
              <a:t>study of </a:t>
            </a:r>
            <a:r>
              <a:rPr lang="en-US" sz="2600" dirty="0" err="1"/>
              <a:t>Banach</a:t>
            </a:r>
            <a:r>
              <a:rPr lang="en-US" sz="2600" dirty="0"/>
              <a:t> </a:t>
            </a:r>
            <a:r>
              <a:rPr lang="en-US" sz="2600" dirty="0" smtClean="0"/>
              <a:t>spaces, it </a:t>
            </a:r>
            <a:r>
              <a:rPr lang="en-US" sz="2600" dirty="0"/>
              <a:t>is known that </a:t>
            </a:r>
            <a:r>
              <a:rPr lang="en-US" sz="2600" dirty="0" err="1" smtClean="0"/>
              <a:t>Banach</a:t>
            </a:r>
            <a:r>
              <a:rPr lang="en-US" sz="2600" dirty="0" smtClean="0"/>
              <a:t> spaces </a:t>
            </a:r>
            <a:r>
              <a:rPr lang="en-US" sz="2600" dirty="0" err="1" smtClean="0"/>
              <a:t>wiith</a:t>
            </a:r>
            <a:r>
              <a:rPr lang="en-US" sz="2600" dirty="0" smtClean="0"/>
              <a:t> </a:t>
            </a:r>
            <a:r>
              <a:rPr lang="en-US" sz="2600" dirty="0" err="1" smtClean="0"/>
              <a:t>Daugavet</a:t>
            </a:r>
            <a:r>
              <a:rPr lang="en-US" sz="2600" dirty="0" smtClean="0"/>
              <a:t> properties</a:t>
            </a:r>
            <a:r>
              <a:rPr lang="en-US" sz="2600" dirty="0"/>
              <a:t> </a:t>
            </a:r>
            <a:r>
              <a:rPr lang="en-US" sz="2600" dirty="0" smtClean="0"/>
              <a:t>have </a:t>
            </a:r>
            <a:r>
              <a:rPr lang="en-US" sz="2600" dirty="0"/>
              <a:t>these properties. 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It </a:t>
            </a:r>
            <a:r>
              <a:rPr lang="en-US" sz="2600" dirty="0"/>
              <a:t>is also know that </a:t>
            </a:r>
            <a:r>
              <a:rPr lang="en-US" sz="2600" dirty="0" err="1"/>
              <a:t>Daugavet</a:t>
            </a:r>
            <a:r>
              <a:rPr lang="en-US" sz="2600" dirty="0"/>
              <a:t> properties do not</a:t>
            </a:r>
          </a:p>
          <a:p>
            <a:pPr marL="0" indent="0">
              <a:buNone/>
            </a:pPr>
            <a:r>
              <a:rPr lang="en-US" sz="2600" dirty="0"/>
              <a:t>have RNP. 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In </a:t>
            </a:r>
            <a:r>
              <a:rPr lang="en-US" sz="2600" dirty="0"/>
              <a:t>fact one can conclude easily that </a:t>
            </a:r>
            <a:r>
              <a:rPr lang="en-US" sz="2600" dirty="0" err="1" smtClean="0"/>
              <a:t>Banach</a:t>
            </a:r>
            <a:r>
              <a:rPr lang="en-US" sz="2600" dirty="0" smtClean="0"/>
              <a:t> Spaces with </a:t>
            </a:r>
            <a:r>
              <a:rPr lang="en-US" sz="2600" dirty="0" err="1" smtClean="0"/>
              <a:t>Daugavet</a:t>
            </a:r>
            <a:r>
              <a:rPr lang="en-US" sz="2600" dirty="0" smtClean="0"/>
              <a:t> </a:t>
            </a:r>
            <a:r>
              <a:rPr lang="en-US" sz="2600" dirty="0"/>
              <a:t>properties</a:t>
            </a:r>
          </a:p>
          <a:p>
            <a:pPr marL="0" indent="0">
              <a:buNone/>
            </a:pPr>
            <a:r>
              <a:rPr lang="en-US" sz="2600" dirty="0"/>
              <a:t>do not have SCSP and do not have </a:t>
            </a:r>
            <a:r>
              <a:rPr lang="en-US" sz="2600" dirty="0" smtClean="0"/>
              <a:t>MIP( hence ANP-</a:t>
            </a:r>
            <a:r>
              <a:rPr lang="en-US" sz="2600" dirty="0"/>
              <a:t>I</a:t>
            </a:r>
            <a:r>
              <a:rPr lang="en-US" sz="2600" dirty="0" smtClean="0"/>
              <a:t> )or  ANP-II  </a:t>
            </a:r>
            <a:r>
              <a:rPr lang="en-US" sz="2600" dirty="0"/>
              <a:t>as well.</a:t>
            </a:r>
          </a:p>
          <a:p>
            <a:pPr marL="0" indent="0">
              <a:buNone/>
            </a:pPr>
            <a:r>
              <a:rPr lang="en-US" sz="2600" dirty="0"/>
              <a:t>But there are examples of spaces with D-2P which has SCSP ,even</a:t>
            </a:r>
          </a:p>
          <a:p>
            <a:pPr marL="0" indent="0">
              <a:buNone/>
            </a:pPr>
            <a:r>
              <a:rPr lang="en-US" sz="2600" dirty="0" smtClean="0"/>
              <a:t>ANP-II. </a:t>
            </a:r>
            <a:r>
              <a:rPr lang="en-US" sz="2600" dirty="0"/>
              <a:t>So it will be </a:t>
            </a:r>
            <a:r>
              <a:rPr lang="en-US" sz="2600" dirty="0" smtClean="0"/>
              <a:t>interesting </a:t>
            </a:r>
            <a:r>
              <a:rPr lang="en-US" sz="2600" dirty="0"/>
              <a:t>to examine where all ball</a:t>
            </a:r>
          </a:p>
          <a:p>
            <a:pPr marL="0" indent="0">
              <a:buNone/>
            </a:pPr>
            <a:r>
              <a:rPr lang="en-US" sz="2600" dirty="0" smtClean="0"/>
              <a:t>separation </a:t>
            </a:r>
            <a:r>
              <a:rPr lang="en-US" sz="2600" dirty="0"/>
              <a:t>stand in the </a:t>
            </a:r>
            <a:r>
              <a:rPr lang="en-US" sz="2600" dirty="0" smtClean="0"/>
              <a:t>context </a:t>
            </a:r>
            <a:r>
              <a:rPr lang="en-US" sz="2600" dirty="0"/>
              <a:t>of D-2P properties.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E42A-0468-4638-8157-D58D75373DD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9505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, C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⊆</m:t>
                    </m:r>
                    <m:r>
                      <m:rPr>
                        <m:sty m:val="p"/>
                      </m:rPr>
                      <a:rPr lang="en-US" i="1" smtClean="0">
                        <a:latin typeface="Cambria Math"/>
                      </a:rPr>
                      <m:t>X</m:t>
                    </m:r>
                  </m:oMath>
                </a14:m>
                <a:r>
                  <a:rPr lang="en-US" dirty="0" smtClean="0"/>
                  <a:t>,  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143000"/>
                <a:ext cx="8305800" cy="49831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Let f</a:t>
                </a:r>
                <a:r>
                  <a:rPr lang="en-US" dirty="0">
                    <a:ea typeface="Cambria Math"/>
                  </a:rPr>
                  <a:t/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dirty="0" smtClean="0"/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, and </a:t>
                </a:r>
                <a:r>
                  <a:rPr lang="el-GR" dirty="0"/>
                  <a:t>α </a:t>
                </a:r>
                <a:r>
                  <a:rPr lang="en-US" dirty="0" smtClean="0"/>
                  <a:t>&gt;0 ,</a:t>
                </a:r>
              </a:p>
              <a:p>
                <a:pPr marL="0" indent="0">
                  <a:buNone/>
                </a:pPr>
                <a:r>
                  <a:rPr lang="en-US" dirty="0"/>
                  <a:t>t</a:t>
                </a:r>
                <a:r>
                  <a:rPr lang="en-US" dirty="0" smtClean="0"/>
                  <a:t>hen S( C, f, </a:t>
                </a:r>
                <a:r>
                  <a:rPr lang="el-GR" dirty="0" smtClean="0"/>
                  <a:t>α</a:t>
                </a:r>
                <a:r>
                  <a:rPr lang="en-US" dirty="0" smtClean="0"/>
                  <a:t>) = { x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dirty="0" smtClean="0"/>
                  <a:t> C: f(x)&gt; sup f(C) –</a:t>
                </a:r>
                <a:r>
                  <a:rPr lang="el-GR" dirty="0" smtClean="0"/>
                  <a:t> α</a:t>
                </a:r>
                <a:r>
                  <a:rPr lang="en-US" dirty="0" smtClean="0"/>
                  <a:t>} is the open slice of C determined by f and </a:t>
                </a:r>
                <a:r>
                  <a:rPr lang="el-GR" dirty="0" smtClean="0"/>
                  <a:t>α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A point </a:t>
                </a:r>
                <a:r>
                  <a:rPr lang="en-US" dirty="0"/>
                  <a:t>x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dirty="0"/>
                  <a:t> C </a:t>
                </a:r>
                <a:r>
                  <a:rPr lang="en-US" dirty="0" smtClean="0"/>
                  <a:t>, is called denting if the family of open slices containing  x forms a base for the norm topology at x( relative to C)</a:t>
                </a:r>
              </a:p>
              <a:p>
                <a:r>
                  <a:rPr lang="en-US" dirty="0" smtClean="0"/>
                  <a:t>If, 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and</m:t>
                    </m:r>
                    <m:r>
                      <a:rPr lang="en-US" b="0" i="0" smtClean="0">
                        <a:latin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the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slices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are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determined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by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/>
                </a:r>
                <a:r>
                  <a:rPr lang="en-US" dirty="0" err="1" smtClean="0"/>
                  <a:t>functionals</a:t>
                </a:r>
                <a:r>
                  <a:rPr lang="en-US" dirty="0" smtClean="0"/>
                  <a:t> from X, we have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-slices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-denting points respectively.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143000"/>
                <a:ext cx="8305800" cy="4983163"/>
              </a:xfrm>
              <a:blipFill rotWithShape="1">
                <a:blip r:embed="rId3"/>
                <a:stretch>
                  <a:fillRect l="-1909" t="-1469" b="-3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E42A-0468-4638-8157-D58D75373DD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023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Asplund</a:t>
            </a:r>
            <a:r>
              <a:rPr lang="en-US" dirty="0" smtClean="0"/>
              <a:t> Spaces and RNP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X  has RNP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 Radon </a:t>
                </a:r>
                <a:r>
                  <a:rPr lang="en-US" dirty="0" err="1" smtClean="0"/>
                  <a:t>Nikodym</a:t>
                </a:r>
                <a:r>
                  <a:rPr lang="en-US" dirty="0" smtClean="0"/>
                  <a:t> Property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/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every bounded closed convex set has a    denting point</a:t>
                </a:r>
              </a:p>
              <a:p>
                <a:r>
                  <a:rPr lang="en-US" dirty="0" smtClean="0"/>
                  <a:t>X is an </a:t>
                </a:r>
                <a:r>
                  <a:rPr lang="en-US" dirty="0" err="1" smtClean="0"/>
                  <a:t>Asplund</a:t>
                </a:r>
                <a:r>
                  <a:rPr lang="en-US" dirty="0" smtClean="0"/>
                  <a:t> space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 all separable subspace of X has a separable dual.</a:t>
                </a:r>
              </a:p>
              <a:p>
                <a:r>
                  <a:rPr lang="en-US" dirty="0" smtClean="0"/>
                  <a:t>X is an </a:t>
                </a:r>
                <a:r>
                  <a:rPr lang="en-US" dirty="0" err="1" smtClean="0"/>
                  <a:t>Asplund</a:t>
                </a:r>
                <a:r>
                  <a:rPr lang="en-US" dirty="0" smtClean="0"/>
                  <a:t> space iff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has RNP</a:t>
                </a:r>
                <a:endParaRPr lang="en-US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E42A-0468-4638-8157-D58D75373DD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711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3460405" y="1163598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28360" y="2070854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BGP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83377" y="992386"/>
            <a:ext cx="82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MIP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0" y="99238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ANP-I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>
          <a:xfrm>
            <a:off x="2743200" y="1361718"/>
            <a:ext cx="0" cy="709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7200" y="2031384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ANP-II’,                       ANP-II</a:t>
            </a:r>
            <a:endParaRPr lang="en-US" dirty="0"/>
          </a:p>
        </p:txBody>
      </p:sp>
      <p:cxnSp>
        <p:nvCxnSpPr>
          <p:cNvPr id="23" name="Straight Arrow Connector 22"/>
          <p:cNvCxnSpPr>
            <a:endCxn id="35" idx="3"/>
          </p:cNvCxnSpPr>
          <p:nvPr/>
        </p:nvCxnSpPr>
        <p:spPr>
          <a:xfrm>
            <a:off x="3187010" y="2274778"/>
            <a:ext cx="73059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199275" y="2313294"/>
            <a:ext cx="51060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flipH="1">
            <a:off x="3917604" y="2090112"/>
            <a:ext cx="1187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PROP(II)</a:t>
            </a:r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667000" y="2400716"/>
            <a:ext cx="0" cy="5710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295400" y="3023562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ANP -III</a:t>
            </a:r>
            <a:endParaRPr lang="en-US" dirty="0"/>
          </a:p>
        </p:txBody>
      </p:sp>
      <p:cxnSp>
        <p:nvCxnSpPr>
          <p:cNvPr id="46" name="Straight Arrow Connector 45"/>
          <p:cNvCxnSpPr>
            <a:stCxn id="44" idx="3"/>
          </p:cNvCxnSpPr>
          <p:nvPr/>
        </p:nvCxnSpPr>
        <p:spPr>
          <a:xfrm flipV="1">
            <a:off x="3352800" y="3188731"/>
            <a:ext cx="762000" cy="19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flipH="1">
            <a:off x="4460543" y="3096041"/>
            <a:ext cx="442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NS</a:t>
            </a:r>
            <a:endParaRPr lang="en-US" dirty="0"/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5003483" y="2668786"/>
            <a:ext cx="1211975" cy="4876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4628372" y="2532280"/>
            <a:ext cx="0" cy="5123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5105399" y="1361718"/>
            <a:ext cx="985356" cy="7680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4717705" y="1361718"/>
            <a:ext cx="6696" cy="709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>
            <a:off x="1143000" y="1361718"/>
            <a:ext cx="1143000" cy="709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990600" y="2459444"/>
            <a:ext cx="1066800" cy="7487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 flipH="1">
                <a:off x="7848600" y="2129760"/>
                <a:ext cx="685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/>
                        </a:rPr>
                        <m:t>𝐒𝐂𝐒𝐏</m:t>
                      </m:r>
                    </m:oMath>
                  </m:oMathPara>
                </a14:m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848600" y="2129760"/>
                <a:ext cx="685800" cy="400110"/>
              </a:xfrm>
              <a:prstGeom prst="rect">
                <a:avLst/>
              </a:prstGeom>
              <a:blipFill rotWithShape="1">
                <a:blip r:embed="rId3"/>
                <a:stretch>
                  <a:fillRect r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>
            <a:off x="6629400" y="2286861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           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ANP =Asymptotic Norming Property</a:t>
            </a:r>
          </a:p>
          <a:p>
            <a:r>
              <a:rPr lang="en-US" dirty="0" smtClean="0"/>
              <a:t>MIP= Mazur Intersection Property</a:t>
            </a:r>
          </a:p>
          <a:p>
            <a:r>
              <a:rPr lang="en-US" dirty="0" smtClean="0"/>
              <a:t>BGP= Ball generated Property</a:t>
            </a:r>
          </a:p>
          <a:p>
            <a:r>
              <a:rPr lang="en-US" dirty="0" smtClean="0"/>
              <a:t>NS= Nicely Smooth</a:t>
            </a:r>
          </a:p>
          <a:p>
            <a:r>
              <a:rPr lang="en-US" dirty="0" smtClean="0"/>
              <a:t>SCSP= Small Combination of Slices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E42A-0468-4638-8157-D58D75373DD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871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Asymptotic Norming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ANP</a:t>
            </a:r>
            <a:r>
              <a:rPr lang="en-US" dirty="0" smtClean="0"/>
              <a:t> ‘s  were first introduced by </a:t>
            </a:r>
            <a:r>
              <a:rPr lang="en-US" u="sng" dirty="0" smtClean="0"/>
              <a:t>James and Ho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The current  version was introduced by </a:t>
            </a:r>
            <a:r>
              <a:rPr lang="en-US" u="sng" dirty="0" smtClean="0"/>
              <a:t>Hu and Lin</a:t>
            </a:r>
            <a:r>
              <a:rPr lang="en-US" dirty="0" smtClean="0"/>
              <a:t>. Ball separation  characterization were given by Chen and Lin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ANP II’ was introduced by </a:t>
            </a:r>
            <a:r>
              <a:rPr lang="en-US" u="sng" dirty="0" err="1"/>
              <a:t>Basu</a:t>
            </a:r>
            <a:r>
              <a:rPr lang="en-US" u="sng" dirty="0"/>
              <a:t> and </a:t>
            </a:r>
            <a:r>
              <a:rPr lang="en-US" u="sng" dirty="0" err="1" smtClean="0"/>
              <a:t>Bandyopadhay</a:t>
            </a:r>
            <a:r>
              <a:rPr lang="en-US" u="sng" dirty="0" smtClean="0"/>
              <a:t> </a:t>
            </a:r>
          </a:p>
          <a:p>
            <a:pPr marL="0" indent="0">
              <a:buNone/>
            </a:pPr>
            <a:r>
              <a:rPr lang="en-US" dirty="0"/>
              <a:t>w</a:t>
            </a:r>
            <a:r>
              <a:rPr lang="en-US" dirty="0" smtClean="0"/>
              <a:t>hich turned out to be equivalent to equivalent to Property(V) (</a:t>
            </a:r>
            <a:r>
              <a:rPr lang="en-US" dirty="0" err="1" smtClean="0"/>
              <a:t>Vlasov</a:t>
            </a:r>
            <a:r>
              <a:rPr lang="en-US" dirty="0" smtClean="0"/>
              <a:t>)( nested sequence of balls)</a:t>
            </a:r>
          </a:p>
          <a:p>
            <a:r>
              <a:rPr lang="en-US" dirty="0" smtClean="0"/>
              <a:t>It also turned out that ANP II was equivalent to well known </a:t>
            </a:r>
            <a:r>
              <a:rPr lang="en-US" dirty="0" err="1" smtClean="0"/>
              <a:t>Namioka</a:t>
            </a:r>
            <a:r>
              <a:rPr lang="en-US" dirty="0" smtClean="0"/>
              <a:t>-Phelps </a:t>
            </a:r>
            <a:r>
              <a:rPr lang="en-US" dirty="0"/>
              <a:t>P</a:t>
            </a:r>
            <a:r>
              <a:rPr lang="en-US" dirty="0" smtClean="0"/>
              <a:t>roperty and ANP III was equivalent to </a:t>
            </a:r>
            <a:r>
              <a:rPr lang="en-US" dirty="0"/>
              <a:t>H</a:t>
            </a:r>
            <a:r>
              <a:rPr lang="en-US" dirty="0" smtClean="0"/>
              <a:t>ahn </a:t>
            </a:r>
            <a:r>
              <a:rPr lang="en-US" dirty="0" err="1" smtClean="0"/>
              <a:t>Banach</a:t>
            </a:r>
            <a:r>
              <a:rPr lang="en-US" dirty="0" smtClean="0"/>
              <a:t> Smoothness which  in turn grew out from the study of  U –subspaces.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E42A-0468-4638-8157-D58D75373DD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149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41131"/>
            <a:ext cx="83058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X has ANP –I </a:t>
            </a:r>
            <a:r>
              <a:rPr lang="en-US" sz="4400" dirty="0"/>
              <a:t> </a:t>
            </a:r>
            <a:r>
              <a:rPr lang="en-US" sz="4400" dirty="0" smtClean="0"/>
              <a:t>if and only if for any </a:t>
            </a:r>
          </a:p>
          <a:p>
            <a:r>
              <a:rPr lang="en-US" sz="4400" dirty="0" smtClean="0"/>
              <a:t>w*-closed </a:t>
            </a:r>
            <a:r>
              <a:rPr lang="en-US" sz="4400" dirty="0" err="1" smtClean="0"/>
              <a:t>hyperplane</a:t>
            </a:r>
            <a:r>
              <a:rPr lang="en-US" sz="4400" dirty="0" smtClean="0"/>
              <a:t>, H in X** and any bounded convex set A in X** with </a:t>
            </a:r>
            <a:r>
              <a:rPr lang="en-US" sz="4400" dirty="0" err="1" smtClean="0"/>
              <a:t>dist</a:t>
            </a:r>
            <a:r>
              <a:rPr lang="en-US" sz="4400" dirty="0" smtClean="0"/>
              <a:t>(A,H) &gt; 0 there exists a ball B** in X** with center in X such that </a:t>
            </a:r>
          </a:p>
          <a:p>
            <a:r>
              <a:rPr lang="en-US" sz="4400" dirty="0" smtClean="0"/>
              <a:t>A       B** and  B**    H = </a:t>
            </a:r>
            <a:r>
              <a:rPr lang="az-Cyrl-AZ" sz="4400" dirty="0" smtClean="0"/>
              <a:t>Ф</a:t>
            </a:r>
            <a:endParaRPr lang="en-US" sz="4400" dirty="0" smtClean="0"/>
          </a:p>
          <a:p>
            <a:endParaRPr lang="en-US" sz="4400" dirty="0"/>
          </a:p>
          <a:p>
            <a:endParaRPr lang="en-US" sz="4400" dirty="0" smtClean="0"/>
          </a:p>
          <a:p>
            <a:r>
              <a:rPr lang="en-US" sz="4400" dirty="0" smtClean="0"/>
              <a:t>                </a:t>
            </a:r>
            <a:endParaRPr lang="en-US" sz="4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69713319"/>
              </p:ext>
            </p:extLst>
          </p:nvPr>
        </p:nvGraphicFramePr>
        <p:xfrm>
          <a:off x="876300" y="4724400"/>
          <a:ext cx="609600" cy="609600"/>
        </p:xfrm>
        <a:graphic>
          <a:graphicData uri="http://schemas.openxmlformats.org/presentationml/2006/ole">
            <p:oleObj spid="_x0000_s1114" name="Equation" r:id="rId3" imgW="152280" imgH="152280" progId="Equation.3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9192749"/>
              </p:ext>
            </p:extLst>
          </p:nvPr>
        </p:nvGraphicFramePr>
        <p:xfrm>
          <a:off x="4648200" y="4791075"/>
          <a:ext cx="381000" cy="476250"/>
        </p:xfrm>
        <a:graphic>
          <a:graphicData uri="http://schemas.openxmlformats.org/presentationml/2006/ole">
            <p:oleObj spid="_x0000_s1115" name="Equation" r:id="rId4" imgW="152280" imgH="190440" progId="Equation.3">
              <p:embed/>
            </p:oleObj>
          </a:graphicData>
        </a:graphic>
      </p:graphicFrame>
      <p:sp>
        <p:nvSpPr>
          <p:cNvPr id="12" name="Arc 11"/>
          <p:cNvSpPr/>
          <p:nvPr/>
        </p:nvSpPr>
        <p:spPr>
          <a:xfrm>
            <a:off x="1066800" y="5444359"/>
            <a:ext cx="838200" cy="914400"/>
          </a:xfrm>
          <a:prstGeom prst="arc">
            <a:avLst>
              <a:gd name="adj1" fmla="val 11080454"/>
              <a:gd name="adj2" fmla="val 109269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66800" y="5680841"/>
            <a:ext cx="838200" cy="441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28800" y="5029200"/>
            <a:ext cx="1676400" cy="17867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E42A-0468-4638-8157-D58D75373DD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215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 smtClean="0"/>
                  <a:t>Characterization  in terms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𝑩</m:t>
                        </m:r>
                      </m:e>
                      <m:sub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𝑿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815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6000" dirty="0" smtClean="0"/>
                  <a:t>X has ANP –I  if and only if all points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sSup>
                          <m:sSupPr>
                            <m:ctrlPr>
                              <a:rPr lang="en-US" sz="6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60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sz="60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6000" dirty="0" smtClean="0"/>
                  <a:t>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sz="6000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6000" dirty="0" smtClean="0"/>
                  <a:t>-</a:t>
                </a:r>
                <a:r>
                  <a:rPr lang="en-US" sz="6000" dirty="0" err="1"/>
                  <a:t>d</a:t>
                </a:r>
                <a:r>
                  <a:rPr lang="en-US" sz="6000" dirty="0" err="1" smtClean="0"/>
                  <a:t>enting</a:t>
                </a:r>
                <a:r>
                  <a:rPr lang="en-US" sz="6000" dirty="0" smtClean="0"/>
                  <a:t> points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sSup>
                          <m:sSupPr>
                            <m:ctrlPr>
                              <a:rPr lang="en-US" sz="6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60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sz="60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endParaRPr lang="en-US" sz="6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4000" t="-4043" r="-3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E42A-0468-4638-8157-D58D75373DD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6793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5069</TotalTime>
  <Words>758</Words>
  <Application>Microsoft Office PowerPoint</Application>
  <PresentationFormat>On-screen Show (4:3)</PresentationFormat>
  <Paragraphs>162</Paragraphs>
  <Slides>35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Office Theme</vt:lpstr>
      <vt:lpstr>Custom Design</vt:lpstr>
      <vt:lpstr>Equation</vt:lpstr>
      <vt:lpstr>ON SMALL COMBINATION OF SLICES IN BANACH SPACES</vt:lpstr>
      <vt:lpstr>Slide 2</vt:lpstr>
      <vt:lpstr>Slide 3</vt:lpstr>
      <vt:lpstr> </vt:lpstr>
      <vt:lpstr>Asplund Spaces and RNP</vt:lpstr>
      <vt:lpstr>Slide 6</vt:lpstr>
      <vt:lpstr>Asymptotic Norming Properties</vt:lpstr>
      <vt:lpstr>Slide 8</vt:lpstr>
      <vt:lpstr> 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 </vt:lpstr>
      <vt:lpstr> </vt:lpstr>
      <vt:lpstr>What happens in C(K,X)? </vt:lpstr>
      <vt:lpstr>C(K)</vt:lpstr>
      <vt:lpstr>L(X,Y)</vt:lpstr>
      <vt:lpstr>What happens in L(X,Y)?</vt:lpstr>
      <vt:lpstr> </vt:lpstr>
      <vt:lpstr> </vt:lpstr>
      <vt:lpstr>TENSOR PRODUCTS</vt:lpstr>
      <vt:lpstr>Converse</vt:lpstr>
      <vt:lpstr>Slide 33</vt:lpstr>
      <vt:lpstr>Density Properties</vt:lpstr>
      <vt:lpstr>Open Questions</vt:lpstr>
    </vt:vector>
  </TitlesOfParts>
  <Company>GWU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Ball Separation Properties in Banach Spaces  Sudeshna Basu</dc:title>
  <dc:creator>Subrata</dc:creator>
  <cp:lastModifiedBy>du</cp:lastModifiedBy>
  <cp:revision>81</cp:revision>
  <dcterms:created xsi:type="dcterms:W3CDTF">2014-06-16T20:07:47Z</dcterms:created>
  <dcterms:modified xsi:type="dcterms:W3CDTF">2015-04-02T10:07:38Z</dcterms:modified>
</cp:coreProperties>
</file>