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4" r:id="rId8"/>
    <p:sldId id="265" r:id="rId9"/>
    <p:sldId id="263" r:id="rId10"/>
    <p:sldId id="266" r:id="rId11"/>
    <p:sldId id="261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84" r:id="rId25"/>
    <p:sldId id="281" r:id="rId26"/>
    <p:sldId id="282" r:id="rId27"/>
    <p:sldId id="283" r:id="rId28"/>
    <p:sldId id="279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5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8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8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6945C40-9480-4A3C-9D66-8EE06468C7C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3BECCC-F186-4E2D-BF9C-37B042B9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2.6292.pdf" TargetMode="External"/><Relationship Id="rId2" Type="http://schemas.openxmlformats.org/officeDocument/2006/relationships/hyperlink" Target="http://mat.uab.es/~kock/TQF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rwick.ac.uk/38110/" TargetMode="External"/><Relationship Id="rId4" Type="http://schemas.openxmlformats.org/officeDocument/2006/relationships/hyperlink" Target="http://arxiv.org/pdf/math/0105018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529" y="636431"/>
            <a:ext cx="8825658" cy="3329581"/>
          </a:xfrm>
        </p:spPr>
        <p:txBody>
          <a:bodyPr/>
          <a:lstStyle/>
          <a:p>
            <a:r>
              <a:rPr lang="en-US" u="sng" dirty="0" smtClean="0"/>
              <a:t>Crossed Systems and HQFT’s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Neha Gupta</a:t>
            </a:r>
          </a:p>
          <a:p>
            <a:r>
              <a:rPr lang="en-US" dirty="0" smtClean="0"/>
              <a:t>Shiv Nadar University, Dadri,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</a:t>
            </a:r>
            <a:r>
              <a:rPr lang="en-US" u="sng" dirty="0" smtClean="0"/>
              <a:t>xample and results for </a:t>
            </a:r>
            <a:r>
              <a:rPr lang="en-US" u="sng" dirty="0" err="1" smtClean="0"/>
              <a:t>Frobenius</a:t>
            </a:r>
            <a:r>
              <a:rPr lang="en-US" u="sng" dirty="0" smtClean="0"/>
              <a:t> System: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2208431"/>
            <a:ext cx="11887200" cy="4166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Equivalent definitions : </a:t>
            </a:r>
            <a:r>
              <a:rPr lang="en-US" sz="2000" dirty="0"/>
              <a:t>A G-algebra </a:t>
            </a:r>
            <a:r>
              <a:rPr lang="en-US" sz="2000" dirty="0">
                <a:latin typeface="Lucida Calligraphy" panose="03010101010101010101" pitchFamily="66" charset="0"/>
              </a:rPr>
              <a:t>A = </a:t>
            </a:r>
            <a:r>
              <a:rPr lang="en-US" sz="2000" dirty="0"/>
              <a:t>{{A</a:t>
            </a:r>
            <a:r>
              <a:rPr lang="en-US" sz="2000" baseline="-25000" dirty="0"/>
              <a:t>g</a:t>
            </a:r>
            <a:r>
              <a:rPr lang="en-US" sz="2000" dirty="0"/>
              <a:t>}</a:t>
            </a:r>
            <a:r>
              <a:rPr lang="en-US" sz="2000" baseline="-25000" dirty="0"/>
              <a:t>g</a:t>
            </a:r>
            <a:r>
              <a:rPr lang="el-G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en-US" sz="2000" baseline="-25000" dirty="0"/>
              <a:t>G</a:t>
            </a:r>
            <a:r>
              <a:rPr lang="en-US" sz="2000" dirty="0"/>
              <a:t>, </a:t>
            </a:r>
            <a:r>
              <a:rPr lang="el-GR" sz="2000" dirty="0">
                <a:cs typeface="Times New Roman" panose="02020603050405020304" pitchFamily="18" charset="0"/>
              </a:rPr>
              <a:t>μ</a:t>
            </a:r>
            <a:r>
              <a:rPr lang="en-US" sz="2000" baseline="-25000" dirty="0"/>
              <a:t>,</a:t>
            </a:r>
            <a:r>
              <a:rPr lang="en-US" sz="2000" dirty="0"/>
              <a:t> </a:t>
            </a:r>
            <a:r>
              <a:rPr lang="el-GR" sz="2000" dirty="0">
                <a:cs typeface="Times New Roman" panose="02020603050405020304" pitchFamily="18" charset="0"/>
              </a:rPr>
              <a:t>η</a:t>
            </a:r>
            <a:r>
              <a:rPr lang="en-US" sz="2000" dirty="0"/>
              <a:t>}</a:t>
            </a:r>
            <a:r>
              <a:rPr lang="en-US" sz="2000" b="1" dirty="0"/>
              <a:t> </a:t>
            </a:r>
            <a:r>
              <a:rPr lang="en-US" sz="2000" dirty="0"/>
              <a:t>in a </a:t>
            </a:r>
            <a:r>
              <a:rPr lang="en-US" sz="2000" dirty="0" err="1"/>
              <a:t>monoidal</a:t>
            </a:r>
            <a:r>
              <a:rPr lang="en-US" sz="2000" dirty="0"/>
              <a:t> category </a:t>
            </a:r>
            <a:r>
              <a:rPr lang="en-US" sz="2000" i="1" dirty="0">
                <a:latin typeface="Lucida Calligraphy" panose="03010101010101010101" pitchFamily="66" charset="0"/>
              </a:rPr>
              <a:t>C  </a:t>
            </a:r>
            <a:r>
              <a:rPr lang="en-US" sz="2000" dirty="0"/>
              <a:t>forms a </a:t>
            </a:r>
            <a:r>
              <a:rPr lang="en-US" sz="2000" dirty="0" err="1"/>
              <a:t>Frobenius</a:t>
            </a:r>
            <a:r>
              <a:rPr lang="en-US" sz="2000" dirty="0"/>
              <a:t> G-system</a:t>
            </a:r>
            <a:r>
              <a:rPr lang="en-US" sz="2000" b="1" dirty="0"/>
              <a:t> </a:t>
            </a:r>
            <a:r>
              <a:rPr lang="en-US" sz="2000" dirty="0"/>
              <a:t>if any of the following holds</a:t>
            </a:r>
            <a:endParaRPr lang="en-US" sz="2000" b="1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Lucida Calligraphy" panose="03010101010101010101" pitchFamily="66" charset="0"/>
              </a:rPr>
              <a:t>A </a:t>
            </a:r>
            <a:r>
              <a:rPr lang="en-US" sz="2000" dirty="0">
                <a:cs typeface="Times New Roman" panose="02020603050405020304" pitchFamily="18" charset="0"/>
              </a:rPr>
              <a:t>is equipped with a non-degenerate set of pairings </a:t>
            </a:r>
            <a:r>
              <a:rPr lang="el-GR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2000" dirty="0">
                <a:cs typeface="Times New Roman" panose="02020603050405020304" pitchFamily="18" charset="0"/>
              </a:rPr>
              <a:t> = {</a:t>
            </a:r>
            <a:r>
              <a:rPr lang="el-GR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n-US" sz="2000" dirty="0">
                <a:cs typeface="Times New Roman" panose="02020603050405020304" pitchFamily="18" charset="0"/>
              </a:rPr>
              <a:t>}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l-GR" sz="2000" baseline="-25000" dirty="0">
                <a:cs typeface="Times New Roman" panose="02020603050405020304" pitchFamily="18" charset="0"/>
              </a:rPr>
              <a:t>ϵ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n-US" sz="2000" dirty="0">
                <a:cs typeface="Times New Roman" panose="02020603050405020304" pitchFamily="18" charset="0"/>
              </a:rPr>
              <a:t>, then </a:t>
            </a:r>
            <a:r>
              <a:rPr lang="en-US" sz="2000" dirty="0">
                <a:latin typeface="Lucida Calligraphy" panose="03010101010101010101" pitchFamily="66" charset="0"/>
              </a:rPr>
              <a:t>A </a:t>
            </a:r>
            <a:r>
              <a:rPr lang="en-US" sz="2000" dirty="0">
                <a:cs typeface="Times New Roman" panose="02020603050405020304" pitchFamily="18" charset="0"/>
              </a:rPr>
              <a:t>has a co-algebra structure.</a:t>
            </a:r>
          </a:p>
          <a:p>
            <a:r>
              <a:rPr lang="en-US" sz="2000" dirty="0"/>
              <a:t>the associated induction and </a:t>
            </a:r>
            <a:r>
              <a:rPr lang="en-US" sz="2000" dirty="0" err="1"/>
              <a:t>coinduction</a:t>
            </a:r>
            <a:r>
              <a:rPr lang="en-US" sz="2000" dirty="0"/>
              <a:t> functors from </a:t>
            </a:r>
            <a:r>
              <a:rPr lang="en-US" sz="2000" i="1" dirty="0">
                <a:latin typeface="Lucida Calligraphy" panose="03010101010101010101" pitchFamily="66" charset="0"/>
              </a:rPr>
              <a:t>C </a:t>
            </a:r>
            <a:r>
              <a:rPr lang="en-US" sz="2000" dirty="0"/>
              <a:t> to </a:t>
            </a:r>
            <a:r>
              <a:rPr lang="en-US" sz="2000" dirty="0">
                <a:latin typeface="Lucida Calligraphy" panose="03010101010101010101" pitchFamily="66" charset="0"/>
              </a:rPr>
              <a:t>A-Mod</a:t>
            </a:r>
            <a:r>
              <a:rPr lang="en-US" sz="2000" b="1" dirty="0"/>
              <a:t> </a:t>
            </a:r>
            <a:r>
              <a:rPr lang="en-US" sz="2000" dirty="0"/>
              <a:t>are naturally isomorphic;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err="1"/>
              <a:t>Ind</a:t>
            </a:r>
            <a:r>
              <a:rPr lang="en-US" dirty="0"/>
              <a:t>(M)</a:t>
            </a:r>
            <a:r>
              <a:rPr lang="en-US" baseline="-25000" dirty="0"/>
              <a:t>g</a:t>
            </a:r>
            <a:r>
              <a:rPr lang="en-US" dirty="0"/>
              <a:t> = A</a:t>
            </a:r>
            <a:r>
              <a:rPr lang="en-US" baseline="-25000" dirty="0"/>
              <a:t>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⊗</a:t>
            </a:r>
            <a:r>
              <a:rPr lang="en-US" dirty="0"/>
              <a:t> M		and 	</a:t>
            </a:r>
            <a:r>
              <a:rPr lang="en-US" dirty="0" err="1"/>
              <a:t>CoInd</a:t>
            </a:r>
            <a:r>
              <a:rPr lang="en-US" dirty="0"/>
              <a:t>(M)</a:t>
            </a:r>
            <a:r>
              <a:rPr lang="en-US" baseline="-25000" dirty="0"/>
              <a:t>g</a:t>
            </a:r>
            <a:r>
              <a:rPr lang="en-US" dirty="0"/>
              <a:t> = A*</a:t>
            </a:r>
            <a:r>
              <a:rPr lang="en-US" baseline="-25000" dirty="0"/>
              <a:t>g</a:t>
            </a:r>
            <a:r>
              <a:rPr lang="en-US" baseline="-10000" dirty="0"/>
              <a:t>-1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⊗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sz="2000" dirty="0"/>
              <a:t>	which is same as </a:t>
            </a:r>
            <a:r>
              <a:rPr lang="en-US" sz="2000" dirty="0">
                <a:latin typeface="Lucida Calligraphy" panose="03010101010101010101" pitchFamily="66" charset="0"/>
              </a:rPr>
              <a:t>A </a:t>
            </a:r>
            <a:r>
              <a:rPr lang="en-US" sz="2000" dirty="0"/>
              <a:t>being isomorphic to its dual </a:t>
            </a:r>
            <a:r>
              <a:rPr lang="en-US" sz="2000" i="1" dirty="0">
                <a:latin typeface="Lucida Calligraphy" panose="03010101010101010101" pitchFamily="66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cs typeface="Times New Roman" panose="02020603050405020304" pitchFamily="18" charset="0"/>
              </a:rPr>
              <a:t> * = { {A*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n-US" sz="2000" baseline="-10000" dirty="0">
                <a:cs typeface="Times New Roman" panose="02020603050405020304" pitchFamily="18" charset="0"/>
              </a:rPr>
              <a:t>-1</a:t>
            </a:r>
            <a:r>
              <a:rPr lang="en-US" sz="2000" dirty="0">
                <a:cs typeface="Times New Roman" panose="02020603050405020304" pitchFamily="18" charset="0"/>
              </a:rPr>
              <a:t>}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l-GR" sz="2000" baseline="-25000" dirty="0">
                <a:cs typeface="Times New Roman" panose="02020603050405020304" pitchFamily="18" charset="0"/>
              </a:rPr>
              <a:t>ϵ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n-US" sz="2000" dirty="0">
                <a:cs typeface="Times New Roman" panose="02020603050405020304" pitchFamily="18" charset="0"/>
              </a:rPr>
              <a:t>, {</a:t>
            </a:r>
            <a:r>
              <a:rPr lang="el-GR" sz="2000" dirty="0">
                <a:cs typeface="Times New Roman" panose="02020603050405020304" pitchFamily="18" charset="0"/>
              </a:rPr>
              <a:t>μ</a:t>
            </a:r>
            <a:r>
              <a:rPr lang="en-US" sz="2000" dirty="0">
                <a:cs typeface="Times New Roman" panose="02020603050405020304" pitchFamily="18" charset="0"/>
              </a:rPr>
              <a:t>*</a:t>
            </a:r>
            <a:r>
              <a:rPr lang="en-US" sz="2000" baseline="-25000" dirty="0">
                <a:cs typeface="Times New Roman" panose="02020603050405020304" pitchFamily="18" charset="0"/>
              </a:rPr>
              <a:t>h</a:t>
            </a:r>
            <a:r>
              <a:rPr lang="en-US" sz="2000" baseline="-10000" dirty="0">
                <a:cs typeface="Times New Roman" panose="02020603050405020304" pitchFamily="18" charset="0"/>
              </a:rPr>
              <a:t>-1</a:t>
            </a:r>
            <a:r>
              <a:rPr lang="en-US" sz="2000" baseline="-25000" dirty="0">
                <a:cs typeface="Times New Roman" panose="02020603050405020304" pitchFamily="18" charset="0"/>
              </a:rPr>
              <a:t>,g</a:t>
            </a:r>
            <a:r>
              <a:rPr lang="en-US" sz="2000" baseline="-10000" dirty="0">
                <a:cs typeface="Times New Roman" panose="02020603050405020304" pitchFamily="18" charset="0"/>
              </a:rPr>
              <a:t>-1</a:t>
            </a:r>
            <a:r>
              <a:rPr lang="en-US" sz="2000" dirty="0">
                <a:cs typeface="Times New Roman" panose="02020603050405020304" pitchFamily="18" charset="0"/>
              </a:rPr>
              <a:t>}, </a:t>
            </a:r>
            <a:r>
              <a:rPr lang="el-GR" sz="2000" dirty="0">
                <a:cs typeface="Times New Roman" panose="02020603050405020304" pitchFamily="18" charset="0"/>
              </a:rPr>
              <a:t>η</a:t>
            </a:r>
            <a:r>
              <a:rPr lang="en-US" sz="2000" dirty="0">
                <a:cs typeface="Times New Roman" panose="02020603050405020304" pitchFamily="18" charset="0"/>
              </a:rPr>
              <a:t>* } </a:t>
            </a:r>
            <a:r>
              <a:rPr lang="en-US" sz="2000" dirty="0"/>
              <a:t>in </a:t>
            </a:r>
            <a:r>
              <a:rPr lang="en-US" sz="2000" dirty="0" smtClean="0">
                <a:latin typeface="Lucida Calligraphy" panose="03010101010101010101" pitchFamily="66" charset="0"/>
              </a:rPr>
              <a:t>A-Mod</a:t>
            </a:r>
          </a:p>
          <a:p>
            <a:pPr marL="0" indent="0">
              <a:buNone/>
            </a:pPr>
            <a:r>
              <a:rPr lang="en-US" sz="2000" b="1" dirty="0" smtClean="0"/>
              <a:t>Example</a:t>
            </a:r>
            <a:r>
              <a:rPr lang="en-US" sz="2000" b="1" dirty="0"/>
              <a:t>:</a:t>
            </a:r>
          </a:p>
          <a:p>
            <a:r>
              <a:rPr lang="en-US" sz="2000" dirty="0"/>
              <a:t>When G={e}, it is simply a </a:t>
            </a:r>
            <a:r>
              <a:rPr lang="en-US" sz="2000" dirty="0" err="1"/>
              <a:t>Frobenius</a:t>
            </a:r>
            <a:r>
              <a:rPr lang="en-US" sz="2000" dirty="0"/>
              <a:t> algebra in non-graded case!</a:t>
            </a:r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Vect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, </a:t>
            </a:r>
            <a:r>
              <a:rPr lang="en-US" sz="2000" dirty="0"/>
              <a:t>a </a:t>
            </a:r>
            <a:r>
              <a:rPr lang="en-US" sz="2000" dirty="0" err="1"/>
              <a:t>Frobenius</a:t>
            </a:r>
            <a:r>
              <a:rPr lang="en-US" sz="2000" dirty="0"/>
              <a:t> </a:t>
            </a:r>
            <a:r>
              <a:rPr lang="en-US" sz="2000" dirty="0" err="1" smtClean="0"/>
              <a:t>systm</a:t>
            </a:r>
            <a:r>
              <a:rPr lang="en-US" sz="2000" dirty="0" smtClean="0"/>
              <a:t> </a:t>
            </a:r>
            <a:r>
              <a:rPr lang="en-US" sz="2000" dirty="0"/>
              <a:t>is a graded </a:t>
            </a:r>
            <a:r>
              <a:rPr lang="en-US" sz="2000" dirty="0" err="1"/>
              <a:t>Frobenius</a:t>
            </a:r>
            <a:r>
              <a:rPr lang="en-US" sz="2000" dirty="0"/>
              <a:t> algebra </a:t>
            </a:r>
            <a:r>
              <a:rPr lang="en-US" sz="2000" dirty="0" smtClean="0"/>
              <a:t>with </a:t>
            </a:r>
            <a:r>
              <a:rPr lang="en-US" sz="2000" dirty="0"/>
              <a:t>fixed </a:t>
            </a:r>
            <a:r>
              <a:rPr lang="en-US" sz="2000" dirty="0" smtClean="0"/>
              <a:t>non-degenerate pairing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79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G-Crossed </a:t>
            </a:r>
            <a:r>
              <a:rPr lang="en-US" u="sng" dirty="0" smtClean="0"/>
              <a:t>Systems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2343955"/>
            <a:ext cx="10947044" cy="4043966"/>
          </a:xfrm>
        </p:spPr>
        <p:txBody>
          <a:bodyPr>
            <a:normAutofit/>
          </a:bodyPr>
          <a:lstStyle/>
          <a:p>
            <a:r>
              <a:rPr lang="en-US" dirty="0"/>
              <a:t>Given a symmetric </a:t>
            </a:r>
            <a:r>
              <a:rPr lang="en-US" dirty="0" err="1"/>
              <a:t>monoidal</a:t>
            </a:r>
            <a:r>
              <a:rPr lang="en-US" dirty="0"/>
              <a:t> category </a:t>
            </a:r>
            <a:r>
              <a:rPr lang="en-US" i="1" dirty="0">
                <a:latin typeface="Lucida Calligraphy" panose="03010101010101010101" pitchFamily="66" charset="0"/>
              </a:rPr>
              <a:t>C</a:t>
            </a:r>
            <a:r>
              <a:rPr lang="en-US" dirty="0"/>
              <a:t>, and a group </a:t>
            </a:r>
            <a:r>
              <a:rPr lang="en-US" i="1" dirty="0"/>
              <a:t>G</a:t>
            </a:r>
            <a:r>
              <a:rPr lang="en-US" dirty="0"/>
              <a:t>, we </a:t>
            </a:r>
            <a:r>
              <a:rPr lang="en-US" dirty="0" smtClean="0"/>
              <a:t>define a </a:t>
            </a:r>
            <a:r>
              <a:rPr lang="en-US" dirty="0" err="1" smtClean="0"/>
              <a:t>Turaev</a:t>
            </a:r>
            <a:r>
              <a:rPr lang="en-US" dirty="0" smtClean="0"/>
              <a:t> </a:t>
            </a:r>
            <a:r>
              <a:rPr lang="en-US" dirty="0"/>
              <a:t>G-crossed system in </a:t>
            </a:r>
            <a:r>
              <a:rPr lang="en-US" i="1" dirty="0">
                <a:latin typeface="Lucida Calligraphy" panose="03010101010101010101" pitchFamily="66" charset="0"/>
              </a:rPr>
              <a:t>C</a:t>
            </a:r>
            <a:r>
              <a:rPr lang="en-US" dirty="0" smtClean="0"/>
              <a:t>  as </a:t>
            </a:r>
            <a:r>
              <a:rPr lang="en-US" dirty="0"/>
              <a:t>an </a:t>
            </a:r>
            <a:r>
              <a:rPr lang="en-US" dirty="0" smtClean="0"/>
              <a:t>ordered quintuple </a:t>
            </a:r>
            <a:r>
              <a:rPr lang="en-US" dirty="0"/>
              <a:t>T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dirty="0" smtClean="0"/>
              <a:t>A, </a:t>
            </a:r>
            <a:r>
              <a:rPr lang="el-GR" dirty="0" smtClean="0">
                <a:cs typeface="Times New Roman" panose="02020603050405020304" pitchFamily="18" charset="0"/>
              </a:rPr>
              <a:t>μ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φ</a:t>
            </a:r>
            <a:r>
              <a:rPr lang="en-US" dirty="0" smtClean="0"/>
              <a:t>) </a:t>
            </a:r>
            <a:r>
              <a:rPr lang="en-US" dirty="0"/>
              <a:t>where (A, </a:t>
            </a:r>
            <a:r>
              <a:rPr lang="el-GR" dirty="0">
                <a:cs typeface="Times New Roman" panose="02020603050405020304" pitchFamily="18" charset="0"/>
              </a:rPr>
              <a:t>μ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dirty="0" err="1"/>
              <a:t>Frobenius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-graded structure </a:t>
            </a:r>
            <a:r>
              <a:rPr lang="en-US" dirty="0" smtClean="0"/>
              <a:t>with a </a:t>
            </a:r>
            <a:r>
              <a:rPr lang="en-US" dirty="0" smtClean="0"/>
              <a:t>non degenerate pairing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 set of morphisms </a:t>
            </a:r>
            <a:r>
              <a:rPr lang="el-GR" dirty="0">
                <a:cs typeface="Times New Roman" panose="02020603050405020304" pitchFamily="18" charset="0"/>
              </a:rPr>
              <a:t>ϕ </a:t>
            </a:r>
            <a:r>
              <a:rPr lang="en-US" dirty="0" smtClean="0">
                <a:cs typeface="Times New Roman" panose="02020603050405020304" pitchFamily="18" charset="0"/>
              </a:rPr>
              <a:t>= { </a:t>
            </a:r>
            <a:r>
              <a:rPr lang="el-GR" dirty="0" smtClean="0">
                <a:cs typeface="Times New Roman" panose="02020603050405020304" pitchFamily="18" charset="0"/>
              </a:rPr>
              <a:t>ϕ</a:t>
            </a:r>
            <a:r>
              <a:rPr lang="en-US" baseline="-25000" dirty="0" err="1" smtClean="0">
                <a:cs typeface="Times New Roman" panose="02020603050405020304" pitchFamily="18" charset="0"/>
              </a:rPr>
              <a:t>g,h</a:t>
            </a:r>
            <a:r>
              <a:rPr lang="en-US" dirty="0" smtClean="0">
                <a:cs typeface="Times New Roman" panose="02020603050405020304" pitchFamily="18" charset="0"/>
              </a:rPr>
              <a:t> : A</a:t>
            </a:r>
            <a:r>
              <a:rPr lang="en-US" baseline="-25000" dirty="0" smtClean="0">
                <a:cs typeface="Times New Roman" panose="02020603050405020304" pitchFamily="18" charset="0"/>
              </a:rPr>
              <a:t>g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cs typeface="Times New Roman" panose="02020603050405020304" pitchFamily="18" charset="0"/>
              </a:rPr>
              <a:t>hgh</a:t>
            </a:r>
            <a:r>
              <a:rPr lang="en-US" baseline="-1000" dirty="0" smtClean="0">
                <a:cs typeface="Times New Roman" panose="02020603050405020304" pitchFamily="18" charset="0"/>
              </a:rPr>
              <a:t>-1</a:t>
            </a:r>
            <a:r>
              <a:rPr lang="en-US" dirty="0" smtClean="0">
                <a:cs typeface="Times New Roman" panose="02020603050405020304" pitchFamily="18" charset="0"/>
              </a:rPr>
              <a:t> | </a:t>
            </a:r>
            <a:r>
              <a:rPr lang="en-US" dirty="0" err="1" smtClean="0">
                <a:cs typeface="Times New Roman" panose="02020603050405020304" pitchFamily="18" charset="0"/>
              </a:rPr>
              <a:t>g,h</a:t>
            </a:r>
            <a:r>
              <a:rPr lang="el-GR" dirty="0" smtClean="0">
                <a:cs typeface="Arial" panose="020B0604020202020204" pitchFamily="34" charset="0"/>
              </a:rPr>
              <a:t>ϵ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G} </a:t>
            </a:r>
            <a:r>
              <a:rPr lang="en-US" dirty="0" smtClean="0"/>
              <a:t>in </a:t>
            </a:r>
            <a:r>
              <a:rPr lang="en-US" i="1" dirty="0">
                <a:latin typeface="Lucida Calligraphy" panose="03010101010101010101" pitchFamily="66" charset="0"/>
              </a:rPr>
              <a:t>C </a:t>
            </a:r>
            <a:r>
              <a:rPr lang="en-US" i="1" dirty="0" smtClean="0">
                <a:latin typeface="Lucida Calligraphy" panose="03010101010101010101" pitchFamily="66" charset="0"/>
              </a:rPr>
              <a:t>, </a:t>
            </a:r>
            <a:r>
              <a:rPr lang="en-US" dirty="0" smtClean="0"/>
              <a:t>such that they</a:t>
            </a:r>
            <a:r>
              <a:rPr lang="en-US" dirty="0" smtClean="0"/>
              <a:t> </a:t>
            </a:r>
            <a:r>
              <a:rPr lang="en-US" dirty="0" smtClean="0"/>
              <a:t>satisfy </a:t>
            </a:r>
            <a:r>
              <a:rPr lang="en-US" dirty="0"/>
              <a:t>the following set of </a:t>
            </a:r>
            <a:r>
              <a:rPr lang="en-US" dirty="0" smtClean="0"/>
              <a:t>axioms</a:t>
            </a:r>
          </a:p>
          <a:p>
            <a:r>
              <a:rPr lang="en-US" dirty="0" smtClean="0"/>
              <a:t>Compatibility axiom of </a:t>
            </a:r>
            <a:r>
              <a:rPr lang="el-GR" dirty="0" smtClean="0">
                <a:cs typeface="Times New Roman" panose="02020603050405020304" pitchFamily="18" charset="0"/>
              </a:rPr>
              <a:t>φ</a:t>
            </a:r>
            <a:r>
              <a:rPr lang="en-US" dirty="0" smtClean="0">
                <a:cs typeface="Times New Roman" panose="02020603050405020304" pitchFamily="18" charset="0"/>
              </a:rPr>
              <a:t> and </a:t>
            </a:r>
            <a:r>
              <a:rPr lang="el-GR" dirty="0" smtClean="0">
                <a:cs typeface="Times New Roman" panose="02020603050405020304" pitchFamily="18" charset="0"/>
              </a:rPr>
              <a:t>μ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/>
              <a:t>Compatibility </a:t>
            </a:r>
            <a:r>
              <a:rPr lang="en-US" dirty="0"/>
              <a:t>axiom </a:t>
            </a:r>
            <a:r>
              <a:rPr lang="en-US" dirty="0" smtClean="0"/>
              <a:t>of </a:t>
            </a:r>
            <a:r>
              <a:rPr lang="el-GR" dirty="0">
                <a:cs typeface="Times New Roman" panose="02020603050405020304" pitchFamily="18" charset="0"/>
              </a:rPr>
              <a:t>φ</a:t>
            </a:r>
            <a:r>
              <a:rPr lang="en-US" dirty="0">
                <a:cs typeface="Times New Roman" panose="02020603050405020304" pitchFamily="18" charset="0"/>
              </a:rPr>
              <a:t> and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cs typeface="Times New Roman" panose="02020603050405020304" pitchFamily="18" charset="0"/>
              </a:rPr>
              <a:t>φ</a:t>
            </a:r>
            <a:r>
              <a:rPr lang="en-US" baseline="-25000" dirty="0" smtClean="0">
                <a:cs typeface="Times New Roman" panose="02020603050405020304" pitchFamily="18" charset="0"/>
              </a:rPr>
              <a:t>g,g</a:t>
            </a:r>
            <a:r>
              <a:rPr lang="en-US" baseline="-1000" dirty="0" smtClean="0">
                <a:cs typeface="Times New Roman" panose="02020603050405020304" pitchFamily="18" charset="0"/>
              </a:rPr>
              <a:t>-1</a:t>
            </a:r>
            <a:r>
              <a:rPr lang="en-US" dirty="0" smtClean="0">
                <a:cs typeface="Times New Roman" panose="02020603050405020304" pitchFamily="18" charset="0"/>
              </a:rPr>
              <a:t> = Id </a:t>
            </a:r>
          </a:p>
          <a:p>
            <a:r>
              <a:rPr lang="en-US" dirty="0" smtClean="0"/>
              <a:t>Compatibility</a:t>
            </a:r>
            <a:r>
              <a:rPr lang="en-US" dirty="0"/>
              <a:t> axiom </a:t>
            </a:r>
            <a:r>
              <a:rPr lang="en-US" dirty="0" smtClean="0"/>
              <a:t>of </a:t>
            </a:r>
            <a:r>
              <a:rPr lang="el-GR" dirty="0">
                <a:cs typeface="Times New Roman" panose="02020603050405020304" pitchFamily="18" charset="0"/>
              </a:rPr>
              <a:t>φ</a:t>
            </a:r>
            <a:r>
              <a:rPr lang="en-US" dirty="0">
                <a:cs typeface="Times New Roman" panose="02020603050405020304" pitchFamily="18" charset="0"/>
              </a:rPr>
              <a:t> and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cs typeface="Times New Roman" panose="02020603050405020304" pitchFamily="18" charset="0"/>
              </a:rPr>
              <a:t>the braiding in the category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Lucida Calligraphy" panose="03010101010101010101" pitchFamily="66" charset="0"/>
              </a:rPr>
              <a:t>C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The trace of the following two compositions are equal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		b :  A</a:t>
            </a:r>
            <a:r>
              <a:rPr lang="en-US" baseline="-25000" dirty="0" smtClean="0">
                <a:cs typeface="Times New Roman" panose="02020603050405020304" pitchFamily="18" charset="0"/>
              </a:rPr>
              <a:t>h </a:t>
            </a:r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⊗ </a:t>
            </a:r>
            <a:r>
              <a:rPr lang="en-US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cs typeface="Times New Roman" panose="02020603050405020304" pitchFamily="18" charset="0"/>
              </a:rPr>
              <a:t>f</a:t>
            </a:r>
            <a:r>
              <a:rPr lang="en-US" dirty="0" smtClean="0">
                <a:cs typeface="Times New Roman" panose="02020603050405020304" pitchFamily="18" charset="0"/>
              </a:rPr>
              <a:t> → A</a:t>
            </a:r>
            <a:r>
              <a:rPr lang="en-US" baseline="-25000" dirty="0" smtClean="0">
                <a:cs typeface="Times New Roman" panose="02020603050405020304" pitchFamily="18" charset="0"/>
              </a:rPr>
              <a:t>h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⊗ A</a:t>
            </a:r>
            <a:r>
              <a:rPr lang="en-US" baseline="-25000" dirty="0" smtClean="0">
                <a:cs typeface="Times New Roman" panose="02020603050405020304" pitchFamily="18" charset="0"/>
              </a:rPr>
              <a:t>gfg</a:t>
            </a:r>
            <a:r>
              <a:rPr lang="en-US" baseline="-10000" dirty="0" smtClean="0">
                <a:cs typeface="Times New Roman" panose="02020603050405020304" pitchFamily="18" charset="0"/>
              </a:rPr>
              <a:t>-1</a:t>
            </a:r>
            <a:r>
              <a:rPr lang="en-US" dirty="0" smtClean="0">
                <a:cs typeface="Times New Roman" panose="02020603050405020304" pitchFamily="18" charset="0"/>
              </a:rPr>
              <a:t> → </a:t>
            </a:r>
            <a:r>
              <a:rPr lang="en-US" dirty="0" err="1" smtClean="0"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cs typeface="Times New Roman" panose="02020603050405020304" pitchFamily="18" charset="0"/>
              </a:rPr>
              <a:t>f</a:t>
            </a:r>
            <a:r>
              <a:rPr lang="en-US" dirty="0" smtClean="0">
                <a:cs typeface="Times New Roman" panose="02020603050405020304" pitchFamily="18" charset="0"/>
              </a:rPr>
              <a:t> 	where	 b =</a:t>
            </a:r>
            <a:r>
              <a:rPr lang="el-GR" dirty="0" smtClean="0">
                <a:cs typeface="Times New Roman" panose="02020603050405020304" pitchFamily="18" charset="0"/>
              </a:rPr>
              <a:t> μ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◦ (1</a:t>
            </a:r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⊗</a:t>
            </a:r>
            <a:r>
              <a:rPr lang="el-GR" dirty="0" smtClean="0">
                <a:cs typeface="Times New Roman" panose="02020603050405020304" pitchFamily="18" charset="0"/>
              </a:rPr>
              <a:t> ϕ</a:t>
            </a:r>
            <a:r>
              <a:rPr lang="en-US" baseline="-50000" dirty="0" err="1" smtClean="0">
                <a:cs typeface="Times New Roman" panose="02020603050405020304" pitchFamily="18" charset="0"/>
              </a:rPr>
              <a:t>f,g</a:t>
            </a:r>
            <a:r>
              <a:rPr lang="en-US" dirty="0" smtClean="0">
                <a:cs typeface="Times New Roman" panose="02020603050405020304" pitchFamily="18" charset="0"/>
              </a:rPr>
              <a:t>) and 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		c </a:t>
            </a:r>
            <a:r>
              <a:rPr lang="en-US" dirty="0">
                <a:cs typeface="Times New Roman" panose="02020603050405020304" pitchFamily="18" charset="0"/>
              </a:rPr>
              <a:t>: A</a:t>
            </a:r>
            <a:r>
              <a:rPr lang="en-US" baseline="-25000" dirty="0">
                <a:cs typeface="Times New Roman" panose="02020603050405020304" pitchFamily="18" charset="0"/>
              </a:rPr>
              <a:t>h </a:t>
            </a:r>
            <a:r>
              <a:rPr lang="en-US" dirty="0">
                <a:ea typeface="Cambria Math" panose="02040503050406030204" pitchFamily="18" charset="0"/>
                <a:cs typeface="Times New Roman" panose="02020603050405020304" pitchFamily="18" charset="0"/>
              </a:rPr>
              <a:t>⊗ A</a:t>
            </a:r>
            <a:r>
              <a:rPr lang="en-US" baseline="-25000" dirty="0">
                <a:cs typeface="Times New Roman" panose="02020603050405020304" pitchFamily="18" charset="0"/>
              </a:rPr>
              <a:t>g</a:t>
            </a:r>
            <a:r>
              <a:rPr lang="en-US" dirty="0">
                <a:cs typeface="Times New Roman" panose="02020603050405020304" pitchFamily="18" charset="0"/>
              </a:rPr>
              <a:t> → </a:t>
            </a:r>
            <a:r>
              <a:rPr lang="en-US" dirty="0" err="1"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cs typeface="Times New Roman" panose="02020603050405020304" pitchFamily="18" charset="0"/>
              </a:rPr>
              <a:t>hg</a:t>
            </a:r>
            <a:r>
              <a:rPr lang="en-US" dirty="0">
                <a:cs typeface="Times New Roman" panose="02020603050405020304" pitchFamily="18" charset="0"/>
              </a:rPr>
              <a:t> → </a:t>
            </a:r>
            <a:r>
              <a:rPr lang="en-US" dirty="0" smtClean="0"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cs typeface="Times New Roman" panose="02020603050405020304" pitchFamily="18" charset="0"/>
              </a:rPr>
              <a:t>g</a:t>
            </a:r>
            <a:r>
              <a:rPr lang="en-US" dirty="0" smtClean="0">
                <a:cs typeface="Times New Roman" panose="02020603050405020304" pitchFamily="18" charset="0"/>
              </a:rPr>
              <a:t> 			where	 c = </a:t>
            </a:r>
            <a:r>
              <a:rPr lang="el-GR" dirty="0" smtClean="0">
                <a:cs typeface="Times New Roman" panose="02020603050405020304" pitchFamily="18" charset="0"/>
              </a:rPr>
              <a:t>ϕ</a:t>
            </a:r>
            <a:r>
              <a:rPr lang="en-US" baseline="-50000" dirty="0" smtClean="0">
                <a:cs typeface="Times New Roman" panose="02020603050405020304" pitchFamily="18" charset="0"/>
              </a:rPr>
              <a:t>hg,f-1</a:t>
            </a:r>
            <a:r>
              <a:rPr lang="en-US" dirty="0" smtClean="0">
                <a:cs typeface="Times New Roman" panose="02020603050405020304" pitchFamily="18" charset="0"/>
              </a:rPr>
              <a:t>  ◦ </a:t>
            </a:r>
            <a:r>
              <a:rPr lang="el-GR" dirty="0" smtClean="0">
                <a:cs typeface="Times New Roman" panose="02020603050405020304" pitchFamily="18" charset="0"/>
              </a:rPr>
              <a:t>μ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of G-Crossed systems:   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234" y="2349305"/>
                <a:ext cx="11482803" cy="4220307"/>
              </a:xfrm>
            </p:spPr>
            <p:txBody>
              <a:bodyPr/>
              <a:lstStyle/>
              <a:p>
                <a:r>
                  <a:rPr lang="en-US" u="sng" dirty="0" smtClean="0"/>
                  <a:t>Trivial </a:t>
                </a:r>
                <a:r>
                  <a:rPr lang="en-US" u="sng" dirty="0" err="1" smtClean="0"/>
                  <a:t>eg</a:t>
                </a:r>
                <a:r>
                  <a:rPr lang="en-US" dirty="0" smtClean="0"/>
                  <a:t> : Crossed algebra over a trivial group G </a:t>
                </a:r>
                <a:r>
                  <a:rPr lang="en-US" dirty="0"/>
                  <a:t>= {e</a:t>
                </a:r>
                <a:r>
                  <a:rPr lang="en-US" dirty="0" smtClean="0"/>
                  <a:t>} in the category of Vector spaces over a field k are nothing but </a:t>
                </a:r>
                <a:r>
                  <a:rPr lang="en-US" dirty="0" err="1" smtClean="0"/>
                  <a:t>but</a:t>
                </a:r>
                <a:r>
                  <a:rPr lang="en-US" dirty="0" smtClean="0"/>
                  <a:t> commutative </a:t>
                </a:r>
                <a:r>
                  <a:rPr lang="en-US" dirty="0" err="1" smtClean="0"/>
                  <a:t>Frobenius</a:t>
                </a:r>
                <a:r>
                  <a:rPr lang="en-US" dirty="0" smtClean="0"/>
                  <a:t> algebras over k.</a:t>
                </a:r>
              </a:p>
              <a:p>
                <a:r>
                  <a:rPr lang="en-US" u="sng" dirty="0" smtClean="0"/>
                  <a:t>Conversely</a:t>
                </a:r>
                <a:r>
                  <a:rPr lang="en-US" dirty="0" smtClean="0"/>
                  <a:t>, given such a </a:t>
                </a:r>
                <a:r>
                  <a:rPr lang="en-US" dirty="0" err="1" smtClean="0"/>
                  <a:t>Frobenius</a:t>
                </a:r>
                <a:r>
                  <a:rPr lang="en-US" dirty="0" smtClean="0"/>
                  <a:t> algebra A in this category, it determines a G-crossed system for any group G. The structure is determined by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=Ag for g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/>
                  <a:t>G. Multiplications are (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/>
                  <a:t>g) 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dirty="0" smtClean="0"/>
                  <a:t>f) = </a:t>
                </a:r>
                <a:r>
                  <a:rPr lang="en-US" dirty="0"/>
                  <a:t>(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</a:t>
                </a:r>
                <a:r>
                  <a:rPr lang="en-US" dirty="0" err="1" smtClean="0"/>
                  <a:t>gf</a:t>
                </a:r>
                <a:r>
                  <a:rPr lang="en-US" dirty="0" smtClean="0"/>
                  <a:t>) where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/>
                  <a:t>A and </a:t>
                </a:r>
                <a:r>
                  <a:rPr lang="en-US" dirty="0" err="1" smtClean="0"/>
                  <a:t>f,g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/>
                  <a:t>G. Pairing is determined by </a:t>
                </a:r>
                <a:r>
                  <a:rPr lang="en-US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multiplication of </a:t>
                </a:r>
                <a:r>
                  <a:rPr lang="en-US" dirty="0" err="1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scalors</a:t>
                </a:r>
                <a:r>
                  <a:rPr lang="en-US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. And the set of </a:t>
                </a:r>
                <a:r>
                  <a:rPr lang="en-US" dirty="0"/>
                  <a:t>morphisms </a:t>
                </a:r>
                <a:r>
                  <a:rPr lang="el-GR" dirty="0" smtClean="0">
                    <a:cs typeface="Times New Roman" panose="02020603050405020304" pitchFamily="18" charset="0"/>
                  </a:rPr>
                  <a:t>ϕ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are simply permutation of the copies of A.</a:t>
                </a:r>
              </a:p>
              <a:p>
                <a:r>
                  <a:rPr lang="en-US" u="sng" dirty="0" smtClean="0">
                    <a:cs typeface="Times New Roman" panose="02020603050405020304" pitchFamily="18" charset="0"/>
                  </a:rPr>
                  <a:t>G-Crossed system from 2-cocyles</a:t>
                </a:r>
                <a:r>
                  <a:rPr lang="en-US" dirty="0" smtClean="0">
                    <a:cs typeface="Times New Roman" panose="02020603050405020304" pitchFamily="18" charset="0"/>
                  </a:rPr>
                  <a:t> : Let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cs typeface="Times New Roman" panose="02020603050405020304" pitchFamily="18" charset="0"/>
                  </a:rPr>
                  <a:t> = {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K*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f,g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lang="en-US" dirty="0" smtClean="0">
                    <a:cs typeface="Times New Roman" panose="02020603050405020304" pitchFamily="18" charset="0"/>
                  </a:rPr>
                  <a:t>} be a normalized 2-cocycle of G. Then,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cs typeface="Times New Roman" panose="02020603050405020304" pitchFamily="18" charset="0"/>
                  </a:rPr>
                  <a:t>A = </a:t>
                </a:r>
                <a:r>
                  <a:rPr lang="en-US" sz="1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{ </a:t>
                </a:r>
                <a:r>
                  <a:rPr lang="en-US" sz="1800" dirty="0" err="1" smtClean="0"/>
                  <a:t>A</a:t>
                </a:r>
                <a:r>
                  <a:rPr lang="en-US" sz="1800" baseline="-25000" dirty="0" err="1" smtClean="0"/>
                  <a:t>f</a:t>
                </a:r>
                <a:r>
                  <a:rPr lang="en-US" sz="1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 err="1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Kf</a:t>
                </a:r>
                <a:r>
                  <a:rPr lang="en-US" sz="1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f,g</a:t>
                </a:r>
                <a:r>
                  <a:rPr lang="el-GR" sz="1800" dirty="0">
                    <a:cs typeface="Arial" panose="020B0604020202020204" pitchFamily="34" charset="0"/>
                  </a:rPr>
                  <a:t> ϵ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G } 	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cs typeface="Times New Roman" panose="02020603050405020304" pitchFamily="18" charset="0"/>
                  </a:rPr>
                  <a:t>multiplication  (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f,g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800" i="1" smtClean="0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</m:oMath>
                </a14:m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θ</a:t>
                </a:r>
                <a:r>
                  <a:rPr lang="en-US" sz="1800" dirty="0"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f,g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)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fg</a:t>
                </a:r>
                <a:endParaRPr lang="en-US" sz="1800" dirty="0" smtClean="0"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cs typeface="Times New Roman" panose="02020603050405020304" pitchFamily="18" charset="0"/>
                  </a:rPr>
                  <a:t>Pairing  </a:t>
                </a:r>
                <a:r>
                  <a:rPr lang="en-US" sz="1800" dirty="0"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f,g</a:t>
                </a:r>
                <a:r>
                  <a:rPr lang="en-US" sz="1800" dirty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800" i="1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θ</a:t>
                </a:r>
                <a:r>
                  <a:rPr lang="en-US" sz="1800" dirty="0"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f,g</a:t>
                </a:r>
                <a:r>
                  <a:rPr lang="en-US" sz="1800" dirty="0">
                    <a:cs typeface="Times New Roman" panose="02020603050405020304" pitchFamily="18" charset="0"/>
                  </a:rPr>
                  <a:t>) 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l-GR" sz="1800" dirty="0" smtClean="0">
                    <a:cs typeface="Times New Roman" panose="02020603050405020304" pitchFamily="18" charset="0"/>
                  </a:rPr>
                  <a:t>Φ</a:t>
                </a:r>
                <a:r>
                  <a:rPr lang="en-US" sz="1800" baseline="-25000" dirty="0" err="1" smtClean="0">
                    <a:cs typeface="Times New Roman" panose="02020603050405020304" pitchFamily="18" charset="0"/>
                  </a:rPr>
                  <a:t>f,g</a:t>
                </a:r>
                <a:r>
                  <a:rPr lang="en-US" sz="1800" baseline="-250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: f </a:t>
                </a:r>
                <a14:m>
                  <m:oMath xmlns:m="http://schemas.openxmlformats.org/officeDocument/2006/math">
                    <m:r>
                      <a:rPr lang="en-US" sz="1800" i="1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θ</a:t>
                </a:r>
                <a:r>
                  <a:rPr lang="en-US" sz="1800" dirty="0"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f,g</a:t>
                </a:r>
                <a:r>
                  <a:rPr lang="en-US" sz="1800" dirty="0">
                    <a:cs typeface="Times New Roman" panose="02020603050405020304" pitchFamily="18" charset="0"/>
                  </a:rPr>
                  <a:t>) </a:t>
                </a:r>
                <a:r>
                  <a:rPr lang="el-GR" sz="1800" dirty="0" smtClean="0">
                    <a:cs typeface="Times New Roman" panose="02020603050405020304" pitchFamily="18" charset="0"/>
                  </a:rPr>
                  <a:t>θ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fgf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baseline="30000" dirty="0" smtClean="0">
                    <a:cs typeface="Times New Roman" panose="02020603050405020304" pitchFamily="18" charset="0"/>
                  </a:rPr>
                  <a:t>-1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, f)</a:t>
                </a:r>
                <a:r>
                  <a:rPr lang="en-US" sz="1800" baseline="30000" dirty="0" smtClean="0">
                    <a:cs typeface="Times New Roman" panose="02020603050405020304" pitchFamily="18" charset="0"/>
                  </a:rPr>
                  <a:t>-1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gfg</a:t>
                </a:r>
                <a:r>
                  <a:rPr lang="en-US" sz="1800" baseline="30000" dirty="0" smtClean="0">
                    <a:cs typeface="Times New Roman" panose="02020603050405020304" pitchFamily="18" charset="0"/>
                  </a:rPr>
                  <a:t>-1</a:t>
                </a:r>
                <a:endParaRPr lang="en-US" sz="1800" baseline="30000" dirty="0"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234" y="2349305"/>
                <a:ext cx="11482803" cy="4220307"/>
              </a:xfrm>
              <a:blipFill rotWithShape="0">
                <a:blip r:embed="rId2"/>
                <a:stretch>
                  <a:fillRect l="-106" t="-722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Category </a:t>
            </a:r>
            <a:r>
              <a:rPr lang="en-US" u="sng" dirty="0" smtClean="0">
                <a:latin typeface="Lucida Calligraphy" panose="03010101010101010101" pitchFamily="66" charset="0"/>
              </a:rPr>
              <a:t>X</a:t>
            </a:r>
            <a:r>
              <a:rPr lang="en-US" u="sng" dirty="0" smtClean="0"/>
              <a:t>-</a:t>
            </a:r>
            <a:r>
              <a:rPr lang="en-US" u="sng" dirty="0" err="1" smtClean="0"/>
              <a:t>Cob</a:t>
            </a:r>
            <a:r>
              <a:rPr lang="en-US" u="sng" baseline="-25000" dirty="0" err="1" smtClean="0"/>
              <a:t>n</a:t>
            </a:r>
            <a:r>
              <a:rPr lang="en-US" u="sng" dirty="0" smtClean="0"/>
              <a:t> over </a:t>
            </a:r>
            <a:r>
              <a:rPr lang="en-US" u="sng" dirty="0" smtClean="0">
                <a:latin typeface="Lucida Calligraphy" panose="03010101010101010101" pitchFamily="66" charset="0"/>
              </a:rPr>
              <a:t>X </a:t>
            </a:r>
            <a:r>
              <a:rPr lang="en-US" u="sng" dirty="0" smtClean="0"/>
              <a:t>in degree n :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2139696"/>
                <a:ext cx="10909695" cy="436560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Notions: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We do it in three stages.	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Stage I:	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-</m:t>
                        </m:r>
                        <m:r>
                          <m:rPr>
                            <m:nor/>
                          </m:rPr>
                          <a:rPr lang="en-US" dirty="0"/>
                          <m:t>Cobn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u="sng" dirty="0" smtClean="0"/>
                  <a:t>0-morphism</a:t>
                </a:r>
                <a:r>
                  <a:rPr lang="en-US" dirty="0" smtClean="0"/>
                  <a:t> 	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M</a:t>
                </a:r>
                <a:r>
                  <a:rPr lang="en-US" dirty="0" smtClean="0"/>
                  <a:t> = (M, </a:t>
                </a:r>
                <a:r>
                  <a:rPr lang="en-US" dirty="0" err="1" smtClean="0"/>
                  <a:t>f</a:t>
                </a:r>
                <a:r>
                  <a:rPr lang="en-US" baseline="-50000" dirty="0" err="1" smtClean="0"/>
                  <a:t>M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</a:t>
                </a:r>
                <a:r>
                  <a:rPr lang="en-US" baseline="-50000" dirty="0" err="1" smtClean="0"/>
                  <a:t>M</a:t>
                </a:r>
                <a:r>
                  <a:rPr lang="en-US" dirty="0" smtClean="0"/>
                  <a:t> ), where  M = n-dimensional closed manifold </a:t>
                </a:r>
                <a:r>
                  <a:rPr lang="en-US" dirty="0" err="1" smtClean="0"/>
                  <a:t>st</a:t>
                </a:r>
                <a:r>
                  <a:rPr lang="en-US" dirty="0" smtClean="0"/>
                  <a:t> each component is a </a:t>
                </a:r>
                <a:r>
                  <a:rPr lang="en-US" dirty="0"/>
                  <a:t> </a:t>
                </a:r>
                <a:r>
                  <a:rPr lang="en-US" dirty="0" smtClean="0"/>
                  <a:t>pointed closed manifold, </a:t>
                </a:r>
                <a:r>
                  <a:rPr lang="en-US" dirty="0" err="1" smtClean="0"/>
                  <a:t>f</a:t>
                </a:r>
                <a:r>
                  <a:rPr lang="en-US" baseline="-50000" dirty="0" err="1" smtClean="0"/>
                  <a:t>M</a:t>
                </a:r>
                <a:r>
                  <a:rPr lang="en-US" dirty="0" smtClean="0"/>
                  <a:t> : M → X is continuous and </a:t>
                </a:r>
                <a:r>
                  <a:rPr lang="en-US" dirty="0" err="1" smtClean="0"/>
                  <a:t>p</a:t>
                </a:r>
                <a:r>
                  <a:rPr lang="en-US" baseline="-50000" dirty="0" err="1" smtClean="0"/>
                  <a:t>M</a:t>
                </a:r>
                <a:r>
                  <a:rPr lang="en-US" baseline="-50000" dirty="0"/>
                  <a:t> </a:t>
                </a:r>
                <a:r>
                  <a:rPr lang="en-US" dirty="0" smtClean="0"/>
                  <a:t> = point on each component.</a:t>
                </a:r>
              </a:p>
              <a:p>
                <a:r>
                  <a:rPr lang="en-US" u="sng" dirty="0" smtClean="0"/>
                  <a:t>1-morphism</a:t>
                </a:r>
                <a:r>
                  <a:rPr lang="en-US" dirty="0" smtClean="0"/>
                  <a:t> from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M</a:t>
                </a:r>
                <a:r>
                  <a:rPr lang="en-US" dirty="0" smtClean="0"/>
                  <a:t>=(M, </a:t>
                </a:r>
                <a:r>
                  <a:rPr lang="en-US" dirty="0" err="1" smtClean="0"/>
                  <a:t>f</a:t>
                </a:r>
                <a:r>
                  <a:rPr lang="en-US" baseline="-50000" dirty="0" err="1" smtClean="0"/>
                  <a:t>M</a:t>
                </a:r>
                <a:r>
                  <a:rPr lang="en-US" dirty="0" smtClean="0"/>
                  <a:t>,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50000" dirty="0" err="1" smtClean="0"/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)</a:t>
                </a:r>
                <a:r>
                  <a:rPr lang="en-US" dirty="0" smtClean="0"/>
                  <a:t> to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K</a:t>
                </a:r>
                <a:r>
                  <a:rPr lang="en-US" dirty="0" smtClean="0"/>
                  <a:t> = (K, </a:t>
                </a:r>
                <a:r>
                  <a:rPr lang="en-US" dirty="0" err="1" smtClean="0"/>
                  <a:t>f</a:t>
                </a:r>
                <a:r>
                  <a:rPr lang="en-US" baseline="-50000" dirty="0" err="1" smtClean="0"/>
                  <a:t>K</a:t>
                </a:r>
                <a:r>
                  <a:rPr lang="en-US" dirty="0" smtClean="0"/>
                  <a:t>,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50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) </a:t>
                </a:r>
                <a:r>
                  <a:rPr lang="en-US" dirty="0" smtClean="0"/>
                  <a:t>is a triple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(A, </a:t>
                </a:r>
                <a:r>
                  <a:rPr lang="en-US" dirty="0" err="1" smtClean="0"/>
                  <a:t>f</a:t>
                </a:r>
                <a:r>
                  <a:rPr lang="en-US" baseline="-50000" dirty="0" err="1" smtClean="0"/>
                  <a:t>A</a:t>
                </a:r>
                <a:r>
                  <a:rPr lang="en-US" dirty="0" smtClean="0"/>
                  <a:t>,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50000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), where  </a:t>
                </a:r>
                <a:r>
                  <a:rPr lang="en-US" dirty="0" smtClean="0"/>
                  <a:t>A= (n+1)-dimensional manifold, </a:t>
                </a:r>
                <a:r>
                  <a:rPr lang="en-US" dirty="0" err="1" smtClean="0"/>
                  <a:t>f</a:t>
                </a:r>
                <a:r>
                  <a:rPr lang="en-US" baseline="-50000" dirty="0" err="1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smtClean="0"/>
                  <a:t>A </a:t>
                </a:r>
                <a:r>
                  <a:rPr lang="en-US" dirty="0"/>
                  <a:t>→ X is continuous and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50000" dirty="0" smtClean="0"/>
                  <a:t>A </a:t>
                </a:r>
                <a:r>
                  <a:rPr lang="en-US" dirty="0" smtClean="0"/>
                  <a:t> :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∂</a:t>
                </a:r>
                <a:r>
                  <a:rPr lang="en-US" dirty="0" smtClean="0"/>
                  <a:t>A →(-M)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 smtClean="0"/>
                  <a:t> K  is an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X-</a:t>
                </a:r>
                <a:r>
                  <a:rPr lang="en-US" dirty="0" smtClean="0"/>
                  <a:t>homeomorphism.</a:t>
                </a:r>
              </a:p>
              <a:p>
                <a:r>
                  <a:rPr lang="en-US" dirty="0" smtClean="0"/>
                  <a:t>Note 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Cobn</m:t>
                        </m:r>
                      </m:e>
                    </m:acc>
                  </m:oMath>
                </a14:m>
                <a:r>
                  <a:rPr lang="en-US" dirty="0" smtClean="0"/>
                  <a:t> is a weak 2-category in two senses.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composition </a:t>
                </a:r>
                <a:r>
                  <a:rPr lang="en-US" dirty="0"/>
                  <a:t>is not associative </a:t>
                </a:r>
                <a:r>
                  <a:rPr lang="en-US" dirty="0" smtClean="0"/>
                  <a:t>(ii) </a:t>
                </a:r>
                <a:r>
                  <a:rPr lang="en-US" dirty="0"/>
                  <a:t>associativity and identity defined </a:t>
                </a:r>
                <a:r>
                  <a:rPr lang="en-US" dirty="0" smtClean="0"/>
                  <a:t>up to 2-isomorphism</a:t>
                </a:r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baseline="-50000" dirty="0" smtClean="0"/>
              </a:p>
              <a:p>
                <a:endParaRPr lang="en-US" baseline="-5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2139696"/>
                <a:ext cx="10909695" cy="4365607"/>
              </a:xfrm>
              <a:blipFill rotWithShape="0">
                <a:blip r:embed="rId2"/>
                <a:stretch>
                  <a:fillRect l="-335" t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36894" y="2345738"/>
            <a:ext cx="7579473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manifold </a:t>
            </a:r>
            <a:r>
              <a:rPr lang="en-US" dirty="0" smtClean="0"/>
              <a:t>= </a:t>
            </a:r>
            <a:r>
              <a:rPr lang="en-US" dirty="0"/>
              <a:t>compact </a:t>
            </a:r>
            <a:r>
              <a:rPr lang="en-US" dirty="0" smtClean="0"/>
              <a:t>oriented topological </a:t>
            </a:r>
            <a:r>
              <a:rPr lang="en-US" dirty="0"/>
              <a:t>manifold with boundary</a:t>
            </a:r>
          </a:p>
          <a:p>
            <a:r>
              <a:rPr lang="en-US" dirty="0"/>
              <a:t>Closed </a:t>
            </a:r>
            <a:r>
              <a:rPr lang="en-US" dirty="0" smtClean="0"/>
              <a:t>manifold = </a:t>
            </a:r>
            <a:r>
              <a:rPr lang="en-US" dirty="0"/>
              <a:t>manifold without </a:t>
            </a:r>
            <a:r>
              <a:rPr lang="en-US" dirty="0" smtClean="0"/>
              <a:t>boundary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X </a:t>
            </a:r>
            <a:r>
              <a:rPr lang="en-US" dirty="0" smtClean="0"/>
              <a:t>= </a:t>
            </a:r>
            <a:r>
              <a:rPr lang="en-US" dirty="0"/>
              <a:t>(</a:t>
            </a:r>
            <a:r>
              <a:rPr lang="en-US" dirty="0" smtClean="0"/>
              <a:t>X, x</a:t>
            </a:r>
            <a:r>
              <a:rPr lang="en-US" dirty="0"/>
              <a:t>) </a:t>
            </a:r>
            <a:r>
              <a:rPr lang="en-US" dirty="0" smtClean="0"/>
              <a:t>is </a:t>
            </a:r>
            <a:r>
              <a:rPr lang="en-US" dirty="0"/>
              <a:t>a pointed path-connected topological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Stage II: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942" y="2269000"/>
                <a:ext cx="10899648" cy="4151376"/>
              </a:xfrm>
            </p:spPr>
            <p:txBody>
              <a:bodyPr/>
              <a:lstStyle/>
              <a:p>
                <a:r>
                  <a:rPr lang="en-US" u="sng" dirty="0" smtClean="0"/>
                  <a:t>2-morphisms : </a:t>
                </a:r>
                <a:r>
                  <a:rPr lang="en-US" dirty="0"/>
                  <a:t>A </a:t>
                </a:r>
                <a:r>
                  <a:rPr lang="en-US" dirty="0" smtClean="0"/>
                  <a:t>2-morphism </a:t>
                </a:r>
                <a:r>
                  <a:rPr lang="en-US" dirty="0"/>
                  <a:t>i</a:t>
                </a:r>
                <a:r>
                  <a:rPr lang="en-US" dirty="0" smtClean="0"/>
                  <a:t>s defined as </a:t>
                </a:r>
                <a:r>
                  <a:rPr lang="en-US" dirty="0" err="1" smtClean="0"/>
                  <a:t>homotopies</a:t>
                </a:r>
                <a:r>
                  <a:rPr lang="en-US" dirty="0" smtClean="0"/>
                  <a:t> </a:t>
                </a:r>
                <a:r>
                  <a:rPr lang="en-US" dirty="0"/>
                  <a:t>up to an isotopy on </a:t>
                </a:r>
                <a:r>
                  <a:rPr lang="en-US" dirty="0" smtClean="0"/>
                  <a:t>the boundary</a:t>
                </a:r>
                <a:r>
                  <a:rPr lang="en-US" dirty="0"/>
                  <a:t>.</a:t>
                </a:r>
                <a:r>
                  <a:rPr lang="en-US" dirty="0" smtClean="0"/>
                  <a:t> Explicitly,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>
                    <a:latin typeface="Lucida Calligraphy" panose="03010101010101010101" pitchFamily="66" charset="0"/>
                  </a:rPr>
                  <a:t>A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dirty="0">
                    <a:latin typeface="Lucida Calligraphy" panose="03010101010101010101" pitchFamily="66" charset="0"/>
                  </a:rPr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 is </a:t>
                </a:r>
                <a:r>
                  <a:rPr lang="en-US" dirty="0"/>
                  <a:t>a triple </a:t>
                </a:r>
                <a:r>
                  <a:rPr lang="en-US" dirty="0" smtClean="0"/>
                  <a:t>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 smtClean="0"/>
                  <a:t>) </a:t>
                </a:r>
                <a:r>
                  <a:rPr lang="en-US" dirty="0"/>
                  <a:t>where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dirty="0" smtClean="0"/>
                  <a:t> </a:t>
                </a:r>
                <a:r>
                  <a:rPr lang="en-US" dirty="0"/>
                  <a:t>: A </a:t>
                </a:r>
                <a:r>
                  <a:rPr lang="en-US" dirty="0" smtClean="0"/>
                  <a:t>x </a:t>
                </a:r>
                <a:r>
                  <a:rPr lang="en-US" dirty="0"/>
                  <a:t>[</a:t>
                </a:r>
                <a:r>
                  <a:rPr lang="en-US" dirty="0" smtClean="0"/>
                  <a:t>0,1</a:t>
                </a:r>
                <a:r>
                  <a:rPr lang="en-US" dirty="0"/>
                  <a:t>]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/>
                  <a:t>X and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/>
                  <a:t> :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∂</a:t>
                </a:r>
                <a:r>
                  <a:rPr lang="en-US" dirty="0" smtClean="0"/>
                  <a:t>A x </a:t>
                </a:r>
                <a:r>
                  <a:rPr lang="en-US" dirty="0"/>
                  <a:t>[</a:t>
                </a:r>
                <a:r>
                  <a:rPr lang="en-US" dirty="0" smtClean="0"/>
                  <a:t>0,1</a:t>
                </a:r>
                <a:r>
                  <a:rPr lang="en-US" dirty="0"/>
                  <a:t>]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/>
                  <a:t> (-K)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 </m:t>
                    </m:r>
                  </m:oMath>
                </a14:m>
                <a:r>
                  <a:rPr lang="en-US" dirty="0" smtClean="0"/>
                  <a:t>M are </a:t>
                </a:r>
                <a:r>
                  <a:rPr lang="en-US" dirty="0"/>
                  <a:t>continuous maps such </a:t>
                </a:r>
                <a:r>
                  <a:rPr lang="en-US" dirty="0" smtClean="0"/>
                  <a:t>that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(A,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3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dirty="0" smtClean="0"/>
                  <a:t>) = </a:t>
                </a:r>
                <a:r>
                  <a:rPr lang="en-US" dirty="0">
                    <a:latin typeface="Lucida Calligraphy" panose="03010101010101010101" pitchFamily="66" charset="0"/>
                  </a:rPr>
                  <a:t>A</a:t>
                </a:r>
                <a:r>
                  <a:rPr lang="en-US" dirty="0" smtClean="0"/>
                  <a:t> (ii) </a:t>
                </a:r>
                <a:r>
                  <a:rPr lang="en-US" dirty="0"/>
                  <a:t>(A,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3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/>
                  <a:t>) are 1-morphisms (iii)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dirty="0"/>
                  <a:t>(A,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/>
                  <a:t>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dirty="0">
                    <a:latin typeface="Lucida Calligraphy" panose="03010101010101010101" pitchFamily="66" charset="0"/>
                  </a:rPr>
                  <a:t>B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dirty="0" smtClean="0"/>
                  <a:t>is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-homeomorphism of 1-morphisms (which means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 smtClean="0">
                    <a:cs typeface="Times New Roman" panose="02020603050405020304" pitchFamily="18" charset="0"/>
                  </a:rPr>
                  <a:t> preserves orientation/base points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st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f</a:t>
                </a:r>
                <a:r>
                  <a:rPr lang="en-US" baseline="-35000" dirty="0" err="1" smtClean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=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f</a:t>
                </a:r>
                <a:r>
                  <a:rPr lang="en-US" baseline="-35000" dirty="0" err="1" smtClean="0">
                    <a:cs typeface="Times New Roman" panose="02020603050405020304" pitchFamily="18" charset="0"/>
                  </a:rPr>
                  <a:t>B</a:t>
                </a:r>
                <a:r>
                  <a:rPr lang="en-US" baseline="-35000" dirty="0" smtClean="0"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and also preserves the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bdry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st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…similar on both the boundaries)</a:t>
                </a:r>
                <a:endParaRPr lang="en-US" dirty="0" smtClean="0"/>
              </a:p>
              <a:p>
                <a:r>
                  <a:rPr lang="en-US" i="1" u="sng" dirty="0" smtClean="0"/>
                  <a:t>Equivalent </a:t>
                </a:r>
                <a:r>
                  <a:rPr lang="en-US" u="sng" dirty="0" smtClean="0"/>
                  <a:t>1-morphisms</a:t>
                </a:r>
                <a:r>
                  <a:rPr lang="en-US" dirty="0" smtClean="0"/>
                  <a:t> (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B) </a:t>
                </a:r>
                <a:r>
                  <a:rPr lang="en-US" dirty="0" smtClean="0"/>
                  <a:t>: Two 1-morphisms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A, B :</a:t>
                </a:r>
                <a:r>
                  <a:rPr lang="en-US" dirty="0" smtClean="0"/>
                  <a:t> </a:t>
                </a:r>
                <a:r>
                  <a:rPr lang="en-US" dirty="0">
                    <a:latin typeface="Lucida Calligraphy" panose="03010101010101010101" pitchFamily="66" charset="0"/>
                  </a:rPr>
                  <a:t>K </a:t>
                </a:r>
                <a:r>
                  <a:rPr lang="en-US" dirty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dirty="0">
                    <a:latin typeface="Lucida Calligraphy" panose="03010101010101010101" pitchFamily="66" charset="0"/>
                  </a:rPr>
                  <a:t>M</a:t>
                </a:r>
                <a:r>
                  <a:rPr lang="en-US" dirty="0"/>
                  <a:t> are equivalent if there exists a </a:t>
                </a:r>
                <a:r>
                  <a:rPr lang="en-US" dirty="0" smtClean="0"/>
                  <a:t>2-morphism </a:t>
                </a:r>
                <a:r>
                  <a:rPr lang="en-US" dirty="0"/>
                  <a:t>from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 </a:t>
                </a:r>
                <a:r>
                  <a:rPr lang="en-US" dirty="0" smtClean="0"/>
                  <a:t>to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B.</a:t>
                </a:r>
                <a:endParaRPr lang="en-US" dirty="0" smtClean="0"/>
              </a:p>
              <a:p>
                <a:r>
                  <a:rPr lang="en-US" u="sng" dirty="0" smtClean="0"/>
                  <a:t>Isomorphic 0-morphisms</a:t>
                </a:r>
                <a:r>
                  <a:rPr lang="en-US" dirty="0" smtClean="0"/>
                  <a:t> :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M</a:t>
                </a:r>
                <a:r>
                  <a:rPr lang="en-US" dirty="0" smtClean="0"/>
                  <a:t> = (M, </a:t>
                </a:r>
                <a:r>
                  <a:rPr lang="en-US" dirty="0" err="1" smtClean="0"/>
                  <a:t>f</a:t>
                </a:r>
                <a:r>
                  <a:rPr lang="en-US" baseline="-35000" dirty="0" err="1" smtClean="0"/>
                  <a:t>K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</a:t>
                </a:r>
                <a:r>
                  <a:rPr lang="en-US" baseline="-35000" dirty="0" err="1"/>
                  <a:t>K</a:t>
                </a:r>
                <a:r>
                  <a:rPr lang="en-US" dirty="0" smtClean="0"/>
                  <a:t>) </a:t>
                </a:r>
                <a:r>
                  <a:rPr lang="en-US" dirty="0"/>
                  <a:t>and </a:t>
                </a:r>
                <a:r>
                  <a:rPr lang="en-US" dirty="0">
                    <a:latin typeface="Lucida Calligraphy" panose="03010101010101010101" pitchFamily="66" charset="0"/>
                  </a:rPr>
                  <a:t>K </a:t>
                </a:r>
                <a:r>
                  <a:rPr lang="en-US" dirty="0" smtClean="0"/>
                  <a:t>= </a:t>
                </a:r>
                <a:r>
                  <a:rPr lang="en-US" dirty="0"/>
                  <a:t>(</a:t>
                </a:r>
                <a:r>
                  <a:rPr lang="en-US" dirty="0" smtClean="0"/>
                  <a:t>K, </a:t>
                </a:r>
                <a:r>
                  <a:rPr lang="en-US" dirty="0" err="1" smtClean="0"/>
                  <a:t>f</a:t>
                </a:r>
                <a:r>
                  <a:rPr lang="en-US" baseline="-35000" dirty="0" err="1" smtClean="0"/>
                  <a:t>K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</a:t>
                </a:r>
                <a:r>
                  <a:rPr lang="en-US" baseline="-35000" dirty="0" err="1" smtClean="0"/>
                  <a:t>K</a:t>
                </a:r>
                <a:r>
                  <a:rPr lang="en-US" dirty="0" smtClean="0"/>
                  <a:t>) </a:t>
                </a:r>
                <a:r>
                  <a:rPr lang="en-US" dirty="0"/>
                  <a:t>are isomorphic if there are 1-morphisms </a:t>
                </a:r>
                <a:r>
                  <a:rPr lang="en-US" dirty="0">
                    <a:latin typeface="Lucida Calligraphy" panose="03010101010101010101" pitchFamily="66" charset="0"/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= (</a:t>
                </a:r>
                <a:r>
                  <a:rPr lang="en-US" dirty="0" smtClean="0"/>
                  <a:t>A, </a:t>
                </a:r>
                <a:r>
                  <a:rPr lang="en-US" dirty="0" err="1" smtClean="0"/>
                  <a:t>f</a:t>
                </a:r>
                <a:r>
                  <a:rPr lang="en-US" baseline="-35000" dirty="0" err="1" smtClean="0"/>
                  <a:t>A</a:t>
                </a:r>
                <a:r>
                  <a:rPr lang="en-US" dirty="0" smtClean="0"/>
                  <a:t>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3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 smtClean="0"/>
                  <a:t>) and </a:t>
                </a:r>
                <a:r>
                  <a:rPr lang="en-US" dirty="0">
                    <a:latin typeface="Lucida Calligraphy" panose="03010101010101010101" pitchFamily="66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= (</a:t>
                </a:r>
                <a:r>
                  <a:rPr lang="en-US" dirty="0" smtClean="0"/>
                  <a:t>B, </a:t>
                </a:r>
                <a:r>
                  <a:rPr lang="en-US" dirty="0" err="1" smtClean="0"/>
                  <a:t>f</a:t>
                </a:r>
                <a:r>
                  <a:rPr lang="en-US" baseline="-35000" dirty="0" err="1" smtClean="0"/>
                  <a:t>B</a:t>
                </a:r>
                <a:r>
                  <a:rPr lang="en-US" dirty="0" smtClean="0"/>
                  <a:t>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3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) </a:t>
                </a:r>
                <a:r>
                  <a:rPr lang="en-US" dirty="0"/>
                  <a:t>from </a:t>
                </a:r>
                <a:r>
                  <a:rPr lang="en-US" dirty="0">
                    <a:latin typeface="Lucida Calligraphy" panose="03010101010101010101" pitchFamily="66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:r>
                  <a:rPr lang="en-US" dirty="0">
                    <a:latin typeface="Lucida Calligraphy" panose="03010101010101010101" pitchFamily="66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>
                    <a:latin typeface="Lucida Calligraphy" panose="03010101010101010101" pitchFamily="66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:r>
                  <a:rPr lang="en-US" dirty="0">
                    <a:latin typeface="Lucida Calligraphy" panose="03010101010101010101" pitchFamily="66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respectively, such that </a:t>
                </a:r>
                <a:r>
                  <a:rPr lang="en-US" dirty="0" smtClean="0"/>
                  <a:t>I</a:t>
                </a:r>
                <a:r>
                  <a:rPr lang="en-US" baseline="-45000" dirty="0" smtClean="0">
                    <a:latin typeface="Lucida Calligraphy" panose="03010101010101010101" pitchFamily="66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 </a:t>
                </a:r>
                <a:r>
                  <a:rPr lang="en-US" dirty="0" smtClean="0">
                    <a:latin typeface="Century Gothic" panose="020B0502020202020204" pitchFamily="34" charset="0"/>
                  </a:rPr>
                  <a:t>◦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B  </a:t>
                </a:r>
                <a:r>
                  <a:rPr lang="en-US" dirty="0" smtClean="0"/>
                  <a:t>and I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B</a:t>
                </a:r>
                <a:r>
                  <a:rPr lang="en-US" dirty="0">
                    <a:latin typeface="Century Gothic" panose="020B0502020202020204" pitchFamily="34" charset="0"/>
                  </a:rPr>
                  <a:t> ◦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US" dirty="0" smtClean="0"/>
                  <a:t>. </a:t>
                </a:r>
                <a:r>
                  <a:rPr lang="en-US" dirty="0"/>
                  <a:t>In this case we say </a:t>
                </a:r>
                <a:r>
                  <a:rPr lang="en-US" dirty="0">
                    <a:latin typeface="Lucida Calligraphy" panose="03010101010101010101" pitchFamily="66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is an inverse of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US" dirty="0" smtClean="0"/>
                  <a:t>.</a:t>
                </a:r>
                <a:endParaRPr lang="en-US" u="sng" dirty="0" smtClean="0"/>
              </a:p>
              <a:p>
                <a:r>
                  <a:rPr lang="en-US" b="1" dirty="0"/>
                  <a:t>Stage II:</a:t>
                </a:r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</m:t>
                        </m:r>
                        <m:r>
                          <m:rPr>
                            <m:sty m:val="p"/>
                          </m:rPr>
                          <a:rPr lang="en-US" i="1" baseline="-25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Objects = 0-morphisms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Cobn</m:t>
                        </m:r>
                      </m:e>
                    </m:acc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				(ii) Morphisms = </a:t>
                </a:r>
                <a:r>
                  <a:rPr lang="en-US" dirty="0"/>
                  <a:t>equivalence classes of 1-morphisms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Cobn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942" y="2269000"/>
                <a:ext cx="10899648" cy="4151376"/>
              </a:xfrm>
              <a:blipFill rotWithShape="0">
                <a:blip r:embed="rId2"/>
                <a:stretch>
                  <a:fillRect l="-112" t="-734" r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3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Stage III: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722" y="2310892"/>
                <a:ext cx="11463766" cy="4327652"/>
              </a:xfrm>
            </p:spPr>
            <p:txBody>
              <a:bodyPr>
                <a:normAutofit/>
              </a:bodyPr>
              <a:lstStyle/>
              <a:p>
                <a:endParaRPr lang="en-US" b="1" u="sng" dirty="0" smtClean="0"/>
              </a:p>
              <a:p>
                <a:endParaRPr lang="en-US" b="1" u="sng" dirty="0" smtClean="0"/>
              </a:p>
              <a:p>
                <a:r>
                  <a:rPr lang="en-US" b="1" dirty="0" smtClean="0"/>
                  <a:t>Stage III</a:t>
                </a:r>
                <a:r>
                  <a:rPr lang="en-US" b="1" dirty="0"/>
                  <a:t>: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m:rPr>
                        <m:sty m:val="p"/>
                      </m:rPr>
                      <a:rPr lang="en-US" i="1" baseline="-2500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Objects  = Representatives {X</a:t>
                </a:r>
                <a:r>
                  <a:rPr lang="el-GR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/>
                  <a:t>} </a:t>
                </a:r>
                <a:r>
                  <a:rPr lang="en-US" dirty="0"/>
                  <a:t>of isomorphism classes of </a:t>
                </a:r>
                <a:r>
                  <a:rPr lang="en-US" dirty="0" smtClean="0"/>
                  <a:t>connected 0-morphisms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</m:t>
                        </m:r>
                        <m:r>
                          <m:rPr>
                            <m:sty m:val="p"/>
                          </m:rPr>
                          <a:rPr lang="en-US" i="1" baseline="-25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Let = </a:t>
                </a:r>
                <a:r>
                  <a:rPr lang="en-US" dirty="0"/>
                  <a:t>&lt; </a:t>
                </a:r>
                <a:r>
                  <a:rPr lang="en-US" dirty="0" smtClean="0"/>
                  <a:t>X</a:t>
                </a:r>
                <a:r>
                  <a:rPr lang="el-GR" baseline="-3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/>
                  <a:t>&gt; </a:t>
                </a:r>
                <a:r>
                  <a:rPr lang="en-US" dirty="0"/>
                  <a:t>be the smallest full </a:t>
                </a:r>
                <a:r>
                  <a:rPr lang="en-US" dirty="0" smtClean="0"/>
                  <a:t>subcategory containing </a:t>
                </a:r>
                <a:r>
                  <a:rPr lang="en-US" dirty="0"/>
                  <a:t>these objects such that it is closed under disjoint </a:t>
                </a:r>
                <a:r>
                  <a:rPr lang="en-US" dirty="0" smtClean="0"/>
                  <a:t>unions.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m:rPr>
                        <m:sty m:val="p"/>
                      </m:rPr>
                      <a:rPr lang="en-US" i="1" baseline="-25000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is a fully </a:t>
                </a:r>
                <a:r>
                  <a:rPr lang="en-US" dirty="0"/>
                  <a:t>faithful </a:t>
                </a:r>
                <a:r>
                  <a:rPr lang="en-US" dirty="0" err="1"/>
                  <a:t>monoidal</a:t>
                </a:r>
                <a:r>
                  <a:rPr lang="en-US" dirty="0"/>
                  <a:t> subcategory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</m:t>
                        </m:r>
                        <m:r>
                          <m:rPr>
                            <m:sty m:val="p"/>
                          </m:rPr>
                          <a:rPr lang="en-US" i="1" baseline="-25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dirty="0" smtClean="0"/>
                  <a:t>. Thus we have an inclusion </a:t>
                </a:r>
                <a:r>
                  <a:rPr lang="en-US" dirty="0" err="1" smtClean="0"/>
                  <a:t>functor</a:t>
                </a:r>
                <a:r>
                  <a:rPr lang="en-US" dirty="0" smtClean="0"/>
                  <a:t> 	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G</a:t>
                </a:r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m:rPr>
                        <m:sty m:val="p"/>
                      </m:rPr>
                      <a:rPr lang="en-US" i="1" baseline="-2500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</m:t>
                        </m:r>
                        <m:r>
                          <m:rPr>
                            <m:sty m:val="p"/>
                          </m:rPr>
                          <a:rPr lang="en-US" i="1" baseline="-25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722" y="2310892"/>
                <a:ext cx="11463766" cy="4327652"/>
              </a:xfrm>
              <a:blipFill rotWithShape="0">
                <a:blip r:embed="rId2"/>
                <a:stretch>
                  <a:fillRect l="-106" r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37427" y="2443066"/>
                <a:ext cx="5463373" cy="39401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Theorem</a:t>
                </a:r>
                <a:r>
                  <a:rPr lang="en-US" b="1" dirty="0" smtClean="0"/>
                  <a:t> [</a:t>
                </a:r>
                <a:r>
                  <a:rPr lang="en-US" sz="1600" b="1" dirty="0" smtClean="0"/>
                  <a:t>-</a:t>
                </a:r>
                <a:r>
                  <a:rPr lang="en-US" b="1" dirty="0" smtClean="0"/>
                  <a:t>] 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</m:t>
                        </m:r>
                        <m:r>
                          <m:rPr>
                            <m:sty m:val="p"/>
                          </m:rPr>
                          <a:rPr lang="en-US" i="1" baseline="-25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category.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27" y="2443066"/>
                <a:ext cx="5463373" cy="394019"/>
              </a:xfrm>
              <a:prstGeom prst="rect">
                <a:avLst/>
              </a:prstGeom>
              <a:blipFill rotWithShape="0">
                <a:blip r:embed="rId3"/>
                <a:stretch>
                  <a:fillRect l="-891" t="-1515" b="-2272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54954" y="5603603"/>
                <a:ext cx="9742765" cy="67101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Theorem</a:t>
                </a:r>
                <a:r>
                  <a:rPr lang="en-US" b="1" dirty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[-]:</a:t>
                </a:r>
                <a:r>
                  <a:rPr lang="en-US" dirty="0" smtClean="0"/>
                  <a:t> </a:t>
                </a:r>
                <a:r>
                  <a:rPr lang="en-US" dirty="0"/>
                  <a:t>The </a:t>
                </a:r>
                <a:r>
                  <a:rPr lang="en-US" dirty="0" err="1"/>
                  <a:t>functor</a:t>
                </a:r>
                <a:r>
                  <a:rPr lang="en-US" dirty="0"/>
                  <a:t> </a:t>
                </a:r>
                <a:r>
                  <a:rPr lang="en-US" dirty="0">
                    <a:latin typeface="Lucida Calligraphy" panose="03010101010101010101" pitchFamily="66" charset="0"/>
                  </a:rPr>
                  <a:t>G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m:rPr>
                        <m:sty m:val="p"/>
                      </m:rPr>
                      <a:rPr lang="en-US" i="1" baseline="-2500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latin typeface="Lucida Calligraphy" panose="03010101010101010101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Cob</m:t>
                        </m:r>
                        <m:r>
                          <m:rPr>
                            <m:sty m:val="p"/>
                          </m:rPr>
                          <a:rPr lang="en-US" i="1" baseline="-25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symmetric </a:t>
                </a:r>
                <a:r>
                  <a:rPr lang="en-US" dirty="0" err="1"/>
                  <a:t>monoidal</a:t>
                </a:r>
                <a:r>
                  <a:rPr lang="en-US" dirty="0"/>
                  <a:t> equivalence.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4" y="5603603"/>
                <a:ext cx="9742765" cy="671018"/>
              </a:xfrm>
              <a:prstGeom prst="rect">
                <a:avLst/>
              </a:prstGeom>
              <a:blipFill rotWithShape="0">
                <a:blip r:embed="rId4"/>
                <a:stretch>
                  <a:fillRect l="-437" t="-2679" b="-1250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28" y="767605"/>
            <a:ext cx="10416345" cy="958163"/>
          </a:xfrm>
        </p:spPr>
        <p:txBody>
          <a:bodyPr/>
          <a:lstStyle/>
          <a:p>
            <a:pPr algn="ctr"/>
            <a:r>
              <a:rPr lang="en-US" u="sng" dirty="0" smtClean="0">
                <a:latin typeface="Lucida Calligraphy" panose="03010101010101010101" pitchFamily="66" charset="0"/>
              </a:rPr>
              <a:t>X </a:t>
            </a:r>
            <a:r>
              <a:rPr lang="en-US" u="sng" dirty="0"/>
              <a:t>=</a:t>
            </a:r>
            <a:r>
              <a:rPr lang="en-US" u="sng" dirty="0" smtClean="0"/>
              <a:t> pointed K(G,1) space, for a multiplicative abelian group G.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68" y="4794193"/>
            <a:ext cx="2828925" cy="1857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213" y="2382591"/>
                <a:ext cx="11538735" cy="41212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give description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in this case.</a:t>
                </a:r>
              </a:p>
              <a:p>
                <a:r>
                  <a:rPr lang="en-US" u="sng" dirty="0" smtClean="0"/>
                  <a:t>Objects/</a:t>
                </a:r>
                <a:r>
                  <a:rPr lang="en-US" b="1" u="sng" dirty="0" smtClean="0">
                    <a:latin typeface="Lucida Calligraphy" panose="03010101010101010101" pitchFamily="66" charset="0"/>
                  </a:rPr>
                  <a:t>Circles</a:t>
                </a:r>
                <a:r>
                  <a:rPr lang="en-US" u="sng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dirty="0" smtClean="0"/>
                  <a:t>: </a:t>
                </a:r>
                <a:r>
                  <a:rPr lang="en-US" dirty="0">
                    <a:latin typeface="Lucida Calligraphy" panose="03010101010101010101" pitchFamily="66" charset="0"/>
                  </a:rPr>
                  <a:t>M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baseline="-35000" dirty="0" smtClean="0"/>
                  <a:t>g</a:t>
                </a:r>
                <a:r>
                  <a:rPr lang="en-US" sz="2400" dirty="0" smtClean="0"/>
                  <a:t>(</a:t>
                </a:r>
                <a:r>
                  <a:rPr lang="en-US" dirty="0" smtClean="0"/>
                  <a:t> M</a:t>
                </a:r>
                <a:r>
                  <a:rPr lang="el-GR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baseline="50000" dirty="0" smtClean="0"/>
                  <a:t>g</a:t>
                </a:r>
                <a:r>
                  <a:rPr lang="en-US" dirty="0" smtClean="0"/>
                  <a:t>, g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G </a:t>
                </a:r>
                <a:r>
                  <a:rPr lang="en-US" sz="2400" dirty="0" smtClean="0"/>
                  <a:t>) </a:t>
                </a:r>
                <a:r>
                  <a:rPr lang="en-US" dirty="0" smtClean="0"/>
                  <a:t>where </a:t>
                </a:r>
                <a:r>
                  <a:rPr lang="en-US" dirty="0"/>
                  <a:t>M</a:t>
                </a:r>
                <a:r>
                  <a:rPr lang="el-GR" baseline="-5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baseline="50000" dirty="0" smtClean="0"/>
                  <a:t>g</a:t>
                </a:r>
                <a:r>
                  <a:rPr lang="en-US" dirty="0" smtClean="0"/>
                  <a:t> = (S</a:t>
                </a:r>
                <a:r>
                  <a:rPr lang="el-GR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baseline="50000" dirty="0" smtClean="0"/>
                  <a:t>1</a:t>
                </a:r>
                <a:r>
                  <a:rPr lang="en-US" dirty="0" smtClean="0"/>
                  <a:t>, g) is a circle S</a:t>
                </a:r>
                <a:r>
                  <a:rPr lang="en-US" baseline="50000" dirty="0" smtClean="0"/>
                  <a:t>1</a:t>
                </a:r>
                <a:r>
                  <a:rPr lang="en-US" dirty="0" smtClean="0"/>
                  <a:t> with standard +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/-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 orientation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1}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homotopy</a:t>
                </a:r>
                <a:r>
                  <a:rPr lang="en-US" dirty="0" smtClean="0"/>
                  <a:t> </a:t>
                </a:r>
                <a:r>
                  <a:rPr lang="en-US" dirty="0"/>
                  <a:t>class of the </a:t>
                </a:r>
                <a:r>
                  <a:rPr lang="en-US" dirty="0" smtClean="0"/>
                  <a:t>map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dirty="0" smtClean="0"/>
                  <a:t> given by g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ϵ </a:t>
                </a:r>
                <a:r>
                  <a:rPr lang="en-US" dirty="0" smtClean="0"/>
                  <a:t>G.</a:t>
                </a:r>
              </a:p>
              <a:p>
                <a:r>
                  <a:rPr lang="en-US" u="sng" dirty="0" smtClean="0"/>
                  <a:t>Duals</a:t>
                </a:r>
                <a:r>
                  <a:rPr lang="en-US" dirty="0" smtClean="0"/>
                  <a:t> : Dual of </a:t>
                </a:r>
                <a:r>
                  <a:rPr lang="en-US" dirty="0"/>
                  <a:t>(</a:t>
                </a:r>
                <a:r>
                  <a:rPr lang="en-US" dirty="0" smtClean="0"/>
                  <a:t>S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aseline="50000" dirty="0" smtClean="0"/>
                  <a:t>1</a:t>
                </a:r>
                <a:r>
                  <a:rPr lang="en-US" dirty="0"/>
                  <a:t>, g</a:t>
                </a:r>
                <a:r>
                  <a:rPr lang="en-US" dirty="0" smtClean="0"/>
                  <a:t>) is </a:t>
                </a:r>
                <a:r>
                  <a:rPr lang="en-US" dirty="0"/>
                  <a:t>(</a:t>
                </a:r>
                <a:r>
                  <a:rPr lang="en-US" dirty="0" smtClean="0"/>
                  <a:t>S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aseline="50000" dirty="0" smtClean="0"/>
                  <a:t>1</a:t>
                </a:r>
                <a:r>
                  <a:rPr lang="en-US" dirty="0"/>
                  <a:t>, </a:t>
                </a:r>
                <a:r>
                  <a:rPr lang="en-US" dirty="0" smtClean="0"/>
                  <a:t>g</a:t>
                </a:r>
                <a:r>
                  <a:rPr lang="en-US" baseline="50000" dirty="0" smtClean="0"/>
                  <a:t>-1</a:t>
                </a:r>
                <a:r>
                  <a:rPr lang="en-US" dirty="0" smtClean="0"/>
                  <a:t>) and for </a:t>
                </a:r>
                <a:r>
                  <a:rPr lang="en-US" dirty="0"/>
                  <a:t>(</a:t>
                </a:r>
                <a:r>
                  <a:rPr lang="en-US" dirty="0" smtClean="0"/>
                  <a:t>S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aseline="50000" dirty="0" smtClean="0"/>
                  <a:t>1</a:t>
                </a:r>
                <a:r>
                  <a:rPr lang="en-US" dirty="0"/>
                  <a:t>, g) is (</a:t>
                </a:r>
                <a:r>
                  <a:rPr lang="en-US" dirty="0" smtClean="0"/>
                  <a:t>S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aseline="50000" dirty="0" smtClean="0"/>
                  <a:t>1</a:t>
                </a:r>
                <a:r>
                  <a:rPr lang="en-US" dirty="0"/>
                  <a:t>, g</a:t>
                </a:r>
                <a:r>
                  <a:rPr lang="en-US" baseline="50000" dirty="0"/>
                  <a:t>-1</a:t>
                </a:r>
                <a:r>
                  <a:rPr lang="en-US" dirty="0" smtClean="0"/>
                  <a:t>)</a:t>
                </a:r>
              </a:p>
              <a:p>
                <a:r>
                  <a:rPr lang="en-US" u="sng" dirty="0" smtClean="0"/>
                  <a:t>Morphisms</a:t>
                </a:r>
                <a:r>
                  <a:rPr lang="en-US" dirty="0" smtClean="0"/>
                  <a:t> : Any 2-d compact oriented </a:t>
                </a:r>
                <a:r>
                  <a:rPr lang="en-US" dirty="0" smtClean="0">
                    <a:latin typeface="Lucida Calligraphy" panose="03010101010101010101" pitchFamily="66" charset="0"/>
                  </a:rPr>
                  <a:t>X</a:t>
                </a:r>
                <a:r>
                  <a:rPr lang="en-US" dirty="0" smtClean="0"/>
                  <a:t> –manifold can be constructed using three basic structures which are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a </a:t>
                </a:r>
                <a:r>
                  <a:rPr lang="en-US" b="1" dirty="0" smtClean="0"/>
                  <a:t>disc</a:t>
                </a:r>
                <a:r>
                  <a:rPr lang="en-US" dirty="0" smtClean="0"/>
                  <a:t> D</a:t>
                </a:r>
                <a:r>
                  <a:rPr lang="el-GR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dirty="0" smtClean="0"/>
                  <a:t> which can be viewed as a </a:t>
                </a:r>
                <a:r>
                  <a:rPr lang="en-US" dirty="0" err="1" smtClean="0"/>
                  <a:t>cobordism</a:t>
                </a:r>
                <a:r>
                  <a:rPr lang="en-US" dirty="0" smtClean="0"/>
                  <a:t> between empty set and S</a:t>
                </a:r>
                <a:r>
                  <a:rPr lang="el-GR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baseline="50000" dirty="0" smtClean="0"/>
                  <a:t>1</a:t>
                </a:r>
                <a:r>
                  <a:rPr lang="en-US" dirty="0" smtClean="0"/>
                  <a:t>. The </a:t>
                </a:r>
                <a:r>
                  <a:rPr lang="en-US" dirty="0" err="1" smtClean="0"/>
                  <a:t>homotopy</a:t>
                </a:r>
                <a:r>
                  <a:rPr lang="en-US" dirty="0" smtClean="0"/>
                  <a:t> </a:t>
                </a:r>
                <a:r>
                  <a:rPr lang="en-US" dirty="0"/>
                  <a:t>class of the </a:t>
                </a:r>
                <a:r>
                  <a:rPr lang="en-US" dirty="0" smtClean="0"/>
                  <a:t>map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D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/>
                  <a:t>D</a:t>
                </a:r>
                <a:r>
                  <a:rPr lang="el-GR" baseline="-5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dirty="0" smtClean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/>
                  <a:t> X	is </a:t>
                </a:r>
                <a:r>
                  <a:rPr lang="en-US" dirty="0"/>
                  <a:t>determined by the </a:t>
                </a:r>
                <a:r>
                  <a:rPr lang="en-US" dirty="0" err="1" smtClean="0"/>
                  <a:t>homotopy</a:t>
                </a:r>
                <a:r>
                  <a:rPr lang="en-US" dirty="0" smtClean="0"/>
                  <a:t> class g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dirty="0" smtClean="0"/>
                  <a:t> </a:t>
                </a:r>
                <a:r>
                  <a:rPr lang="en-US" dirty="0"/>
                  <a:t>G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represented </a:t>
                </a:r>
                <a:r>
                  <a:rPr lang="en-US" dirty="0"/>
                  <a:t>by the </a:t>
                </a:r>
                <a:r>
                  <a:rPr lang="en-US" dirty="0" smtClean="0"/>
                  <a:t>loop f|</a:t>
                </a:r>
                <a:r>
                  <a:rPr lang="en-US" baseline="-50000" dirty="0" smtClean="0"/>
                  <a:t>S</a:t>
                </a:r>
                <a:r>
                  <a:rPr lang="en-US" baseline="-10000" dirty="0" smtClean="0"/>
                  <a:t>1</a:t>
                </a:r>
                <a:r>
                  <a:rPr lang="el-GR" baseline="-8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dirty="0" smtClean="0"/>
                  <a:t>. See </a:t>
                </a:r>
                <a:r>
                  <a:rPr lang="en-US" dirty="0"/>
                  <a:t>the </a:t>
                </a:r>
                <a:r>
                  <a:rPr lang="en-US" dirty="0" smtClean="0"/>
                  <a:t>figure</a:t>
                </a:r>
                <a:r>
                  <a:rPr lang="en-US" dirty="0"/>
                  <a:t>.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213" y="2382591"/>
                <a:ext cx="11538735" cy="4121239"/>
              </a:xfrm>
              <a:blipFill rotWithShape="0">
                <a:blip r:embed="rId3"/>
                <a:stretch>
                  <a:fillRect l="-159" t="-888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080666" y="561518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aseline="50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(ii) a </a:t>
            </a:r>
            <a:r>
              <a:rPr lang="en-US" b="1" u="sng" dirty="0"/>
              <a:t>disc with one hole</a:t>
            </a:r>
            <a:r>
              <a:rPr lang="en-US" u="sng" dirty="0"/>
              <a:t> C</a:t>
            </a:r>
            <a:r>
              <a:rPr lang="el-GR" u="sng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u="sng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u="sng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u="sng" dirty="0"/>
              <a:t>(</a:t>
            </a:r>
            <a:r>
              <a:rPr lang="en-US" u="sng" dirty="0" err="1"/>
              <a:t>g,h</a:t>
            </a:r>
            <a:r>
              <a:rPr lang="en-US" u="sn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489" y="2285999"/>
            <a:ext cx="10599202" cy="4232367"/>
          </a:xfrm>
        </p:spPr>
        <p:txBody>
          <a:bodyPr>
            <a:normAutofit/>
          </a:bodyPr>
          <a:lstStyle/>
          <a:p>
            <a:r>
              <a:rPr lang="en-US" dirty="0" smtClean="0"/>
              <a:t>Its an annulus that can be viewed as a cylinder C = S</a:t>
            </a:r>
            <a:r>
              <a:rPr lang="en-US" baseline="50000" dirty="0" smtClean="0"/>
              <a:t>1</a:t>
            </a:r>
            <a:r>
              <a:rPr lang="en-US" dirty="0" smtClean="0"/>
              <a:t> x [0,1] with</a:t>
            </a:r>
          </a:p>
          <a:p>
            <a:pPr marL="0" indent="0" algn="ctr">
              <a:buNone/>
            </a:pPr>
            <a:r>
              <a:rPr lang="en-US" dirty="0" smtClean="0"/>
              <a:t> as in-boundary of C	 			     as out-boundary of C</a:t>
            </a:r>
          </a:p>
          <a:p>
            <a:r>
              <a:rPr lang="en-US" dirty="0" smtClean="0"/>
              <a:t>Provide C</a:t>
            </a:r>
            <a:r>
              <a:rPr lang="en-US" baseline="30000" dirty="0" smtClean="0"/>
              <a:t>0</a:t>
            </a:r>
            <a:r>
              <a:rPr lang="en-US" dirty="0" smtClean="0"/>
              <a:t> and C</a:t>
            </a:r>
            <a:r>
              <a:rPr lang="en-US" baseline="30000" dirty="0" smtClean="0"/>
              <a:t>1</a:t>
            </a:r>
            <a:r>
              <a:rPr lang="en-US" dirty="0" smtClean="0"/>
              <a:t> with base points : s x 0 and s x 1 respectively where 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en-US" dirty="0" smtClean="0"/>
              <a:t> S</a:t>
            </a:r>
            <a:r>
              <a:rPr lang="en-US" baseline="5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homotopy</a:t>
            </a:r>
            <a:r>
              <a:rPr lang="en-US" dirty="0" smtClean="0"/>
              <a:t> class of </a:t>
            </a:r>
            <a:r>
              <a:rPr lang="en-US" dirty="0"/>
              <a:t>the map </a:t>
            </a:r>
            <a:r>
              <a:rPr lang="en-US" dirty="0" err="1"/>
              <a:t>f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  <a:r>
              <a:rPr lang="en-US" dirty="0"/>
              <a:t>: </a:t>
            </a:r>
            <a:r>
              <a:rPr lang="en-US" dirty="0" smtClean="0"/>
              <a:t>C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/>
              <a:t> X </a:t>
            </a:r>
            <a:r>
              <a:rPr lang="en-US" dirty="0"/>
              <a:t>is determined by the </a:t>
            </a:r>
            <a:r>
              <a:rPr lang="en-US" dirty="0" err="1" smtClean="0"/>
              <a:t>homotopy</a:t>
            </a:r>
            <a:r>
              <a:rPr lang="en-US" dirty="0" smtClean="0"/>
              <a:t> classes g, </a:t>
            </a:r>
            <a:r>
              <a:rPr lang="en-US" dirty="0"/>
              <a:t>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ϵ </a:t>
            </a:r>
            <a:r>
              <a:rPr lang="en-US" dirty="0" smtClean="0"/>
              <a:t>G </a:t>
            </a:r>
            <a:r>
              <a:rPr lang="en-US" dirty="0"/>
              <a:t>represented by the loops </a:t>
            </a:r>
            <a:r>
              <a:rPr lang="en-US" dirty="0" smtClean="0"/>
              <a:t>f|</a:t>
            </a:r>
            <a:r>
              <a:rPr lang="en-US" baseline="-50000" dirty="0" smtClean="0"/>
              <a:t>C</a:t>
            </a:r>
            <a:r>
              <a:rPr lang="en-US" baseline="-10000" dirty="0" smtClean="0"/>
              <a:t>0</a:t>
            </a:r>
            <a:r>
              <a:rPr lang="el-GR" baseline="-8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dirty="0" smtClean="0"/>
              <a:t> and </a:t>
            </a:r>
            <a:r>
              <a:rPr lang="en-US" dirty="0" err="1" smtClean="0"/>
              <a:t>f|</a:t>
            </a:r>
            <a:r>
              <a:rPr lang="en-US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[0,1]</a:t>
            </a:r>
            <a:r>
              <a:rPr lang="en-US" dirty="0" smtClean="0"/>
              <a:t>  respectively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 smtClean="0"/>
              <a:t>Here the interval is oriented from 0 to 1. The loop f|</a:t>
            </a:r>
            <a:r>
              <a:rPr lang="en-US" baseline="-50000" dirty="0" smtClean="0"/>
              <a:t>C</a:t>
            </a:r>
            <a:r>
              <a:rPr lang="en-US" baseline="-10000" dirty="0" smtClean="0"/>
              <a:t>1</a:t>
            </a:r>
            <a:r>
              <a:rPr lang="el-GR" baseline="-8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represents </a:t>
            </a:r>
            <a:r>
              <a:rPr lang="en-US" dirty="0"/>
              <a:t>(</a:t>
            </a:r>
            <a:r>
              <a:rPr lang="en-US" dirty="0" smtClean="0"/>
              <a:t>h</a:t>
            </a:r>
            <a:r>
              <a:rPr lang="en-US" baseline="30000" dirty="0" smtClean="0"/>
              <a:t>-1 </a:t>
            </a:r>
            <a:r>
              <a:rPr lang="en-US" dirty="0" smtClean="0"/>
              <a:t>g</a:t>
            </a:r>
            <a:r>
              <a:rPr lang="en-US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h)</a:t>
            </a:r>
            <a:r>
              <a:rPr lang="el-GR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See </a:t>
            </a:r>
            <a:r>
              <a:rPr lang="en-US" dirty="0"/>
              <a:t>the </a:t>
            </a:r>
            <a:r>
              <a:rPr lang="en-US" dirty="0" smtClean="0"/>
              <a:t>picture below: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87" y="4895659"/>
            <a:ext cx="3405187" cy="142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048" y="2685243"/>
            <a:ext cx="137088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0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 </a:t>
            </a:r>
            <a:r>
              <a:rPr lang="en-US" dirty="0"/>
              <a:t>= S</a:t>
            </a:r>
            <a:r>
              <a:rPr lang="en-US" baseline="50000" dirty="0"/>
              <a:t>1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baseline="50000" dirty="0"/>
              <a:t> </a:t>
            </a:r>
            <a:r>
              <a:rPr lang="en-US" dirty="0"/>
              <a:t>x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0591" y="2698122"/>
            <a:ext cx="140936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1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dirty="0"/>
              <a:t>= S</a:t>
            </a:r>
            <a:r>
              <a:rPr lang="en-US" baseline="50000" dirty="0"/>
              <a:t>1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50000" dirty="0"/>
              <a:t> </a:t>
            </a:r>
            <a:r>
              <a:rPr lang="en-US" dirty="0"/>
              <a:t>x 1</a:t>
            </a:r>
          </a:p>
        </p:txBody>
      </p:sp>
    </p:spTree>
    <p:extLst>
      <p:ext uri="{BB962C8B-B14F-4D97-AF65-F5344CB8AC3E}">
        <p14:creationId xmlns:p14="http://schemas.microsoft.com/office/powerpoint/2010/main" val="15971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03892" cy="706964"/>
          </a:xfrm>
        </p:spPr>
        <p:txBody>
          <a:bodyPr/>
          <a:lstStyle/>
          <a:p>
            <a:r>
              <a:rPr lang="en-US" u="sng" dirty="0"/>
              <a:t>(</a:t>
            </a:r>
            <a:r>
              <a:rPr lang="en-US" u="sng" dirty="0" smtClean="0"/>
              <a:t>iii) </a:t>
            </a:r>
            <a:r>
              <a:rPr lang="en-US" b="1" u="sng" dirty="0" smtClean="0"/>
              <a:t>a</a:t>
            </a:r>
            <a:r>
              <a:rPr lang="en-US" u="sng" dirty="0" smtClean="0"/>
              <a:t> </a:t>
            </a:r>
            <a:r>
              <a:rPr lang="en-US" b="1" u="sng" dirty="0"/>
              <a:t>disc with two </a:t>
            </a:r>
            <a:r>
              <a:rPr lang="en-US" b="1" u="sng" dirty="0" smtClean="0"/>
              <a:t>holes</a:t>
            </a:r>
            <a:r>
              <a:rPr lang="en-US" dirty="0" smtClean="0"/>
              <a:t> 	P</a:t>
            </a:r>
            <a:r>
              <a:rPr lang="el-GR" sz="2800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800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dirty="0" smtClean="0"/>
              <a:t>(g</a:t>
            </a:r>
            <a:r>
              <a:rPr lang="en-US" sz="2800" baseline="-35000" dirty="0" smtClean="0"/>
              <a:t>1</a:t>
            </a:r>
            <a:r>
              <a:rPr lang="en-US" sz="2800" dirty="0" smtClean="0"/>
              <a:t>, g</a:t>
            </a:r>
            <a:r>
              <a:rPr lang="en-US" sz="2800" baseline="-35000" dirty="0" smtClean="0"/>
              <a:t>2</a:t>
            </a:r>
            <a:r>
              <a:rPr lang="en-US" sz="2800" dirty="0" smtClean="0"/>
              <a:t>, g</a:t>
            </a:r>
            <a:r>
              <a:rPr lang="en-US" sz="2800" baseline="-350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/>
              <a:t>g</a:t>
            </a:r>
            <a:r>
              <a:rPr lang="en-US" sz="2800" baseline="-35000" dirty="0"/>
              <a:t>4</a:t>
            </a:r>
            <a:r>
              <a:rPr lang="en-US" sz="2800" dirty="0" smtClean="0"/>
              <a:t>)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2364377"/>
            <a:ext cx="10685417" cy="3984172"/>
          </a:xfrm>
        </p:spPr>
        <p:txBody>
          <a:bodyPr/>
          <a:lstStyle/>
          <a:p>
            <a:r>
              <a:rPr lang="en-US" dirty="0"/>
              <a:t>Its </a:t>
            </a:r>
            <a:r>
              <a:rPr lang="en-US" dirty="0" smtClean="0"/>
              <a:t>also called a </a:t>
            </a:r>
            <a:r>
              <a:rPr lang="en-US" i="1" dirty="0" smtClean="0"/>
              <a:t>pant. </a:t>
            </a:r>
            <a:r>
              <a:rPr lang="en-US" dirty="0" smtClean="0"/>
              <a:t>Denote its boundary by L</a:t>
            </a:r>
            <a:r>
              <a:rPr lang="el-GR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dirty="0" smtClean="0"/>
              <a:t>, M</a:t>
            </a:r>
            <a:r>
              <a:rPr lang="en-US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 </a:t>
            </a:r>
            <a:r>
              <a:rPr lang="en-US" dirty="0" smtClean="0"/>
              <a:t>and N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/>
              <a:t> with base points l, m, n resp.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/>
              <a:t>homotopy</a:t>
            </a:r>
            <a:r>
              <a:rPr lang="en-US" dirty="0"/>
              <a:t> </a:t>
            </a:r>
            <a:r>
              <a:rPr lang="en-US" dirty="0" smtClean="0"/>
              <a:t>classes </a:t>
            </a:r>
            <a:r>
              <a:rPr lang="en-US" dirty="0"/>
              <a:t>of the </a:t>
            </a:r>
            <a:r>
              <a:rPr lang="en-US" dirty="0" smtClean="0"/>
              <a:t>map </a:t>
            </a:r>
            <a:r>
              <a:rPr lang="en-US" dirty="0" err="1"/>
              <a:t>f</a:t>
            </a:r>
            <a:r>
              <a:rPr lang="en-US" baseline="-25000" dirty="0" err="1"/>
              <a:t>C</a:t>
            </a:r>
            <a:r>
              <a:rPr lang="en-US" dirty="0"/>
              <a:t> : P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aseline="-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X is determined by the </a:t>
            </a:r>
            <a:r>
              <a:rPr lang="en-US" dirty="0" err="1"/>
              <a:t>homotopy</a:t>
            </a:r>
            <a:r>
              <a:rPr lang="en-US" dirty="0"/>
              <a:t> classes g</a:t>
            </a:r>
            <a:r>
              <a:rPr lang="en-US" baseline="-35000" dirty="0"/>
              <a:t>1</a:t>
            </a:r>
            <a:r>
              <a:rPr lang="en-US" dirty="0"/>
              <a:t>, g</a:t>
            </a:r>
            <a:r>
              <a:rPr lang="en-US" baseline="-35000" dirty="0"/>
              <a:t>2, </a:t>
            </a:r>
            <a:r>
              <a:rPr lang="en-US" dirty="0"/>
              <a:t>g</a:t>
            </a:r>
            <a:r>
              <a:rPr lang="en-US" baseline="-35000" dirty="0"/>
              <a:t>3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baseline="-35000" dirty="0" smtClean="0"/>
              <a:t>4</a:t>
            </a:r>
            <a:r>
              <a:rPr lang="en-US" dirty="0" smtClean="0"/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ϵ </a:t>
            </a:r>
            <a:r>
              <a:rPr lang="en-US" dirty="0"/>
              <a:t>G represented by the loops </a:t>
            </a:r>
            <a:r>
              <a:rPr lang="en-US" dirty="0" err="1" smtClean="0"/>
              <a:t>f|</a:t>
            </a:r>
            <a:r>
              <a:rPr lang="en-US" baseline="-50000" dirty="0" err="1" smtClean="0"/>
              <a:t>L</a:t>
            </a:r>
            <a:r>
              <a:rPr lang="el-GR" baseline="-8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dirty="0" smtClean="0"/>
              <a:t> , </a:t>
            </a:r>
            <a:r>
              <a:rPr lang="en-US" dirty="0" err="1" smtClean="0"/>
              <a:t>f|</a:t>
            </a:r>
            <a:r>
              <a:rPr lang="en-US" baseline="-50000" dirty="0" err="1" smtClean="0"/>
              <a:t>M</a:t>
            </a:r>
            <a:r>
              <a:rPr lang="el-GR" baseline="-8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/>
              <a:t> , </a:t>
            </a:r>
            <a:r>
              <a:rPr lang="en-US" dirty="0" err="1" smtClean="0"/>
              <a:t>f|</a:t>
            </a:r>
            <a:r>
              <a:rPr lang="en-US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r>
              <a:rPr lang="en-US" dirty="0" smtClean="0"/>
              <a:t> , </a:t>
            </a:r>
            <a:r>
              <a:rPr lang="en-US" dirty="0" err="1" smtClean="0"/>
              <a:t>f|</a:t>
            </a:r>
            <a:r>
              <a:rPr lang="en-US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dirty="0" smtClean="0"/>
              <a:t> respectively. Here the </a:t>
            </a:r>
            <a:r>
              <a:rPr lang="en-US" dirty="0"/>
              <a:t>mutually </a:t>
            </a:r>
            <a:r>
              <a:rPr lang="en-US" dirty="0" smtClean="0"/>
              <a:t>disjoint embedded arcs </a:t>
            </a:r>
            <a:r>
              <a:rPr lang="en-US" dirty="0" err="1" smtClean="0"/>
              <a:t>nl</a:t>
            </a:r>
            <a:r>
              <a:rPr lang="en-US" dirty="0" smtClean="0"/>
              <a:t> and nm are in P.</a:t>
            </a:r>
            <a:endParaRPr lang="en-US" dirty="0"/>
          </a:p>
          <a:p>
            <a:r>
              <a:rPr lang="en-US" dirty="0" smtClean="0"/>
              <a:t>Note : This establishes a bijective correspondence between set of </a:t>
            </a:r>
            <a:r>
              <a:rPr lang="en-US" dirty="0" err="1" smtClean="0"/>
              <a:t>homotopy</a:t>
            </a:r>
            <a:r>
              <a:rPr lang="en-US" dirty="0" smtClean="0"/>
              <a:t> classes of maps f and G</a:t>
            </a:r>
            <a:r>
              <a:rPr lang="en-US" baseline="30000" dirty="0" smtClean="0"/>
              <a:t>4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loops </a:t>
            </a:r>
            <a:r>
              <a:rPr lang="en-US" dirty="0" err="1"/>
              <a:t>f|</a:t>
            </a:r>
            <a:r>
              <a:rPr lang="en-US" baseline="-50000" dirty="0" err="1"/>
              <a:t>L</a:t>
            </a:r>
            <a:r>
              <a:rPr lang="el-GR" baseline="-8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dirty="0"/>
              <a:t> , </a:t>
            </a:r>
            <a:r>
              <a:rPr lang="en-US" dirty="0" err="1" smtClean="0"/>
              <a:t>f|</a:t>
            </a:r>
            <a:r>
              <a:rPr lang="en-US" baseline="-50000" dirty="0" err="1" smtClean="0"/>
              <a:t>M</a:t>
            </a:r>
            <a:r>
              <a:rPr lang="el-GR" baseline="-8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 , </a:t>
            </a:r>
            <a:r>
              <a:rPr lang="en-US" dirty="0" err="1" smtClean="0"/>
              <a:t>f</a:t>
            </a:r>
            <a:r>
              <a:rPr lang="en-US" dirty="0" err="1"/>
              <a:t>|</a:t>
            </a:r>
            <a:r>
              <a:rPr lang="en-US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baseline="-8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represent the classes </a:t>
            </a:r>
            <a:r>
              <a:rPr lang="en-US" dirty="0"/>
              <a:t>g</a:t>
            </a:r>
            <a:r>
              <a:rPr lang="en-US" baseline="-35000" dirty="0"/>
              <a:t>1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baseline="-35000" dirty="0" smtClean="0"/>
              <a:t>2</a:t>
            </a:r>
            <a:r>
              <a:rPr lang="en-US" dirty="0" smtClean="0"/>
              <a:t>  and (g</a:t>
            </a:r>
            <a:r>
              <a:rPr lang="en-US" baseline="-35000" dirty="0" smtClean="0"/>
              <a:t>4</a:t>
            </a:r>
            <a:r>
              <a:rPr lang="en-US" dirty="0" smtClean="0"/>
              <a:t>g</a:t>
            </a:r>
            <a:r>
              <a:rPr lang="en-US" baseline="-35000" dirty="0" smtClean="0"/>
              <a:t>2</a:t>
            </a:r>
            <a:r>
              <a:rPr lang="en-US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g</a:t>
            </a:r>
            <a:r>
              <a:rPr lang="en-US" baseline="-35000" dirty="0" smtClean="0"/>
              <a:t>4</a:t>
            </a:r>
            <a:r>
              <a:rPr lang="en-US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/>
              <a:t> g</a:t>
            </a:r>
            <a:r>
              <a:rPr lang="en-US" baseline="-35000" dirty="0" smtClean="0"/>
              <a:t>3</a:t>
            </a:r>
            <a:r>
              <a:rPr lang="en-US" dirty="0" smtClean="0"/>
              <a:t>g</a:t>
            </a:r>
            <a:r>
              <a:rPr lang="en-US" baseline="-35000" dirty="0" smtClean="0"/>
              <a:t>1</a:t>
            </a:r>
            <a:r>
              <a:rPr lang="en-US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 smtClean="0"/>
              <a:t>g</a:t>
            </a:r>
            <a:r>
              <a:rPr lang="en-US" baseline="-35000" dirty="0" smtClean="0"/>
              <a:t>3</a:t>
            </a:r>
            <a:r>
              <a:rPr lang="en-US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respectively. See </a:t>
            </a:r>
            <a:r>
              <a:rPr lang="en-US" dirty="0"/>
              <a:t>the picture below: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485" y="4772134"/>
            <a:ext cx="34194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Structures-n-results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u="sng" dirty="0"/>
                      <m:t>−</m:t>
                    </m:r>
                    <m:r>
                      <m:rPr>
                        <m:nor/>
                      </m:rPr>
                      <a:rPr lang="en-US" u="sng" dirty="0"/>
                      <m:t>Cob</m:t>
                    </m:r>
                    <m:r>
                      <a:rPr lang="en-US" b="1" i="1" u="sng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47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81022" y="3414283"/>
                <a:ext cx="6881919" cy="52322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 </a:t>
                </a:r>
                <a:r>
                  <a:rPr lang="en-US" sz="2800" dirty="0" smtClean="0"/>
                  <a:t>peep </a:t>
                </a:r>
                <a:r>
                  <a:rPr lang="en-US" sz="2800" dirty="0"/>
                  <a:t>inside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  <m:r>
                      <m:rPr>
                        <m:nor/>
                      </m:rPr>
                      <a:rPr lang="en-US" sz="2800" dirty="0"/>
                      <m:t>Cob</m:t>
                    </m:r>
                    <m:r>
                      <a:rPr lang="en-US" sz="2800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22" y="3414283"/>
                <a:ext cx="6881919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227" b="-2954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8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includes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  <a:r>
              <a:rPr lang="en-US" dirty="0" smtClean="0"/>
              <a:t> (TQFT’s and HQFT’s)</a:t>
            </a:r>
          </a:p>
          <a:p>
            <a:r>
              <a:rPr lang="en-US" b="1" dirty="0" smtClean="0"/>
              <a:t>Concepts </a:t>
            </a:r>
            <a:r>
              <a:rPr lang="en-US" b="1" dirty="0" smtClean="0"/>
              <a:t>–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Symmetric </a:t>
            </a:r>
            <a:r>
              <a:rPr lang="en-US" dirty="0" err="1" smtClean="0"/>
              <a:t>monoidal</a:t>
            </a:r>
            <a:r>
              <a:rPr lang="en-US" dirty="0" smtClean="0"/>
              <a:t>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Frobenius</a:t>
            </a:r>
            <a:r>
              <a:rPr lang="en-US" dirty="0"/>
              <a:t> systems in a </a:t>
            </a:r>
            <a:r>
              <a:rPr lang="en-US" dirty="0" err="1"/>
              <a:t>monoidal</a:t>
            </a:r>
            <a:r>
              <a:rPr lang="en-US" dirty="0"/>
              <a:t> </a:t>
            </a:r>
            <a:r>
              <a:rPr lang="en-US" dirty="0" smtClean="0"/>
              <a:t>category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Crossed systems </a:t>
            </a:r>
            <a:r>
              <a:rPr lang="en-US" dirty="0"/>
              <a:t>in a </a:t>
            </a:r>
            <a:r>
              <a:rPr lang="en-US" dirty="0" smtClean="0"/>
              <a:t>symmetric </a:t>
            </a:r>
            <a:r>
              <a:rPr lang="en-US" dirty="0" err="1" smtClean="0"/>
              <a:t>monoidal</a:t>
            </a:r>
            <a:r>
              <a:rPr lang="en-US" dirty="0" smtClean="0"/>
              <a:t>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Cobordism</a:t>
            </a:r>
            <a:r>
              <a:rPr lang="en-US" dirty="0" smtClean="0"/>
              <a:t>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Definition of an HQFT</a:t>
            </a:r>
          </a:p>
          <a:p>
            <a:r>
              <a:rPr lang="en-US" b="1" dirty="0" smtClean="0"/>
              <a:t>Main Results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Circles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u="sng" dirty="0"/>
                      <m:t>−</m:t>
                    </m:r>
                    <m:r>
                      <m:rPr>
                        <m:nor/>
                      </m:rPr>
                      <a:rPr lang="en-US" u="sng" dirty="0"/>
                      <m:t>Cob</m:t>
                    </m:r>
                    <m:r>
                      <a:rPr lang="en-US" b="1" i="1" u="sng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 :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128" y="2603500"/>
                <a:ext cx="10599312" cy="40291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morphisms discussed in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), (ii) and (iii) are the basic </a:t>
                </a:r>
                <a:r>
                  <a:rPr lang="en-US" dirty="0"/>
                  <a:t>morphisms that generate the </a:t>
                </a:r>
                <a:r>
                  <a:rPr lang="en-US" dirty="0" smtClean="0"/>
                  <a:t>whole of </a:t>
                </a:r>
                <a:r>
                  <a:rPr lang="en-US" dirty="0"/>
                  <a:t>the category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endParaRPr lang="en-US" b="1" dirty="0" smtClean="0"/>
              </a:p>
              <a:p>
                <a:r>
                  <a:rPr lang="en-US" b="1" u="sng" dirty="0" smtClean="0"/>
                  <a:t>Circles :</a:t>
                </a:r>
                <a:r>
                  <a:rPr lang="en-US" dirty="0"/>
                  <a:t> </a:t>
                </a:r>
                <a:r>
                  <a:rPr lang="en-US" dirty="0" smtClean="0"/>
                  <a:t>Let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(S</a:t>
                </a:r>
                <a:r>
                  <a:rPr lang="en-US" baseline="50000" dirty="0" smtClean="0"/>
                  <a:t>1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aseline="50000" dirty="0" smtClean="0"/>
                  <a:t> </a:t>
                </a:r>
                <a:r>
                  <a:rPr lang="en-US" dirty="0" smtClean="0"/>
                  <a:t>, g</a:t>
                </a:r>
                <a:r>
                  <a:rPr lang="en-US" dirty="0"/>
                  <a:t>) </a:t>
                </a:r>
                <a:r>
                  <a:rPr lang="en-US" dirty="0" smtClean="0"/>
                  <a:t>and denote the </a:t>
                </a:r>
                <a:r>
                  <a:rPr lang="en-US" dirty="0"/>
                  <a:t>collection </a:t>
                </a:r>
                <a:r>
                  <a:rPr lang="en-US" dirty="0" smtClean="0"/>
                  <a:t>(A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)</a:t>
                </a:r>
                <a:r>
                  <a:rPr lang="en-US" baseline="-25000" dirty="0" smtClean="0"/>
                  <a:t>g</a:t>
                </a:r>
                <a:r>
                  <a:rPr lang="el-G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ϵ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as A. We call the collection A as </a:t>
                </a:r>
                <a:r>
                  <a:rPr lang="en-US" i="1" dirty="0" smtClean="0"/>
                  <a:t>circles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i="1" dirty="0" smtClean="0"/>
                  <a:t>. </a:t>
                </a:r>
                <a:r>
                  <a:rPr lang="en-US" dirty="0" smtClean="0"/>
                  <a:t>Note that A has following structures: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The Disc </a:t>
                </a:r>
                <a:r>
                  <a:rPr lang="en-US" dirty="0"/>
                  <a:t>D</a:t>
                </a:r>
                <a:r>
                  <a:rPr lang="en-US" baseline="-25000" dirty="0" smtClean="0"/>
                  <a:t>+</a:t>
                </a:r>
                <a:r>
                  <a:rPr lang="en-US" dirty="0" smtClean="0"/>
                  <a:t> gives the unit structure on A   	</a:t>
                </a:r>
                <a:endParaRPr lang="en-US" baseline="-25000" dirty="0"/>
              </a:p>
              <a:p>
                <a:r>
                  <a:rPr lang="en-US" dirty="0" smtClean="0"/>
                  <a:t>(ii) </a:t>
                </a:r>
                <a:r>
                  <a:rPr lang="en-US" dirty="0"/>
                  <a:t>The </a:t>
                </a:r>
                <a:r>
                  <a:rPr lang="en-US" dirty="0" smtClean="0"/>
                  <a:t>Pant P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-+</a:t>
                </a:r>
                <a:r>
                  <a:rPr lang="el-GR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(f,g,1,1) between 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M and N where L= (S</a:t>
                </a:r>
                <a:r>
                  <a:rPr lang="en-US" baseline="50000" dirty="0" smtClean="0"/>
                  <a:t>1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/>
                  <a:t> </a:t>
                </a:r>
                <a:r>
                  <a:rPr lang="en-US" dirty="0" smtClean="0"/>
                  <a:t>, f), M </a:t>
                </a:r>
                <a:r>
                  <a:rPr lang="en-US" dirty="0"/>
                  <a:t>= (S</a:t>
                </a:r>
                <a:r>
                  <a:rPr lang="en-US" baseline="50000" dirty="0"/>
                  <a:t>1</a:t>
                </a:r>
                <a:r>
                  <a:rPr lang="en-US" baseline="-5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/>
                  <a:t> , </a:t>
                </a:r>
                <a:r>
                  <a:rPr lang="en-US" dirty="0" smtClean="0"/>
                  <a:t>g) and N = </a:t>
                </a:r>
                <a:r>
                  <a:rPr lang="en-US" dirty="0"/>
                  <a:t>(</a:t>
                </a:r>
                <a:r>
                  <a:rPr lang="en-US" dirty="0" smtClean="0"/>
                  <a:t>S</a:t>
                </a:r>
                <a:r>
                  <a:rPr lang="en-US" baseline="50000" dirty="0" smtClean="0"/>
                  <a:t>1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 smtClean="0"/>
                  <a:t> </a:t>
                </a:r>
                <a:r>
                  <a:rPr lang="en-US" dirty="0"/>
                  <a:t>, </a:t>
                </a:r>
                <a:r>
                  <a:rPr lang="en-US" dirty="0" err="1" smtClean="0"/>
                  <a:t>fg</a:t>
                </a:r>
                <a:r>
                  <a:rPr lang="en-US" dirty="0" smtClean="0"/>
                  <a:t>) gives the following structure on A	</a:t>
                </a:r>
              </a:p>
              <a:p>
                <a:r>
                  <a:rPr lang="en-US" dirty="0" smtClean="0"/>
                  <a:t>(iii) </a:t>
                </a:r>
                <a:r>
                  <a:rPr lang="en-US" dirty="0"/>
                  <a:t>The Disc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-</a:t>
                </a:r>
                <a:r>
                  <a:rPr lang="en-US" dirty="0" smtClean="0"/>
                  <a:t> </a:t>
                </a:r>
                <a:r>
                  <a:rPr lang="en-US" dirty="0"/>
                  <a:t>gives the </a:t>
                </a:r>
                <a:r>
                  <a:rPr lang="en-US" dirty="0" err="1" smtClean="0"/>
                  <a:t>counit</a:t>
                </a:r>
                <a:endParaRPr lang="en-US" dirty="0"/>
              </a:p>
              <a:p>
                <a:r>
                  <a:rPr lang="en-US" dirty="0" smtClean="0"/>
                  <a:t>(iv) Composition of </a:t>
                </a:r>
                <a:r>
                  <a:rPr lang="en-US" dirty="0"/>
                  <a:t>P</a:t>
                </a:r>
                <a:r>
                  <a:rPr lang="en-US" baseline="-5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-+</a:t>
                </a:r>
                <a:r>
                  <a:rPr lang="el-GR" baseline="-5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f,f</a:t>
                </a:r>
                <a:r>
                  <a:rPr lang="en-US" baseline="50000" dirty="0" smtClean="0"/>
                  <a:t>-1</a:t>
                </a:r>
                <a:r>
                  <a:rPr lang="en-US" dirty="0" smtClean="0"/>
                  <a:t>,1,1) and D</a:t>
                </a:r>
                <a:r>
                  <a:rPr lang="en-US" baseline="-25000" dirty="0" smtClean="0"/>
                  <a:t>-</a:t>
                </a:r>
                <a:r>
                  <a:rPr lang="en-US" dirty="0" smtClean="0"/>
                  <a:t>  gives pairing </a:t>
                </a:r>
                <a:endParaRPr lang="en-US" baseline="-25000" dirty="0" smtClean="0"/>
              </a:p>
              <a:p>
                <a:r>
                  <a:rPr lang="en-US" dirty="0"/>
                  <a:t>(iv) Composition </a:t>
                </a:r>
                <a:r>
                  <a:rPr lang="en-US" dirty="0" smtClean="0"/>
                  <a:t>of </a:t>
                </a:r>
                <a:r>
                  <a:rPr lang="en-US" dirty="0"/>
                  <a:t>D</a:t>
                </a:r>
                <a:r>
                  <a:rPr lang="en-US" baseline="-25000" dirty="0" smtClean="0"/>
                  <a:t>+</a:t>
                </a:r>
                <a:r>
                  <a:rPr lang="en-US" dirty="0" smtClean="0"/>
                  <a:t>  and P</a:t>
                </a:r>
                <a:r>
                  <a:rPr lang="en-US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++</a:t>
                </a:r>
                <a:r>
                  <a:rPr lang="el-GR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(1,f,1,1</a:t>
                </a:r>
                <a:r>
                  <a:rPr lang="en-US" dirty="0"/>
                  <a:t>) </a:t>
                </a:r>
                <a:r>
                  <a:rPr lang="en-US" dirty="0" smtClean="0"/>
                  <a:t>gives co pairing 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128" y="2603500"/>
                <a:ext cx="10599312" cy="4029120"/>
              </a:xfrm>
              <a:blipFill rotWithShape="0">
                <a:blip r:embed="rId3"/>
                <a:stretch>
                  <a:fillRect l="-115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35587" y="3959556"/>
            <a:ext cx="1109599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cs typeface="Times New Roman" panose="02020603050405020304" pitchFamily="18" charset="0"/>
              </a:rPr>
              <a:t>η</a:t>
            </a:r>
            <a:r>
              <a:rPr lang="en-US" dirty="0"/>
              <a:t> : I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A</a:t>
            </a:r>
            <a:r>
              <a:rPr lang="en-US" baseline="-25000" dirty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68296" y="4759447"/>
                <a:ext cx="2440854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cs typeface="Times New Roman" panose="02020603050405020304" pitchFamily="18" charset="0"/>
                  </a:rPr>
                  <a:t>μ</a:t>
                </a:r>
                <a:r>
                  <a:rPr lang="en-US" baseline="-5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f,g</a:t>
                </a:r>
                <a:r>
                  <a:rPr lang="en-US" dirty="0">
                    <a:cs typeface="Times New Roman" panose="02020603050405020304" pitchFamily="18" charset="0"/>
                  </a:rPr>
                  <a:t>: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 </m:t>
                    </m:r>
                  </m:oMath>
                </a14:m>
                <a:r>
                  <a:rPr lang="en-US" dirty="0"/>
                  <a:t>A</a:t>
                </a:r>
                <a:r>
                  <a:rPr lang="en-US" baseline="-25000" dirty="0"/>
                  <a:t>g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fg</a:t>
                </a:r>
                <a:endParaRPr lang="en-US" baseline="-25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96" y="4759447"/>
                <a:ext cx="244085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90" t="-8065" b="-3709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35837" y="5092848"/>
            <a:ext cx="1083951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201347" y="5397785"/>
                <a:ext cx="2110078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50000" dirty="0" err="1" smtClean="0"/>
                  <a:t>f</a:t>
                </a:r>
                <a:r>
                  <a:rPr lang="en-US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 </m:t>
                    </m:r>
                  </m:oMath>
                </a14:m>
                <a:r>
                  <a:rPr lang="en-US" dirty="0" smtClean="0"/>
                  <a:t>A</a:t>
                </a:r>
                <a:r>
                  <a:rPr lang="en-US" baseline="-50000" dirty="0"/>
                  <a:t>f</a:t>
                </a:r>
                <a:r>
                  <a:rPr lang="en-US" baseline="-10000" dirty="0"/>
                  <a:t>-1</a:t>
                </a:r>
                <a:r>
                  <a:rPr lang="en-US" baseline="-25000" dirty="0" smtClean="0"/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47" y="5397785"/>
                <a:ext cx="21100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11" t="-7937" b="-33333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88723" y="5954489"/>
                <a:ext cx="2110078" cy="38266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US" dirty="0" smtClean="0"/>
                  <a:t> : I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50000" dirty="0" err="1"/>
                  <a:t>f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 </m:t>
                    </m:r>
                  </m:oMath>
                </a14:m>
                <a:r>
                  <a:rPr lang="en-US" dirty="0"/>
                  <a:t>A</a:t>
                </a:r>
                <a:r>
                  <a:rPr lang="en-US" baseline="-50000" dirty="0"/>
                  <a:t>f</a:t>
                </a:r>
                <a:r>
                  <a:rPr lang="en-US" baseline="-10000" dirty="0"/>
                  <a:t>-1</a:t>
                </a:r>
                <a:r>
                  <a:rPr lang="en-US" baseline="-25000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23" y="5954489"/>
                <a:ext cx="2110078" cy="382669"/>
              </a:xfrm>
              <a:prstGeom prst="rect">
                <a:avLst/>
              </a:prstGeom>
              <a:blipFill rotWithShape="0">
                <a:blip r:embed="rId6"/>
                <a:stretch>
                  <a:fillRect l="-575" t="-4615" b="-3384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0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54954" y="973668"/>
                <a:ext cx="9836134" cy="706964"/>
              </a:xfrm>
            </p:spPr>
            <p:txBody>
              <a:bodyPr/>
              <a:lstStyle/>
              <a:p>
                <a:r>
                  <a:rPr lang="en-US" u="sng" dirty="0" smtClean="0"/>
                  <a:t>Theorem for Circles </a:t>
                </a:r>
                <a:r>
                  <a:rPr lang="en-US" u="sng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u="sng" dirty="0"/>
                      <m:t>−</m:t>
                    </m:r>
                    <m:r>
                      <m:rPr>
                        <m:nor/>
                      </m:rPr>
                      <a:rPr lang="en-US" u="sng" dirty="0"/>
                      <m:t>Cob</m:t>
                    </m:r>
                    <m:r>
                      <a:rPr lang="en-US" b="1" i="1" u="sng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u="sng" dirty="0" smtClean="0"/>
                  <a:t>: </a:t>
                </a:r>
                <a:r>
                  <a:rPr lang="en-US" sz="2400" dirty="0"/>
                  <a:t>[</a:t>
                </a:r>
                <a:r>
                  <a:rPr lang="en-US" sz="2400" dirty="0" smtClean="0"/>
                  <a:t>- , </a:t>
                </a:r>
                <a:r>
                  <a:rPr lang="en-US" sz="2400" dirty="0"/>
                  <a:t>D. </a:t>
                </a:r>
                <a:r>
                  <a:rPr lang="en-US" sz="2400" dirty="0" err="1" smtClean="0"/>
                  <a:t>Rumynin</a:t>
                </a:r>
                <a:r>
                  <a:rPr lang="en-US" sz="2400" dirty="0" smtClean="0"/>
                  <a:t>]</a:t>
                </a:r>
                <a:endParaRPr lang="en-US" sz="2400" u="sng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954" y="973668"/>
                <a:ext cx="9836134" cy="706964"/>
              </a:xfrm>
              <a:blipFill rotWithShape="0">
                <a:blip r:embed="rId2"/>
                <a:stretch>
                  <a:fillRect l="-1859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255" y="2603500"/>
            <a:ext cx="8825659" cy="341630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smtClean="0"/>
              <a:t>these notations and morphisms encapsulated with A, we </a:t>
            </a:r>
            <a:r>
              <a:rPr lang="en-US" dirty="0"/>
              <a:t>have </a:t>
            </a:r>
            <a:r>
              <a:rPr lang="en-US" dirty="0" smtClean="0"/>
              <a:t>proved the </a:t>
            </a:r>
            <a:r>
              <a:rPr lang="en-US" dirty="0"/>
              <a:t>following result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00385" y="3629646"/>
                <a:ext cx="8255358" cy="212365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 </a:t>
                </a:r>
                <a:r>
                  <a:rPr lang="en-US" sz="2400" b="1" dirty="0"/>
                  <a:t>: </a:t>
                </a:r>
                <a:r>
                  <a:rPr lang="en-US" sz="2400" dirty="0"/>
                  <a:t>Circles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/>
                      <m:t>Cob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form a </a:t>
                </a:r>
                <a:r>
                  <a:rPr lang="en-US" sz="2400" dirty="0" err="1"/>
                  <a:t>Frobenius</a:t>
                </a:r>
                <a:r>
                  <a:rPr lang="en-US" sz="2400" dirty="0"/>
                  <a:t> G-graded system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(K(G</a:t>
                </a:r>
                <a:r>
                  <a:rPr lang="en-US" sz="2400" dirty="0"/>
                  <a:t>, 1), x) </a:t>
                </a:r>
                <a:r>
                  <a:rPr lang="en-US" sz="2400" dirty="0"/>
                  <a:t>space; multiplication = </a:t>
                </a:r>
                <a:r>
                  <a:rPr lang="el-GR" sz="2400" dirty="0">
                    <a:cs typeface="Times New Roman" panose="02020603050405020304" pitchFamily="18" charset="0"/>
                  </a:rPr>
                  <a:t>μ</a:t>
                </a:r>
                <a:r>
                  <a:rPr lang="en-US" sz="2400" baseline="-5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f,g</a:t>
                </a:r>
                <a:r>
                  <a:rPr lang="en-US" sz="2400" dirty="0"/>
                  <a:t>; unit </a:t>
                </a:r>
                <a:r>
                  <a:rPr lang="el-GR" sz="2400" dirty="0">
                    <a:cs typeface="Times New Roman" panose="02020603050405020304" pitchFamily="18" charset="0"/>
                  </a:rPr>
                  <a:t>η </a:t>
                </a:r>
                <a:r>
                  <a:rPr lang="en-US" sz="2400" dirty="0"/>
                  <a:t>and </a:t>
                </a:r>
                <a:r>
                  <a:rPr lang="en-US" sz="2400" dirty="0"/>
                  <a:t>pairing  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/>
                  <a:t> </a:t>
                </a:r>
                <a:r>
                  <a:rPr lang="en-US" sz="2400" dirty="0"/>
                  <a:t> as described </a:t>
                </a:r>
                <a:r>
                  <a:rPr lang="en-US" sz="2400" dirty="0"/>
                  <a:t>above.</a:t>
                </a:r>
                <a:endParaRPr lang="en-US" sz="2400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85" y="3629646"/>
                <a:ext cx="8255358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994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54954" y="973668"/>
                <a:ext cx="9069701" cy="706964"/>
              </a:xfrm>
            </p:spPr>
            <p:txBody>
              <a:bodyPr/>
              <a:lstStyle/>
              <a:p>
                <a:r>
                  <a:rPr lang="en-US" u="sng" dirty="0" smtClean="0"/>
                  <a:t>Cylinders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u="sng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u="sng" dirty="0" smtClean="0"/>
                  <a:t>–Cylinders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u="sng" dirty="0"/>
                      <m:t>−</m:t>
                    </m:r>
                    <m:r>
                      <m:rPr>
                        <m:nor/>
                      </m:rPr>
                      <a:rPr lang="en-US" u="sng" dirty="0"/>
                      <m:t>Cob</m:t>
                    </m:r>
                    <m:r>
                      <a:rPr lang="en-US" b="1" i="1" u="sng" baseline="-25000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: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954" y="973668"/>
                <a:ext cx="9069701" cy="706964"/>
              </a:xfrm>
              <a:blipFill rotWithShape="0">
                <a:blip r:embed="rId2"/>
                <a:stretch>
                  <a:fillRect l="-201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 a morphism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Lucida Calligraphy" panose="03010101010101010101" pitchFamily="66" charset="0"/>
                      </a:rPr>
                      <m:t>A</m:t>
                    </m:r>
                  </m:oMath>
                </a14:m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Lucida Calligraphy" panose="03010101010101010101" pitchFamily="66" charset="0"/>
                      </a:rPr>
                      <m:t>M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→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Lucida Calligraphy" panose="03010101010101010101" pitchFamily="66" charset="0"/>
                      </a:rPr>
                      <m:t>N</m:t>
                    </m:r>
                  </m:oMath>
                </a14:m>
                <a:r>
                  <a:rPr lang="en-US" dirty="0" smtClean="0"/>
                  <a:t> 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A</m:t>
                    </m:r>
                  </m:oMath>
                </a14:m>
                <a:r>
                  <a:rPr lang="en-US" dirty="0" smtClean="0"/>
                  <a:t> is called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Lucida Calligraphy" panose="03010101010101010101" pitchFamily="66" charset="0"/>
                      </a:rPr>
                      <m:t>cylinder</m:t>
                    </m:r>
                  </m:oMath>
                </a14:m>
                <a:r>
                  <a:rPr lang="en-US" dirty="0" smtClean="0"/>
                  <a:t> if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 smtClean="0"/>
                  <a:t> M x I as topological manifolds.</a:t>
                </a:r>
              </a:p>
              <a:p>
                <a:r>
                  <a:rPr lang="en-US" dirty="0" smtClean="0"/>
                  <a:t>And</a:t>
                </a:r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A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dirty="0" smtClean="0"/>
                  <a:t>is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Lucida Calligraphy" panose="03010101010101010101" pitchFamily="66" charset="0"/>
                      </a:rPr>
                      <m:t>−</m:t>
                    </m:r>
                    <m:r>
                      <m:rPr>
                        <m:nor/>
                      </m:rPr>
                      <a:rPr lang="en-US" b="1" dirty="0">
                        <a:latin typeface="Lucida Calligraphy" panose="03010101010101010101" pitchFamily="66" charset="0"/>
                      </a:rPr>
                      <m:t>cylinder</m:t>
                    </m:r>
                    <m:r>
                      <m:rPr>
                        <m:nor/>
                      </m:rPr>
                      <a:rPr lang="en-US" b="0" i="0" dirty="0" smtClean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M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if A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-homeomorphic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M</m:t>
                    </m:r>
                  </m:oMath>
                </a14:m>
                <a:r>
                  <a:rPr lang="en-US" dirty="0" smtClean="0"/>
                  <a:t> = (M x I, </a:t>
                </a:r>
                <a:r>
                  <a:rPr lang="en-US" dirty="0" err="1" smtClean="0"/>
                  <a:t>f</a:t>
                </a:r>
                <a:r>
                  <a:rPr lang="en-US" baseline="-35000" dirty="0" err="1" smtClean="0"/>
                  <a:t>M</a:t>
                </a:r>
                <a:r>
                  <a:rPr lang="en-US" dirty="0" smtClean="0"/>
                  <a:t> 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/>
                  <a:t> </a:t>
                </a:r>
                <a:r>
                  <a:rPr lang="en-US" dirty="0"/>
                  <a:t>), with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/>
                  <a:t> </a:t>
                </a:r>
                <a:r>
                  <a:rPr lang="en-US" dirty="0"/>
                  <a:t>given as identity on one-end and </a:t>
                </a:r>
                <a:r>
                  <a:rPr lang="en-US" dirty="0" smtClean="0"/>
                  <a:t>out-boundary map </a:t>
                </a:r>
                <a:r>
                  <a:rPr lang="en-US" dirty="0"/>
                  <a:t>of A at the other </a:t>
                </a:r>
                <a:r>
                  <a:rPr lang="en-US" dirty="0" smtClean="0"/>
                  <a:t>end.</a:t>
                </a:r>
              </a:p>
              <a:p>
                <a:r>
                  <a:rPr lang="en-US" dirty="0" smtClean="0"/>
                  <a:t>Clearly</a:t>
                </a:r>
                <a:r>
                  <a:rPr lang="en-US" dirty="0"/>
                  <a:t>,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/>
                  <a:t>-cylinder is a cylinder, but a cylinder </a:t>
                </a:r>
                <a:r>
                  <a:rPr lang="en-US" dirty="0" smtClean="0"/>
                  <a:t>may not necessarily be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/>
                  <a:t>-cylinder. For example, consider the </a:t>
                </a:r>
                <a:r>
                  <a:rPr lang="en-US" dirty="0" smtClean="0"/>
                  <a:t>handle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/>
                  <a:t> S</a:t>
                </a:r>
                <a:r>
                  <a:rPr lang="en-US" baseline="50000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baseline="50000" dirty="0"/>
                  <a:t>1</a:t>
                </a:r>
                <a:r>
                  <a:rPr lang="en-US" dirty="0" smtClean="0"/>
                  <a:t> 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concept </a:t>
                </a:r>
                <a:r>
                  <a:rPr lang="en-US" dirty="0" smtClean="0"/>
                  <a:t>of cylinders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/>
                  <a:t>-cylinders have </a:t>
                </a:r>
                <a:r>
                  <a:rPr lang="en-US" dirty="0" smtClean="0"/>
                  <a:t>two </a:t>
                </a:r>
                <a:r>
                  <a:rPr lang="en-US" dirty="0"/>
                  <a:t>directions to go </a:t>
                </a:r>
                <a:r>
                  <a:rPr lang="en-US" dirty="0" smtClean="0"/>
                  <a:t>about.</a:t>
                </a:r>
              </a:p>
              <a:p>
                <a:r>
                  <a:rPr lang="en-US" dirty="0" smtClean="0"/>
                  <a:t>One is </a:t>
                </a:r>
                <a:r>
                  <a:rPr lang="en-US" dirty="0"/>
                  <a:t>considering the mapping class group of M containing all the equivalent classes of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/>
                  <a:t>-cylinders of </a:t>
                </a:r>
                <a:r>
                  <a:rPr lang="en-US" dirty="0" smtClean="0"/>
                  <a:t>M.</a:t>
                </a:r>
              </a:p>
              <a:p>
                <a:r>
                  <a:rPr lang="en-US" dirty="0" smtClean="0"/>
                  <a:t>And </a:t>
                </a:r>
                <a:r>
                  <a:rPr lang="en-US" dirty="0"/>
                  <a:t>the other direction is to enrich the collection of circles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 with</a:t>
                </a:r>
                <a:r>
                  <a:rPr lang="en-US" dirty="0"/>
                  <a:t> </a:t>
                </a:r>
                <a:r>
                  <a:rPr lang="en-US" dirty="0" smtClean="0"/>
                  <a:t>crossed </a:t>
                </a:r>
                <a:r>
                  <a:rPr lang="en-US" dirty="0"/>
                  <a:t>system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/>
                  <a:t>-cylinders of circles.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54954" y="973668"/>
                <a:ext cx="10055590" cy="706964"/>
              </a:xfrm>
            </p:spPr>
            <p:txBody>
              <a:bodyPr/>
              <a:lstStyle/>
              <a:p>
                <a:r>
                  <a:rPr lang="en-US" u="sng" dirty="0" smtClean="0"/>
                  <a:t>Theorem for Cylinders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u="sng" dirty="0"/>
                      <m:t>−</m:t>
                    </m:r>
                    <m:r>
                      <m:rPr>
                        <m:nor/>
                      </m:rPr>
                      <a:rPr lang="en-US" u="sng" dirty="0"/>
                      <m:t>Cob</m:t>
                    </m:r>
                    <m:r>
                      <a:rPr lang="en-US" b="1" i="1" u="sng" baseline="-25000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: </a:t>
                </a:r>
                <a:r>
                  <a:rPr lang="en-US" sz="2400" dirty="0" smtClean="0"/>
                  <a:t>[- </a:t>
                </a:r>
                <a:r>
                  <a:rPr lang="en-US" sz="2400" dirty="0"/>
                  <a:t>, D. </a:t>
                </a:r>
                <a:r>
                  <a:rPr lang="en-US" sz="2400" dirty="0" err="1" smtClean="0"/>
                  <a:t>Rumynin</a:t>
                </a:r>
                <a:r>
                  <a:rPr lang="en-US" sz="2400" dirty="0" smtClean="0"/>
                  <a:t>]</a:t>
                </a:r>
                <a:endParaRPr lang="en-US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954" y="973668"/>
                <a:ext cx="10055590" cy="706964"/>
              </a:xfrm>
              <a:blipFill rotWithShape="0">
                <a:blip r:embed="rId2"/>
                <a:stretch>
                  <a:fillRect l="-1818" t="-8621" r="-1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01296" y="2837399"/>
                <a:ext cx="8280602" cy="160556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 </a:t>
                </a:r>
                <a:r>
                  <a:rPr lang="en-US" sz="2400" b="1" dirty="0"/>
                  <a:t>: </a:t>
                </a:r>
                <a:r>
                  <a:rPr lang="en-US" sz="2400" dirty="0" smtClean="0"/>
                  <a:t>Cylinders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/>
                      <m:t>Cob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smtClean="0"/>
                  <a:t>define a G-crossed system on circles  (with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(K(G</a:t>
                </a:r>
                <a:r>
                  <a:rPr lang="en-US" sz="2400" dirty="0"/>
                  <a:t>, 1), x) </a:t>
                </a:r>
                <a:r>
                  <a:rPr lang="en-US" sz="2400" dirty="0"/>
                  <a:t>space; </a:t>
                </a:r>
                <a:r>
                  <a:rPr lang="en-US" sz="2400" dirty="0" smtClean="0"/>
                  <a:t>and morphisms as </a:t>
                </a:r>
                <a:r>
                  <a:rPr lang="en-US" sz="2400" dirty="0"/>
                  <a:t>described </a:t>
                </a:r>
                <a:r>
                  <a:rPr lang="en-US" sz="2400" dirty="0" smtClean="0"/>
                  <a:t>before.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1296" y="2837399"/>
                <a:ext cx="8280602" cy="1605568"/>
              </a:xfrm>
              <a:prstGeom prst="rect">
                <a:avLst/>
              </a:prstGeom>
              <a:blipFill rotWithShape="0">
                <a:blip r:embed="rId3"/>
                <a:stretch>
                  <a:fillRect l="-515" t="-263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35536" y="4740198"/>
                <a:ext cx="9236824" cy="1502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The information of G-action on circles is carried by the cylinder </a:t>
                </a:r>
                <a:r>
                  <a:rPr lang="en-US" sz="2000" dirty="0" smtClean="0"/>
                  <a:t>C</a:t>
                </a:r>
                <a:r>
                  <a:rPr lang="en-US" sz="2000" baseline="-5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aseline="-5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000" dirty="0" smtClean="0">
                    <a:latin typeface="Century Gothic" panose="020B0502020202020204" pitchFamily="34" charset="0"/>
                    <a:ea typeface="Cambria Math" panose="02040503050406030204" pitchFamily="18" charset="0"/>
                  </a:rPr>
                  <a:t> (g,h</a:t>
                </a:r>
                <a:r>
                  <a:rPr lang="en-US" sz="2000" baseline="40000" dirty="0" smtClean="0">
                    <a:latin typeface="Century Gothic" panose="020B0502020202020204" pitchFamily="34" charset="0"/>
                    <a:ea typeface="Cambria Math" panose="02040503050406030204" pitchFamily="18" charset="0"/>
                  </a:rPr>
                  <a:t>-1</a:t>
                </a:r>
                <a:r>
                  <a:rPr lang="en-US" sz="2000" dirty="0" smtClean="0">
                    <a:latin typeface="Century Gothic" panose="020B0502020202020204" pitchFamily="34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en-US" sz="2000" dirty="0">
                  <a:latin typeface="Century Gothic" panose="020B0502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l-GR" sz="2000" dirty="0" smtClean="0">
                    <a:cs typeface="Times New Roman" panose="02020603050405020304" pitchFamily="18" charset="0"/>
                  </a:rPr>
                  <a:t>ϕ</a:t>
                </a:r>
                <a:r>
                  <a:rPr lang="en-US" sz="2000" baseline="-50000" dirty="0" err="1">
                    <a:cs typeface="Times New Roman" panose="02020603050405020304" pitchFamily="18" charset="0"/>
                  </a:rPr>
                  <a:t>g,h</a:t>
                </a:r>
                <a:r>
                  <a:rPr lang="en-US" sz="2000" dirty="0">
                    <a:cs typeface="Times New Roman" panose="02020603050405020304" pitchFamily="18" charset="0"/>
                  </a:rPr>
                  <a:t> : A</a:t>
                </a:r>
                <a:r>
                  <a:rPr lang="en-US" sz="2000" baseline="-25000" dirty="0"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000" dirty="0"/>
                          <m:t>C</m:t>
                        </m:r>
                        <m:r>
                          <m:rPr>
                            <m:nor/>
                          </m:rPr>
                          <a:rPr lang="en-US" sz="2000" baseline="-5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- +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aseline="4000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rPr>
                          <m:t>-1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groupCh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cs typeface="Times New Roman" panose="02020603050405020304" pitchFamily="18" charset="0"/>
                  </a:rPr>
                  <a:t>hgh</a:t>
                </a:r>
                <a:r>
                  <a:rPr lang="en-US" sz="2000" baseline="-1000" dirty="0"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latin typeface="Century Gothic" panose="020B0502020202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36" y="4740198"/>
                <a:ext cx="9236824" cy="1502976"/>
              </a:xfrm>
              <a:prstGeom prst="rect">
                <a:avLst/>
              </a:prstGeom>
              <a:blipFill rotWithShape="0">
                <a:blip r:embed="rId4"/>
                <a:stretch>
                  <a:fillRect l="-66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5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Presentation </a:t>
            </a:r>
            <a:r>
              <a:rPr lang="en-US" u="sng" dirty="0" smtClean="0"/>
              <a:t>Slides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Introduction</a:t>
                </a:r>
                <a:r>
                  <a:rPr lang="en-US" dirty="0" smtClean="0"/>
                  <a:t> (TQFT’s and HQFT’s)</a:t>
                </a:r>
              </a:p>
              <a:p>
                <a:r>
                  <a:rPr lang="en-US" b="1" dirty="0" smtClean="0"/>
                  <a:t>Concepts -</a:t>
                </a:r>
                <a:r>
                  <a:rPr lang="en-US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Frobenius</a:t>
                </a:r>
                <a:r>
                  <a:rPr lang="en-US" dirty="0" smtClean="0"/>
                  <a:t> systems in a </a:t>
                </a:r>
                <a:r>
                  <a:rPr lang="en-US" dirty="0" err="1" smtClean="0"/>
                  <a:t>monoidal</a:t>
                </a:r>
                <a:r>
                  <a:rPr lang="en-US" dirty="0" smtClean="0"/>
                  <a:t> category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Crossed systems </a:t>
                </a:r>
                <a:r>
                  <a:rPr lang="en-US" dirty="0"/>
                  <a:t>in a </a:t>
                </a:r>
                <a:r>
                  <a:rPr lang="en-US" dirty="0" smtClean="0"/>
                  <a:t>symmetric </a:t>
                </a:r>
                <a:r>
                  <a:rPr lang="en-US" dirty="0" err="1" smtClean="0"/>
                  <a:t>monoidal</a:t>
                </a:r>
                <a:r>
                  <a:rPr lang="en-US" dirty="0" smtClean="0"/>
                  <a:t> category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Cobordism</a:t>
                </a:r>
                <a:r>
                  <a:rPr lang="en-US" dirty="0" smtClean="0"/>
                  <a:t> </a:t>
                </a:r>
                <a:r>
                  <a:rPr lang="en-US" dirty="0" smtClean="0"/>
                  <a:t>Category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 and results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Cob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Definition of an HQFT</a:t>
                </a:r>
              </a:p>
              <a:p>
                <a:r>
                  <a:rPr lang="en-US" b="1" dirty="0" smtClean="0"/>
                  <a:t>Main Results</a:t>
                </a:r>
              </a:p>
              <a:p>
                <a:endParaRPr lang="en-US" b="1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8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(n+1)-dimensional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u="sng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u="sng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u="sng" dirty="0" smtClean="0"/>
                  <a:t>-HQFT</a:t>
                </a:r>
                <a:endParaRPr lang="en-US" u="sng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5216" y="2359152"/>
                <a:ext cx="11100816" cy="39867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HQFTs </a:t>
                </a:r>
                <a:r>
                  <a:rPr lang="en-US" dirty="0"/>
                  <a:t>were introduced by </a:t>
                </a:r>
                <a:r>
                  <a:rPr lang="en-US" dirty="0" err="1" smtClean="0"/>
                  <a:t>Turaev</a:t>
                </a:r>
                <a:r>
                  <a:rPr lang="en-US" dirty="0" smtClean="0"/>
                  <a:t> in 1999, </a:t>
                </a:r>
                <a:r>
                  <a:rPr lang="en-US" dirty="0"/>
                  <a:t>and they </a:t>
                </a:r>
                <a:r>
                  <a:rPr lang="en-US" dirty="0" smtClean="0"/>
                  <a:t>are essentially </a:t>
                </a:r>
                <a:r>
                  <a:rPr lang="en-US" dirty="0"/>
                  <a:t>TQFTs in a background space X, up to </a:t>
                </a:r>
                <a:r>
                  <a:rPr lang="en-US" dirty="0" err="1" smtClean="0"/>
                  <a:t>homotopy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Turaev</a:t>
                </a:r>
                <a:r>
                  <a:rPr lang="en-US" dirty="0"/>
                  <a:t> gives the axiomatic </a:t>
                </a:r>
                <a:r>
                  <a:rPr lang="en-US" dirty="0" smtClean="0"/>
                  <a:t>definition </a:t>
                </a:r>
                <a:r>
                  <a:rPr lang="en-US" dirty="0"/>
                  <a:t>of an HQFT with target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dirty="0"/>
                  <a:t> using a version </a:t>
                </a:r>
                <a:r>
                  <a:rPr lang="en-US" dirty="0"/>
                  <a:t>of </a:t>
                </a:r>
                <a:r>
                  <a:rPr lang="en-US" dirty="0" err="1"/>
                  <a:t>Atiyah's</a:t>
                </a:r>
                <a:r>
                  <a:rPr lang="en-US" dirty="0"/>
                  <a:t> </a:t>
                </a:r>
                <a:r>
                  <a:rPr lang="en-US" dirty="0"/>
                  <a:t>axioms for a TQFT. </a:t>
                </a:r>
                <a:endParaRPr lang="en-US" dirty="0" smtClean="0"/>
              </a:p>
              <a:p>
                <a:r>
                  <a:rPr lang="en-US" dirty="0"/>
                  <a:t>O</a:t>
                </a:r>
                <a:r>
                  <a:rPr lang="en-US" dirty="0" smtClean="0"/>
                  <a:t>ur </a:t>
                </a:r>
                <a:r>
                  <a:rPr lang="en-US" dirty="0"/>
                  <a:t>mechanism shall regard an </a:t>
                </a:r>
                <a:r>
                  <a:rPr lang="en-US" dirty="0" smtClean="0"/>
                  <a:t>(n+1)-dimensional </a:t>
                </a:r>
                <a:r>
                  <a:rPr lang="en-US" dirty="0"/>
                  <a:t>HQFT as a </a:t>
                </a:r>
                <a:r>
                  <a:rPr lang="en-US" dirty="0" err="1" smtClean="0"/>
                  <a:t>monoidal</a:t>
                </a:r>
                <a:r>
                  <a:rPr lang="en-US" dirty="0"/>
                  <a:t> </a:t>
                </a:r>
                <a:r>
                  <a:rPr lang="en-US" dirty="0" err="1"/>
                  <a:t>f</a:t>
                </a:r>
                <a:r>
                  <a:rPr lang="en-US" dirty="0" err="1" smtClean="0"/>
                  <a:t>unctor</a:t>
                </a:r>
                <a:r>
                  <a:rPr lang="en-US" dirty="0" smtClean="0"/>
                  <a:t>  </a:t>
                </a:r>
                <a:r>
                  <a:rPr lang="en-US" b="1" dirty="0"/>
                  <a:t>Z</a:t>
                </a:r>
                <a:r>
                  <a:rPr lang="pl-PL" dirty="0" smtClean="0"/>
                  <a:t> 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Cob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l-PL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→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any </a:t>
                </a:r>
                <a:r>
                  <a:rPr lang="en-US" dirty="0" err="1"/>
                  <a:t>monoidal</a:t>
                </a:r>
                <a:r>
                  <a:rPr lang="en-US" dirty="0"/>
                  <a:t> category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b="1" u="sng" dirty="0" smtClean="0"/>
                  <a:t>Definition</a:t>
                </a:r>
                <a:r>
                  <a:rPr lang="en-US" dirty="0" smtClean="0"/>
                  <a:t> : </a:t>
                </a:r>
                <a:r>
                  <a:rPr lang="en-US" dirty="0"/>
                  <a:t>An (n + 1)-dimensional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/>
                  <a:t>-HQFT </a:t>
                </a:r>
                <a:r>
                  <a:rPr lang="en-US" b="1" dirty="0" smtClean="0"/>
                  <a:t>Z</a:t>
                </a:r>
                <a:r>
                  <a:rPr lang="en-US" dirty="0" smtClean="0"/>
                  <a:t>  </a:t>
                </a:r>
                <a:r>
                  <a:rPr lang="en-US" dirty="0"/>
                  <a:t>assigns to any </a:t>
                </a:r>
                <a:endParaRPr lang="en-US" dirty="0" smtClean="0"/>
              </a:p>
              <a:p>
                <a:r>
                  <a:rPr lang="en-US" dirty="0" smtClean="0"/>
                  <a:t>- { n-dimensional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-manifold (M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 err="1"/>
                  <a:t>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M</m:t>
                    </m:r>
                    <m:r>
                      <a:rPr lang="en-US" i="1" baseline="-25000" dirty="0"/>
                      <m:t> </m:t>
                    </m:r>
                  </m:oMath>
                </a14:m>
                <a:r>
                  <a:rPr lang="en-US" dirty="0" smtClean="0"/>
                  <a:t>) }  </a:t>
                </a:r>
                <a:r>
                  <a:rPr lang="en-US" dirty="0" smtClean="0">
                    <a:sym typeface="Wingdings" panose="05000000000000000000" pitchFamily="2" charset="2"/>
                  </a:rPr>
                  <a:t>   {</a:t>
                </a:r>
                <a:r>
                  <a:rPr lang="en-US" dirty="0" smtClean="0"/>
                  <a:t>some </a:t>
                </a:r>
                <a:r>
                  <a:rPr lang="en-US" dirty="0"/>
                  <a:t>object </a:t>
                </a:r>
                <a:r>
                  <a:rPr lang="en-US" b="1" dirty="0" smtClean="0"/>
                  <a:t>Z</a:t>
                </a:r>
                <a:r>
                  <a:rPr lang="en-US" b="1" baseline="-25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-25000" dirty="0" smtClean="0"/>
                      <m:t>M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 smtClean="0"/>
                  <a:t>.}</a:t>
                </a:r>
              </a:p>
              <a:p>
                <a:r>
                  <a:rPr lang="en-US" dirty="0" smtClean="0"/>
                  <a:t>- {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-homeomorphism </a:t>
                </a:r>
                <a:r>
                  <a:rPr lang="en-US" dirty="0"/>
                  <a:t>of n-dimensional X-manifolds f : M </a:t>
                </a:r>
                <a:r>
                  <a:rPr lang="en-US" dirty="0" smtClean="0"/>
                  <a:t>---&gt; </a:t>
                </a:r>
                <a:r>
                  <a:rPr lang="en-US" dirty="0"/>
                  <a:t>N</a:t>
                </a:r>
                <a:r>
                  <a:rPr lang="en-US" dirty="0" smtClean="0"/>
                  <a:t>}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{ </a:t>
                </a:r>
                <a:r>
                  <a:rPr lang="en-US" dirty="0"/>
                  <a:t>an isomorphism f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-25000" dirty="0" smtClean="0"/>
                      <m:t>#</m:t>
                    </m:r>
                  </m:oMath>
                </a14:m>
                <a:r>
                  <a:rPr lang="en-US" dirty="0"/>
                  <a:t> : Z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M</m:t>
                    </m:r>
                    <m:r>
                      <a:rPr lang="en-US" i="1" baseline="-25000" dirty="0"/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</a:t>
                </a:r>
                <a:r>
                  <a:rPr lang="en-US" dirty="0"/>
                  <a:t>Z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- { </a:t>
                </a:r>
                <a:r>
                  <a:rPr lang="en-US" dirty="0"/>
                  <a:t>(</a:t>
                </a:r>
                <a:r>
                  <a:rPr lang="en-US" dirty="0" smtClean="0"/>
                  <a:t>n+1</a:t>
                </a:r>
                <a:r>
                  <a:rPr lang="en-US" dirty="0"/>
                  <a:t>)-dimensional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cobordism</a:t>
                </a:r>
                <a:r>
                  <a:rPr lang="en-US" dirty="0" smtClean="0"/>
                  <a:t> </a:t>
                </a:r>
                <a:r>
                  <a:rPr lang="pl-PL" dirty="0" smtClean="0"/>
                  <a:t>(W</a:t>
                </a:r>
                <a:r>
                  <a:rPr lang="en-US" dirty="0" smtClean="0"/>
                  <a:t>, </a:t>
                </a:r>
                <a:r>
                  <a:rPr lang="pl-PL" dirty="0" smtClean="0"/>
                  <a:t>M</a:t>
                </a:r>
                <a:r>
                  <a:rPr lang="en-US" baseline="-35000" dirty="0" smtClean="0"/>
                  <a:t>0</a:t>
                </a:r>
                <a:r>
                  <a:rPr lang="en-US" dirty="0" smtClean="0"/>
                  <a:t>, </a:t>
                </a:r>
                <a:r>
                  <a:rPr lang="pl-PL" dirty="0" smtClean="0"/>
                  <a:t>M</a:t>
                </a:r>
                <a:r>
                  <a:rPr lang="en-US" baseline="-35000" dirty="0"/>
                  <a:t> </a:t>
                </a:r>
                <a:r>
                  <a:rPr lang="en-US" baseline="-35000" dirty="0" smtClean="0"/>
                  <a:t>1</a:t>
                </a:r>
                <a:r>
                  <a:rPr lang="pl-PL" dirty="0" smtClean="0"/>
                  <a:t>)</a:t>
                </a:r>
                <a:r>
                  <a:rPr lang="en-US" dirty="0" smtClean="0"/>
                  <a:t> } </a:t>
                </a:r>
                <a:r>
                  <a:rPr lang="en-US" dirty="0" smtClean="0">
                    <a:sym typeface="Wingdings" panose="05000000000000000000" pitchFamily="2" charset="2"/>
                  </a:rPr>
                  <a:t> {</a:t>
                </a:r>
                <a:r>
                  <a:rPr lang="pl-PL" dirty="0" smtClean="0"/>
                  <a:t> </a:t>
                </a:r>
                <a:r>
                  <a:rPr lang="pl-PL" dirty="0"/>
                  <a:t>a morphism  </a:t>
                </a:r>
                <a:r>
                  <a:rPr lang="en-US" dirty="0" smtClean="0"/>
                  <a:t>Z</a:t>
                </a:r>
                <a:r>
                  <a:rPr lang="pl-PL" dirty="0" smtClean="0"/>
                  <a:t>(W</a:t>
                </a:r>
                <a:r>
                  <a:rPr lang="pl-PL" dirty="0"/>
                  <a:t>) : </a:t>
                </a:r>
                <a:r>
                  <a:rPr lang="pl-PL" dirty="0" smtClean="0"/>
                  <a:t>Z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M</m:t>
                    </m:r>
                    <m:r>
                      <m:rPr>
                        <m:nor/>
                      </m:rPr>
                      <a:rPr lang="en-US" b="0" i="0" baseline="-80000" dirty="0" smtClean="0"/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M</m:t>
                    </m:r>
                    <m:r>
                      <a:rPr lang="en-US" b="0" i="1" baseline="-80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in C}. </a:t>
                </a:r>
              </a:p>
              <a:p>
                <a:r>
                  <a:rPr lang="en-US" dirty="0" smtClean="0"/>
                  <a:t>These </a:t>
                </a:r>
                <a:r>
                  <a:rPr lang="en-US" dirty="0"/>
                  <a:t>objects and morphisms </a:t>
                </a:r>
                <a:r>
                  <a:rPr lang="en-US" dirty="0" smtClean="0"/>
                  <a:t>satisfy the </a:t>
                </a:r>
                <a:r>
                  <a:rPr lang="en-US" dirty="0"/>
                  <a:t>following </a:t>
                </a:r>
                <a:r>
                  <a:rPr lang="en-US" i="1" dirty="0"/>
                  <a:t>eight</a:t>
                </a:r>
                <a:r>
                  <a:rPr lang="en-US" dirty="0"/>
                  <a:t> axioms.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216" y="2359152"/>
                <a:ext cx="11100816" cy="3986784"/>
              </a:xfrm>
              <a:blipFill rotWithShape="0">
                <a:blip r:embed="rId3"/>
                <a:stretch>
                  <a:fillRect l="-110" t="-1529" r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8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Axioms of an HQFT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797" y="2312127"/>
                <a:ext cx="11686032" cy="44988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:r>
                  <a:rPr lang="en-US" b="1" dirty="0"/>
                  <a:t>Z </a:t>
                </a:r>
                <a:r>
                  <a:rPr lang="en-US" b="1" dirty="0" smtClean="0"/>
                  <a:t>respects compositions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–</a:t>
                </a:r>
                <a:r>
                  <a:rPr lang="en-US" dirty="0" smtClean="0"/>
                  <a:t>homeomorphisms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 smtClean="0"/>
                  <a:t>– manifolds. That is, for </a:t>
                </a:r>
                <a:r>
                  <a:rPr lang="en-US" dirty="0"/>
                  <a:t>two </a:t>
                </a:r>
                <a:r>
                  <a:rPr lang="en-US" dirty="0" err="1"/>
                  <a:t>composable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–homeomorphisms,  we have (</a:t>
                </a:r>
                <a:r>
                  <a:rPr lang="en-US" dirty="0" err="1" smtClean="0"/>
                  <a:t>f’f</a:t>
                </a:r>
                <a:r>
                  <a:rPr lang="en-US" dirty="0" smtClean="0"/>
                  <a:t>)</a:t>
                </a:r>
                <a:r>
                  <a:rPr lang="en-US" baseline="-25000" dirty="0" smtClean="0"/>
                  <a:t>#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f’</a:t>
                </a:r>
                <a:r>
                  <a:rPr lang="en-US" baseline="-25000" dirty="0" smtClean="0"/>
                  <a:t>#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f</a:t>
                </a:r>
                <a:r>
                  <a:rPr lang="en-US" baseline="-25000" dirty="0"/>
                  <a:t>#</a:t>
                </a:r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/>
                  <a:t>ii) </a:t>
                </a:r>
                <a:r>
                  <a:rPr lang="en-US" b="1" dirty="0"/>
                  <a:t>Z respects </a:t>
                </a:r>
                <a:r>
                  <a:rPr lang="en-US" b="1" dirty="0" err="1" smtClean="0"/>
                  <a:t>monoidal</a:t>
                </a:r>
                <a:r>
                  <a:rPr lang="en-US" b="1" dirty="0" smtClean="0"/>
                  <a:t> structure on objects naturally 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en-US" dirty="0"/>
                  <a:t>natural isomorphism </a:t>
                </a:r>
                <a:r>
                  <a:rPr lang="en-US" dirty="0" smtClean="0"/>
                  <a:t> Z</a:t>
                </a:r>
                <a:r>
                  <a:rPr lang="en-US" baseline="-25000" dirty="0" smtClean="0"/>
                  <a:t>M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⨆</m:t>
                    </m:r>
                  </m:oMath>
                </a14:m>
                <a:r>
                  <a:rPr lang="en-US" baseline="-25000" dirty="0" smtClean="0"/>
                  <a:t>N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 smtClean="0"/>
                  <a:t> Z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 smtClean="0"/>
                  <a:t> Z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	</a:t>
                </a:r>
              </a:p>
              <a:p>
                <a:r>
                  <a:rPr lang="en-US" dirty="0" smtClean="0"/>
                  <a:t>(iii) </a:t>
                </a:r>
                <a:r>
                  <a:rPr lang="en-US" b="1" dirty="0"/>
                  <a:t>Z </a:t>
                </a:r>
                <a:r>
                  <a:rPr lang="en-US" b="1" dirty="0" smtClean="0"/>
                  <a:t>takes identity to id</a:t>
                </a:r>
                <a:r>
                  <a:rPr lang="en-US" dirty="0" smtClean="0"/>
                  <a:t> : Z</a:t>
                </a:r>
                <a14:m>
                  <m:oMath xmlns:m="http://schemas.openxmlformats.org/officeDocument/2006/math">
                    <m:r>
                      <a:rPr lang="en-US" b="0" i="1" baseline="-3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-3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>
                  <a:latin typeface="Lucida Calligraphy" panose="03010101010101010101" pitchFamily="66" charset="0"/>
                </a:endParaRPr>
              </a:p>
              <a:p>
                <a:r>
                  <a:rPr lang="en-US" dirty="0" smtClean="0"/>
                  <a:t>(iv) </a:t>
                </a:r>
                <a:r>
                  <a:rPr lang="en-US" b="1" dirty="0" smtClean="0"/>
                  <a:t>Z respects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b="1" baseline="-25000" dirty="0" smtClean="0"/>
                  <a:t> </a:t>
                </a:r>
                <a:r>
                  <a:rPr lang="en-US" b="1" dirty="0" smtClean="0"/>
                  <a:t>–homeomorphism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b="1" baseline="-25000" dirty="0"/>
                  <a:t> </a:t>
                </a:r>
                <a:r>
                  <a:rPr lang="en-US" b="1" dirty="0" smtClean="0"/>
                  <a:t>–morphisms</a:t>
                </a:r>
                <a:r>
                  <a:rPr lang="en-US" dirty="0" smtClean="0"/>
                  <a:t> For F : (W,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M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, g)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(</a:t>
                </a:r>
                <a:r>
                  <a:rPr lang="en-US" dirty="0" smtClean="0"/>
                  <a:t>W’, M’</a:t>
                </a:r>
                <a:r>
                  <a:rPr lang="en-US" baseline="-25000" dirty="0" smtClean="0"/>
                  <a:t>0</a:t>
                </a:r>
                <a:r>
                  <a:rPr lang="en-US" dirty="0"/>
                  <a:t>,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 </a:t>
                </a:r>
                <a:r>
                  <a:rPr lang="en-US" dirty="0"/>
                  <a:t>, </a:t>
                </a:r>
                <a:r>
                  <a:rPr lang="en-US" dirty="0" smtClean="0"/>
                  <a:t>g’), we have Z(W’) </a:t>
                </a:r>
                <a:r>
                  <a:rPr lang="en-US" dirty="0">
                    <a:latin typeface="Century Gothic" panose="020B0502020202020204" pitchFamily="34" charset="0"/>
                  </a:rPr>
                  <a:t>◦</a:t>
                </a:r>
                <a:r>
                  <a:rPr lang="en-US" dirty="0" smtClean="0"/>
                  <a:t> (F|</a:t>
                </a:r>
                <a:r>
                  <a:rPr lang="en-US" baseline="-25000" dirty="0" smtClean="0"/>
                  <a:t>M</a:t>
                </a:r>
                <a:r>
                  <a:rPr lang="en-US" baseline="-65000" dirty="0" smtClean="0"/>
                  <a:t>0</a:t>
                </a:r>
                <a:r>
                  <a:rPr lang="en-US" dirty="0" smtClean="0"/>
                  <a:t> )</a:t>
                </a:r>
                <a:r>
                  <a:rPr lang="en-US" baseline="-25000" dirty="0" smtClean="0"/>
                  <a:t>#</a:t>
                </a:r>
                <a:r>
                  <a:rPr lang="en-US" dirty="0" smtClean="0"/>
                  <a:t>  = </a:t>
                </a:r>
                <a:r>
                  <a:rPr lang="en-US" dirty="0"/>
                  <a:t>(</a:t>
                </a:r>
                <a:r>
                  <a:rPr lang="en-US" dirty="0" smtClean="0"/>
                  <a:t>F|</a:t>
                </a:r>
                <a:r>
                  <a:rPr lang="en-US" baseline="-25000" dirty="0" smtClean="0"/>
                  <a:t>M</a:t>
                </a:r>
                <a:r>
                  <a:rPr lang="en-US" baseline="-6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)</a:t>
                </a:r>
                <a:r>
                  <a:rPr lang="en-US" baseline="-25000" dirty="0"/>
                  <a:t>#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entury Gothic" panose="020B0502020202020204" pitchFamily="34" charset="0"/>
                  </a:rPr>
                  <a:t>◦ </a:t>
                </a:r>
                <a:r>
                  <a:rPr lang="en-US" dirty="0" smtClean="0"/>
                  <a:t> Z(W’)</a:t>
                </a:r>
              </a:p>
              <a:p>
                <a:r>
                  <a:rPr lang="en-US" dirty="0" smtClean="0"/>
                  <a:t>(v)</a:t>
                </a:r>
                <a:r>
                  <a:rPr lang="en-US" b="1" dirty="0" smtClean="0"/>
                  <a:t> Z respects </a:t>
                </a:r>
                <a:r>
                  <a:rPr lang="en-US" b="1" dirty="0" err="1" smtClean="0"/>
                  <a:t>monoidal</a:t>
                </a:r>
                <a:r>
                  <a:rPr lang="en-US" b="1" dirty="0" smtClean="0"/>
                  <a:t> structure on morphisms </a:t>
                </a:r>
                <a:r>
                  <a:rPr lang="en-US" dirty="0" smtClean="0"/>
                  <a:t>: Z(W) = Z(W’)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Z(W”) where W is </a:t>
                </a:r>
                <a:r>
                  <a:rPr lang="en-US" dirty="0"/>
                  <a:t>a disjoint union of </a:t>
                </a:r>
                <a:r>
                  <a:rPr lang="pl-PL" dirty="0" smtClean="0"/>
                  <a:t>W</a:t>
                </a:r>
                <a:r>
                  <a:rPr lang="en-US" dirty="0" smtClean="0"/>
                  <a:t>’ and  </a:t>
                </a:r>
                <a:r>
                  <a:rPr lang="pl-PL" dirty="0" smtClean="0"/>
                  <a:t>W</a:t>
                </a:r>
                <a:r>
                  <a:rPr lang="en-US" dirty="0" smtClean="0"/>
                  <a:t>”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(vi)</a:t>
                </a:r>
                <a:r>
                  <a:rPr lang="en-US" dirty="0" smtClean="0"/>
                  <a:t> </a:t>
                </a:r>
                <a:r>
                  <a:rPr lang="en-US" b="1" dirty="0"/>
                  <a:t>Z respects gluing</a:t>
                </a:r>
                <a:r>
                  <a:rPr lang="en-US" dirty="0"/>
                  <a:t> of </a:t>
                </a:r>
                <a:r>
                  <a:rPr lang="en-US" dirty="0" err="1"/>
                  <a:t>cobordisms</a:t>
                </a:r>
                <a:r>
                  <a:rPr lang="en-US" dirty="0"/>
                  <a:t> </a:t>
                </a:r>
                <a:r>
                  <a:rPr lang="en-US" dirty="0" smtClean="0"/>
                  <a:t>:  </a:t>
                </a:r>
                <a:r>
                  <a:rPr lang="en-US" dirty="0"/>
                  <a:t>If (W, M</a:t>
                </a:r>
                <a:r>
                  <a:rPr lang="en-US" baseline="-25000" dirty="0"/>
                  <a:t>0</a:t>
                </a:r>
                <a:r>
                  <a:rPr lang="en-US" dirty="0"/>
                  <a:t>, M</a:t>
                </a:r>
                <a:r>
                  <a:rPr lang="en-US" baseline="-25000" dirty="0"/>
                  <a:t>1</a:t>
                </a:r>
                <a:r>
                  <a:rPr lang="en-US" dirty="0"/>
                  <a:t>)</a:t>
                </a:r>
                <a:r>
                  <a:rPr lang="en-US" dirty="0">
                    <a:sym typeface="Wingdings" panose="05000000000000000000" pitchFamily="2" charset="2"/>
                  </a:rPr>
                  <a:t> is obtained   by gluing of </a:t>
                </a:r>
                <a:r>
                  <a:rPr lang="en-US" dirty="0"/>
                  <a:t>(W’, M</a:t>
                </a:r>
                <a:r>
                  <a:rPr lang="en-US" baseline="-25000" dirty="0"/>
                  <a:t>0</a:t>
                </a:r>
                <a:r>
                  <a:rPr lang="en-US" dirty="0"/>
                  <a:t>, N)</a:t>
                </a:r>
                <a:r>
                  <a:rPr lang="en-US" dirty="0">
                    <a:sym typeface="Wingdings" panose="05000000000000000000" pitchFamily="2" charset="2"/>
                  </a:rPr>
                  <a:t>  and </a:t>
                </a:r>
                <a:r>
                  <a:rPr lang="en-US" dirty="0"/>
                  <a:t>(W”, N’, M</a:t>
                </a:r>
                <a:r>
                  <a:rPr lang="en-US" baseline="-25000" dirty="0"/>
                  <a:t>1</a:t>
                </a:r>
                <a:r>
                  <a:rPr lang="en-US" dirty="0"/>
                  <a:t> ) along an X-homeomorphism	</a:t>
                </a:r>
                <a:r>
                  <a:rPr lang="en-US" dirty="0" smtClean="0"/>
                  <a:t>f </a:t>
                </a:r>
                <a:r>
                  <a:rPr lang="en-US" dirty="0"/>
                  <a:t>: N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N’ </a:t>
                </a:r>
                <a:r>
                  <a:rPr lang="en-US" dirty="0" smtClean="0"/>
                  <a:t>then	Z(W</a:t>
                </a:r>
                <a:r>
                  <a:rPr lang="en-US" dirty="0"/>
                  <a:t>) </a:t>
                </a:r>
                <a:r>
                  <a:rPr lang="en-US" dirty="0" smtClean="0"/>
                  <a:t>=  </a:t>
                </a:r>
                <a:r>
                  <a:rPr lang="en-US" dirty="0"/>
                  <a:t>Z(W</a:t>
                </a:r>
                <a:r>
                  <a:rPr lang="en-US" dirty="0" smtClean="0"/>
                  <a:t>’) </a:t>
                </a:r>
                <a:r>
                  <a:rPr lang="en-US" dirty="0" smtClean="0">
                    <a:latin typeface="Century Gothic" panose="020B0502020202020204" pitchFamily="34" charset="0"/>
                  </a:rPr>
                  <a:t>◦ </a:t>
                </a:r>
                <a:r>
                  <a:rPr lang="en-US" dirty="0"/>
                  <a:t>f</a:t>
                </a:r>
                <a:r>
                  <a:rPr lang="en-US" baseline="-25000" dirty="0"/>
                  <a:t>#</a:t>
                </a:r>
                <a:r>
                  <a:rPr lang="en-US" dirty="0" smtClean="0">
                    <a:latin typeface="Century Gothic" panose="020B0502020202020204" pitchFamily="34" charset="0"/>
                  </a:rPr>
                  <a:t> ◦  </a:t>
                </a:r>
                <a:r>
                  <a:rPr lang="en-US" dirty="0" smtClean="0"/>
                  <a:t>Z(W”)  : Z</a:t>
                </a:r>
                <a:r>
                  <a:rPr lang="en-US" baseline="-25000" dirty="0" smtClean="0"/>
                  <a:t>M</a:t>
                </a:r>
                <a:r>
                  <a:rPr lang="en-US" baseline="-6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Z</a:t>
                </a:r>
                <a:r>
                  <a:rPr lang="en-US" baseline="-25000" dirty="0" smtClean="0"/>
                  <a:t>M</a:t>
                </a:r>
                <a:r>
                  <a:rPr lang="en-US" baseline="-6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(vii) </a:t>
                </a:r>
                <a:r>
                  <a:rPr lang="en-US" b="1" dirty="0" smtClean="0"/>
                  <a:t>Z(</a:t>
                </a:r>
                <a:r>
                  <a:rPr lang="en-US" dirty="0" smtClean="0"/>
                  <a:t>M x [0,1], M x 0, M x 1, g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= id : 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:r>
                  <a:rPr lang="en-US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(viii) </a:t>
                </a:r>
                <a:r>
                  <a:rPr lang="en-US" b="1" dirty="0" smtClean="0"/>
                  <a:t>Z</a:t>
                </a:r>
                <a:r>
                  <a:rPr lang="en-US" dirty="0" smtClean="0"/>
                  <a:t> is preserved </a:t>
                </a:r>
                <a:r>
                  <a:rPr lang="en-US" dirty="0"/>
                  <a:t>under any </a:t>
                </a:r>
                <a:r>
                  <a:rPr lang="en-US" dirty="0" err="1"/>
                  <a:t>homotopy</a:t>
                </a:r>
                <a:r>
                  <a:rPr lang="en-US" dirty="0"/>
                  <a:t> of g relative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∂</a:t>
                </a:r>
                <a:r>
                  <a:rPr lang="en-US" dirty="0" smtClean="0"/>
                  <a:t>W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797" y="2312127"/>
                <a:ext cx="11686032" cy="4498848"/>
              </a:xfrm>
              <a:blipFill rotWithShape="0">
                <a:blip r:embed="rId2"/>
                <a:stretch>
                  <a:fillRect l="-104" t="-678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9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Remarks on HQFT :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3000" y="2384044"/>
                <a:ext cx="11342759" cy="40716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axioms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)-(vii) constitute definition of a TQFT.  </a:t>
                </a:r>
              </a:p>
              <a:p>
                <a:r>
                  <a:rPr lang="en-US" dirty="0" smtClean="0"/>
                  <a:t>In case a (n+1)-dim HQFT has a trivial target space then it is simply a TQFT.</a:t>
                </a:r>
              </a:p>
              <a:p>
                <a:r>
                  <a:rPr lang="en-US" dirty="0" smtClean="0"/>
                  <a:t>Axiom (viii) implies that Z(W) is a </a:t>
                </a:r>
                <a:r>
                  <a:rPr lang="en-US" b="1" dirty="0" err="1"/>
                  <a:t>homotopy</a:t>
                </a:r>
                <a:r>
                  <a:rPr lang="en-US" b="1" dirty="0"/>
                  <a:t> invariant</a:t>
                </a:r>
                <a:r>
                  <a:rPr lang="en-US" dirty="0"/>
                  <a:t> of g. </a:t>
                </a:r>
                <a:r>
                  <a:rPr lang="en-US" dirty="0" smtClean="0"/>
                  <a:t>A </a:t>
                </a:r>
                <a:r>
                  <a:rPr lang="en-US" dirty="0"/>
                  <a:t>closed oriented (n + 1</a:t>
                </a:r>
                <a:r>
                  <a:rPr lang="en-US" dirty="0" smtClean="0"/>
                  <a:t>)-dimensional manifold </a:t>
                </a:r>
                <a:r>
                  <a:rPr lang="en-US" dirty="0"/>
                  <a:t>W endowed with a map g : W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</a:t>
                </a:r>
                <a:r>
                  <a:rPr lang="en-US" dirty="0"/>
                  <a:t>X can be considered </a:t>
                </a:r>
                <a:r>
                  <a:rPr lang="en-US" dirty="0" smtClean="0"/>
                  <a:t>as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– </a:t>
                </a:r>
                <a:r>
                  <a:rPr lang="en-US" dirty="0" err="1" smtClean="0"/>
                  <a:t>cobordism</a:t>
                </a:r>
                <a:r>
                  <a:rPr lang="en-US" dirty="0" smtClean="0"/>
                  <a:t> </a:t>
                </a:r>
                <a:r>
                  <a:rPr lang="en-US" dirty="0"/>
                  <a:t>with empty </a:t>
                </a:r>
                <a:r>
                  <a:rPr lang="en-US" dirty="0" smtClean="0"/>
                  <a:t>boundaries. And thus </a:t>
                </a:r>
                <a:r>
                  <a:rPr lang="en-US" dirty="0"/>
                  <a:t>we get the corresponding </a:t>
                </a:r>
                <a:r>
                  <a:rPr lang="en-US" dirty="0" smtClean="0"/>
                  <a:t>endomorphism o</a:t>
                </a:r>
                <a:r>
                  <a:rPr lang="en-US" dirty="0"/>
                  <a:t>f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i="1" baseline="-3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aseline="-3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aseline="-3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Turaev</a:t>
                </a:r>
                <a:r>
                  <a:rPr lang="en-US" dirty="0" smtClean="0"/>
                  <a:t> </a:t>
                </a:r>
                <a:r>
                  <a:rPr lang="en-US" dirty="0"/>
                  <a:t>does not say explicitly about </a:t>
                </a:r>
                <a:r>
                  <a:rPr lang="en-US" b="1" dirty="0"/>
                  <a:t>symmetric structure</a:t>
                </a:r>
                <a:r>
                  <a:rPr lang="en-US" dirty="0"/>
                  <a:t>. </a:t>
                </a:r>
                <a:r>
                  <a:rPr lang="en-US" dirty="0"/>
                  <a:t>There </a:t>
                </a:r>
                <a:r>
                  <a:rPr lang="en-US" dirty="0" smtClean="0"/>
                  <a:t>exists an X-homeomorphism f: </a:t>
                </a:r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 smtClean="0"/>
                  <a:t>N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 err="1" smtClean="0"/>
                  <a:t>M</a:t>
                </a:r>
                <a:r>
                  <a:rPr lang="en-US" dirty="0" smtClean="0"/>
                  <a:t> for </a:t>
                </a:r>
                <a:r>
                  <a:rPr lang="en-US" dirty="0"/>
                  <a:t>any two </a:t>
                </a:r>
                <a:r>
                  <a:rPr lang="en-US" dirty="0" smtClean="0"/>
                  <a:t>n-dimensional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 smtClean="0"/>
                  <a:t>–manifolds </a:t>
                </a:r>
                <a:r>
                  <a:rPr lang="en-US" dirty="0"/>
                  <a:t>M and </a:t>
                </a:r>
                <a:r>
                  <a:rPr lang="en-US" dirty="0" smtClean="0"/>
                  <a:t>N. Correspondingly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 smtClean="0"/>
                  <a:t>an </a:t>
                </a:r>
                <a:r>
                  <a:rPr lang="en-US" dirty="0"/>
                  <a:t>isomorphism </a:t>
                </a:r>
                <a:r>
                  <a:rPr lang="en-US" dirty="0"/>
                  <a:t>f</a:t>
                </a:r>
                <a:r>
                  <a:rPr lang="en-US" baseline="-25000" dirty="0"/>
                  <a:t>#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smtClean="0"/>
                  <a:t> 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⨆</m:t>
                    </m:r>
                  </m:oMath>
                </a14:m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</a:t>
                </a:r>
                <a:r>
                  <a:rPr lang="en-US" dirty="0"/>
                  <a:t>Z</a:t>
                </a:r>
                <a:r>
                  <a:rPr lang="en-US" baseline="-25000" dirty="0"/>
                  <a:t>N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⨆</m:t>
                    </m:r>
                  </m:oMath>
                </a14:m>
                <a:r>
                  <a:rPr lang="en-US" baseline="-25000" dirty="0" smtClean="0"/>
                  <a:t>M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 smtClean="0"/>
                  <a:t>. Then Axiom </a:t>
                </a:r>
                <a:r>
                  <a:rPr lang="en-US" dirty="0"/>
                  <a:t>(ii) gives the </a:t>
                </a:r>
                <a:r>
                  <a:rPr lang="en-US" dirty="0" smtClean="0"/>
                  <a:t>isomorphism 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Z</a:t>
                </a:r>
                <a:r>
                  <a:rPr lang="en-US" baseline="-25000" dirty="0"/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 smtClean="0"/>
                  <a:t> Z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Z</a:t>
                </a:r>
                <a:r>
                  <a:rPr lang="en-US" baseline="-25000" dirty="0" smtClean="0"/>
                  <a:t>M</a:t>
                </a:r>
              </a:p>
              <a:p>
                <a:r>
                  <a:rPr lang="en-US" dirty="0" smtClean="0"/>
                  <a:t>This forces a symmetric structure on the objects 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 smtClean="0"/>
                  <a:t>. Suppose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already </a:t>
                </a:r>
                <a:r>
                  <a:rPr lang="en-US" dirty="0" smtClean="0"/>
                  <a:t>symmetric, then to </a:t>
                </a:r>
                <a:r>
                  <a:rPr lang="en-US" dirty="0"/>
                  <a:t>avoid confusion between the two symmetric structures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pt-BR" dirty="0"/>
                  <a:t>, we introduce </a:t>
                </a:r>
                <a:r>
                  <a:rPr lang="pt-BR" b="1" dirty="0" smtClean="0"/>
                  <a:t>axiom (ix)</a:t>
                </a:r>
                <a:r>
                  <a:rPr lang="pt-BR" dirty="0" smtClean="0"/>
                  <a:t> : </a:t>
                </a:r>
                <a:r>
                  <a:rPr lang="en-US" dirty="0" smtClean="0"/>
                  <a:t>The </a:t>
                </a:r>
                <a:r>
                  <a:rPr lang="en-US" dirty="0"/>
                  <a:t>original braiding </a:t>
                </a:r>
                <a:r>
                  <a:rPr lang="en-US" dirty="0" smtClean="0"/>
                  <a:t>of </a:t>
                </a:r>
                <a:r>
                  <a:rPr lang="en-US" dirty="0"/>
                  <a:t>the category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/>
                  <a:t> agrees with the forced </a:t>
                </a:r>
                <a:r>
                  <a:rPr lang="en-US" dirty="0" smtClean="0"/>
                  <a:t>symmetric structure </a:t>
                </a:r>
                <a:r>
                  <a:rPr lang="en-US" dirty="0"/>
                  <a:t>on the objects </a:t>
                </a:r>
                <a:r>
                  <a:rPr lang="en-US" dirty="0"/>
                  <a:t> </a:t>
                </a:r>
                <a:r>
                  <a:rPr lang="en-US" dirty="0" smtClean="0"/>
                  <a:t>Z</a:t>
                </a:r>
                <a:r>
                  <a:rPr lang="en-US" baseline="-25000" dirty="0" smtClean="0"/>
                  <a:t>M</a:t>
                </a:r>
              </a:p>
              <a:p>
                <a:r>
                  <a:rPr lang="en-US" b="1" dirty="0"/>
                  <a:t>Rigidity</a:t>
                </a:r>
                <a:r>
                  <a:rPr lang="en-US" dirty="0"/>
                  <a:t> on the objects 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C</m:t>
                    </m:r>
                  </m:oMath>
                </a14:m>
                <a:r>
                  <a:rPr lang="en-US" dirty="0"/>
                  <a:t> is enforced automatically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dirty="0" smtClean="0"/>
                  <a:t>-HQFT by setting (</a:t>
                </a:r>
                <a:r>
                  <a:rPr lang="en-US" dirty="0"/>
                  <a:t>Z</a:t>
                </a:r>
                <a:r>
                  <a:rPr lang="en-US" baseline="-25000" dirty="0"/>
                  <a:t>M</a:t>
                </a:r>
                <a:r>
                  <a:rPr lang="en-US" dirty="0" smtClean="0"/>
                  <a:t>)* </a:t>
                </a:r>
                <a:r>
                  <a:rPr lang="en-US" dirty="0"/>
                  <a:t>= </a:t>
                </a:r>
                <a:r>
                  <a:rPr lang="en-US" dirty="0" smtClean="0"/>
                  <a:t>Z</a:t>
                </a:r>
                <a:r>
                  <a:rPr lang="en-US" baseline="-25000" dirty="0"/>
                  <a:t>(</a:t>
                </a:r>
                <a:r>
                  <a:rPr lang="en-US" baseline="-25000" dirty="0" smtClean="0"/>
                  <a:t>-M)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00" y="2384044"/>
                <a:ext cx="11342759" cy="4071620"/>
              </a:xfrm>
              <a:blipFill rotWithShape="0">
                <a:blip r:embed="rId2"/>
                <a:stretch>
                  <a:fillRect l="-107" t="-749" r="-484" b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3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</a:t>
            </a:r>
            <a:r>
              <a:rPr lang="en-US" b="1" dirty="0" smtClean="0"/>
              <a:t> : </a:t>
            </a:r>
            <a:r>
              <a:rPr lang="en-US" sz="2400" dirty="0"/>
              <a:t>[</a:t>
            </a:r>
            <a:r>
              <a:rPr lang="en-US" sz="2400" dirty="0" smtClean="0"/>
              <a:t>N. Gupta]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427482" y="3004825"/>
                <a:ext cx="8280602" cy="120032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Theorem :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Calligraphy" panose="03010101010101010101" pitchFamily="66" charset="0"/>
                      </a:rPr>
                      <m:t>X</m:t>
                    </m:r>
                  </m:oMath>
                </a14:m>
                <a:r>
                  <a:rPr lang="en-US" sz="2400" dirty="0"/>
                  <a:t> is a K(G; 1) space. Then any (1+1)-dimensional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Calligraphy" panose="03010101010101010101" pitchFamily="66" charset="0"/>
                      </a:rPr>
                      <m:t>X</m:t>
                    </m:r>
                    <m:r>
                      <a:rPr lang="en-US" sz="2400" i="1" dirty="0">
                        <a:latin typeface="Lucida Calligraphy" panose="03010101010101010101" pitchFamily="66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-HQFT with </a:t>
                </a:r>
                <a:r>
                  <a:rPr lang="en-US" sz="2400" dirty="0"/>
                  <a:t>values in a </a:t>
                </a:r>
                <a:r>
                  <a:rPr lang="en-US" sz="2400" dirty="0" err="1"/>
                  <a:t>monoidal</a:t>
                </a:r>
                <a:r>
                  <a:rPr lang="en-US" sz="2400" dirty="0"/>
                  <a:t> category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C</a:t>
                </a:r>
                <a:r>
                  <a:rPr lang="en-US" sz="2400" dirty="0" smtClean="0"/>
                  <a:t> defines </a:t>
                </a:r>
                <a:r>
                  <a:rPr lang="en-US" sz="2400" dirty="0"/>
                  <a:t>a </a:t>
                </a:r>
                <a:r>
                  <a:rPr lang="en-US" sz="2400" dirty="0" smtClean="0"/>
                  <a:t>G-crossed </a:t>
                </a:r>
                <a:r>
                  <a:rPr lang="en-US" sz="2400" dirty="0"/>
                  <a:t>system in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C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82" y="3004825"/>
                <a:ext cx="828060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514" t="-3518" r="-220" b="-10553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/>
          <p:cNvSpPr txBox="1">
            <a:spLocks/>
          </p:cNvSpPr>
          <p:nvPr/>
        </p:nvSpPr>
        <p:spPr>
          <a:xfrm>
            <a:off x="1395359" y="4527857"/>
            <a:ext cx="828060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Theorem : </a:t>
            </a:r>
            <a:r>
              <a:rPr lang="en-US" sz="2400" dirty="0" smtClean="0"/>
              <a:t>A </a:t>
            </a:r>
            <a:r>
              <a:rPr lang="en-US" sz="2400" dirty="0"/>
              <a:t>G-crossed system </a:t>
            </a:r>
            <a:r>
              <a:rPr lang="en-US" sz="2400" dirty="0" smtClean="0"/>
              <a:t>(A</a:t>
            </a:r>
            <a:r>
              <a:rPr lang="en-US" sz="2400" baseline="-35000" dirty="0" smtClean="0"/>
              <a:t>g</a:t>
            </a:r>
            <a:r>
              <a:rPr lang="en-US" sz="2400" dirty="0" smtClean="0"/>
              <a:t>, </a:t>
            </a:r>
            <a:r>
              <a:rPr lang="el-GR" sz="2400" dirty="0">
                <a:cs typeface="Times New Roman" panose="02020603050405020304" pitchFamily="18" charset="0"/>
              </a:rPr>
              <a:t>μ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400" dirty="0" smtClean="0"/>
              <a:t>) in </a:t>
            </a:r>
            <a:r>
              <a:rPr lang="en-US" sz="2400" dirty="0">
                <a:latin typeface="Lucida Calligraphy" panose="03010101010101010101" pitchFamily="66" charset="0"/>
              </a:rPr>
              <a:t>C</a:t>
            </a:r>
            <a:r>
              <a:rPr lang="en-US" sz="2400" dirty="0" smtClean="0"/>
              <a:t> defines </a:t>
            </a:r>
            <a:r>
              <a:rPr lang="en-US" sz="2400" dirty="0"/>
              <a:t>(up to </a:t>
            </a:r>
            <a:r>
              <a:rPr lang="en-US" sz="2400" dirty="0" smtClean="0"/>
              <a:t>isomorphism</a:t>
            </a:r>
            <a:r>
              <a:rPr lang="en-US" sz="2400" dirty="0"/>
              <a:t>) a (1+1</a:t>
            </a:r>
            <a:r>
              <a:rPr lang="en-US" sz="2400" dirty="0" smtClean="0"/>
              <a:t>)-dimensional </a:t>
            </a:r>
            <a:r>
              <a:rPr lang="en-US" sz="2400" dirty="0"/>
              <a:t>symmetric HQFT over </a:t>
            </a:r>
            <a:r>
              <a:rPr lang="en-US" sz="2400" dirty="0" smtClean="0"/>
              <a:t>K(G,1</a:t>
            </a:r>
            <a:r>
              <a:rPr lang="en-US" sz="2400" dirty="0"/>
              <a:t>) space with values in </a:t>
            </a:r>
            <a:r>
              <a:rPr lang="en-US" sz="2400" dirty="0">
                <a:latin typeface="Lucida Calligraphy" panose="03010101010101010101" pitchFamily="66" charset="0"/>
              </a:rPr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4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 : </a:t>
            </a:r>
            <a:r>
              <a:rPr lang="en-US" sz="2400" u="sng" dirty="0"/>
              <a:t>[</a:t>
            </a:r>
            <a:r>
              <a:rPr lang="en-US" sz="2400" u="sng" dirty="0" err="1" smtClean="0"/>
              <a:t>N.Gupta</a:t>
            </a:r>
            <a:r>
              <a:rPr lang="en-US" sz="2400" u="sng" dirty="0"/>
              <a:t>]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35765" y="2712217"/>
            <a:ext cx="828060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Theorem : </a:t>
            </a:r>
            <a:r>
              <a:rPr lang="en-US" sz="2400" dirty="0"/>
              <a:t>Given a </a:t>
            </a:r>
            <a:r>
              <a:rPr lang="en-US" sz="2400" dirty="0" err="1"/>
              <a:t>monoidal</a:t>
            </a:r>
            <a:r>
              <a:rPr lang="en-US" sz="2400" dirty="0"/>
              <a:t> category </a:t>
            </a:r>
            <a:r>
              <a:rPr lang="en-US" sz="2400" dirty="0">
                <a:latin typeface="Lucida Calligraphy" panose="03010101010101010101" pitchFamily="66" charset="0"/>
              </a:rPr>
              <a:t>C</a:t>
            </a:r>
            <a:r>
              <a:rPr lang="en-US" sz="2400" dirty="0" smtClean="0"/>
              <a:t>, </a:t>
            </a:r>
            <a:r>
              <a:rPr lang="en-US" sz="2400" dirty="0"/>
              <a:t>if </a:t>
            </a:r>
            <a:r>
              <a:rPr lang="en-US" sz="2400" dirty="0" smtClean="0">
                <a:latin typeface="Lucida Calligraphy" panose="03010101010101010101" pitchFamily="66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= (</a:t>
            </a:r>
            <a:r>
              <a:rPr lang="en-US" sz="2400" dirty="0" smtClean="0"/>
              <a:t>X, </a:t>
            </a:r>
            <a:r>
              <a:rPr lang="en-US" sz="2400" dirty="0"/>
              <a:t>x) is a </a:t>
            </a:r>
            <a:r>
              <a:rPr lang="en-US" sz="2400" dirty="0" smtClean="0"/>
              <a:t>K(G,1</a:t>
            </a:r>
            <a:r>
              <a:rPr lang="en-US" sz="2400" dirty="0"/>
              <a:t>) space, </a:t>
            </a:r>
            <a:r>
              <a:rPr lang="en-US" sz="2400" dirty="0" smtClean="0"/>
              <a:t>then the </a:t>
            </a:r>
            <a:r>
              <a:rPr lang="en-US" sz="2400" dirty="0" err="1"/>
              <a:t>functor</a:t>
            </a:r>
            <a:r>
              <a:rPr lang="en-US" sz="2400" dirty="0"/>
              <a:t> </a:t>
            </a:r>
            <a:r>
              <a:rPr lang="en-US" sz="2400" dirty="0" smtClean="0">
                <a:latin typeface="Lucida Calligraphy" panose="03010101010101010101" pitchFamily="66" charset="0"/>
              </a:rPr>
              <a:t>F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smtClean="0"/>
              <a:t>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Lucida Calligraphy" panose="03010101010101010101" pitchFamily="66" charset="0"/>
              </a:rPr>
              <a:t>X</a:t>
            </a:r>
            <a:r>
              <a:rPr lang="en-US" sz="2400" dirty="0" smtClean="0"/>
              <a:t>; </a:t>
            </a:r>
            <a:r>
              <a:rPr lang="en-US" sz="2400" dirty="0">
                <a:latin typeface="Lucida Calligraphy" panose="03010101010101010101" pitchFamily="66" charset="0"/>
              </a:rPr>
              <a:t>C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T(G, </a:t>
            </a:r>
            <a:r>
              <a:rPr lang="en-US" sz="2400" dirty="0">
                <a:latin typeface="Lucida Calligraphy" panose="03010101010101010101" pitchFamily="66" charset="0"/>
              </a:rPr>
              <a:t>C</a:t>
            </a:r>
            <a:r>
              <a:rPr lang="en-US" sz="2400" dirty="0" smtClean="0"/>
              <a:t>) </a:t>
            </a:r>
            <a:r>
              <a:rPr lang="en-US" sz="2400" dirty="0"/>
              <a:t>is an equivalence of categories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37389" y="4262911"/>
            <a:ext cx="10037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 :</a:t>
            </a:r>
          </a:p>
          <a:p>
            <a:endParaRPr lang="en-US" dirty="0" smtClean="0"/>
          </a:p>
          <a:p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smtClean="0">
                <a:latin typeface="Lucida Calligraphy" panose="03010101010101010101" pitchFamily="66" charset="0"/>
              </a:rPr>
              <a:t>X</a:t>
            </a:r>
            <a:r>
              <a:rPr lang="en-US" dirty="0"/>
              <a:t>; </a:t>
            </a:r>
            <a:r>
              <a:rPr lang="en-US" dirty="0">
                <a:latin typeface="Lucida Calligraphy" panose="03010101010101010101" pitchFamily="66" charset="0"/>
              </a:rPr>
              <a:t>C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/>
              <a:t>category </a:t>
            </a:r>
            <a:r>
              <a:rPr lang="en-US" dirty="0" smtClean="0"/>
              <a:t>of </a:t>
            </a:r>
            <a:r>
              <a:rPr lang="en-US" dirty="0"/>
              <a:t>(1+1)-dimensional </a:t>
            </a:r>
            <a:r>
              <a:rPr lang="en-US" dirty="0">
                <a:latin typeface="Lucida Calligraphy" panose="03010101010101010101" pitchFamily="66" charset="0"/>
              </a:rPr>
              <a:t>X </a:t>
            </a:r>
            <a:r>
              <a:rPr lang="en-US" dirty="0" smtClean="0"/>
              <a:t>-</a:t>
            </a:r>
            <a:r>
              <a:rPr lang="en-US" dirty="0"/>
              <a:t>HQFTs with values </a:t>
            </a:r>
            <a:r>
              <a:rPr lang="en-US" dirty="0" smtClean="0"/>
              <a:t>in </a:t>
            </a:r>
            <a:r>
              <a:rPr lang="en-US" dirty="0" smtClean="0">
                <a:latin typeface="Lucida Calligraphy" panose="03010101010101010101" pitchFamily="66" charset="0"/>
              </a:rPr>
              <a:t>C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T(G,</a:t>
            </a:r>
            <a:r>
              <a:rPr lang="en-US" dirty="0">
                <a:latin typeface="Lucida Calligraphy" panose="03010101010101010101" pitchFamily="66" charset="0"/>
              </a:rPr>
              <a:t> C</a:t>
            </a:r>
            <a:r>
              <a:rPr lang="en-US" dirty="0" smtClean="0"/>
              <a:t>),= category whose </a:t>
            </a:r>
            <a:r>
              <a:rPr lang="en-US" dirty="0"/>
              <a:t>objects are </a:t>
            </a:r>
            <a:r>
              <a:rPr lang="en-US" dirty="0" err="1"/>
              <a:t>Turaev</a:t>
            </a:r>
            <a:r>
              <a:rPr lang="en-US" dirty="0"/>
              <a:t> crossed </a:t>
            </a:r>
            <a:r>
              <a:rPr lang="en-US" dirty="0" smtClean="0"/>
              <a:t>G-systems in </a:t>
            </a:r>
            <a:r>
              <a:rPr lang="en-US" dirty="0"/>
              <a:t>a symmetric </a:t>
            </a:r>
            <a:r>
              <a:rPr lang="en-US" dirty="0" err="1"/>
              <a:t>monoidal</a:t>
            </a:r>
            <a:r>
              <a:rPr lang="en-US" dirty="0"/>
              <a:t> category </a:t>
            </a:r>
            <a:r>
              <a:rPr lang="en-US" dirty="0">
                <a:latin typeface="Lucida Calligraphy" panose="03010101010101010101" pitchFamily="66" charset="0"/>
              </a:rPr>
              <a:t>C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77374"/>
            <a:ext cx="989622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Topological </a:t>
            </a:r>
            <a:r>
              <a:rPr lang="en-US" b="1" dirty="0"/>
              <a:t>quantum field theories (TQFTs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TQFTs </a:t>
            </a:r>
            <a:r>
              <a:rPr lang="en-US" dirty="0"/>
              <a:t>produce topological invariants of manifolds using ideas suggested by quantum field theory; see [At], [</a:t>
            </a:r>
            <a:r>
              <a:rPr lang="en-US" dirty="0" smtClean="0"/>
              <a:t>Wi].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/>
              <a:t>d </a:t>
            </a:r>
            <a:r>
              <a:rPr lang="en-US" i="1" dirty="0" smtClean="0"/>
              <a:t>≥ 0</a:t>
            </a:r>
            <a:r>
              <a:rPr lang="en-US" dirty="0"/>
              <a:t>, a </a:t>
            </a:r>
            <a:r>
              <a:rPr lang="en-US" i="1" dirty="0" smtClean="0"/>
              <a:t>(d+1)</a:t>
            </a:r>
            <a:r>
              <a:rPr lang="en-US" dirty="0" smtClean="0"/>
              <a:t>-</a:t>
            </a:r>
            <a:r>
              <a:rPr lang="en-US" dirty="0"/>
              <a:t>dimensional TQFT over a commutative ring </a:t>
            </a:r>
            <a:r>
              <a:rPr lang="en-US" i="1" dirty="0"/>
              <a:t>K</a:t>
            </a:r>
            <a:r>
              <a:rPr lang="en-US" dirty="0"/>
              <a:t> assigns to every closed oriented </a:t>
            </a:r>
            <a:r>
              <a:rPr lang="en-US" i="1" dirty="0"/>
              <a:t>d</a:t>
            </a:r>
            <a:r>
              <a:rPr lang="en-US" dirty="0"/>
              <a:t>-dimensional manifold </a:t>
            </a:r>
            <a:r>
              <a:rPr lang="en-US" i="1" dirty="0"/>
              <a:t>M</a:t>
            </a:r>
            <a:r>
              <a:rPr lang="en-US" dirty="0"/>
              <a:t> a projective </a:t>
            </a:r>
            <a:r>
              <a:rPr lang="en-US" i="1" dirty="0"/>
              <a:t>K</a:t>
            </a:r>
            <a:r>
              <a:rPr lang="en-US" dirty="0"/>
              <a:t>-module of finite type </a:t>
            </a:r>
            <a:r>
              <a:rPr lang="en-US" i="1" dirty="0"/>
              <a:t>A</a:t>
            </a:r>
            <a:r>
              <a:rPr lang="en-US" i="1" baseline="-25000" dirty="0"/>
              <a:t>M</a:t>
            </a:r>
            <a:r>
              <a:rPr lang="en-US" dirty="0"/>
              <a:t> and assigns to every compact oriented </a:t>
            </a:r>
            <a:r>
              <a:rPr lang="en-US" i="1" dirty="0" smtClean="0"/>
              <a:t>(d+1)</a:t>
            </a:r>
            <a:r>
              <a:rPr lang="en-US" dirty="0" smtClean="0"/>
              <a:t>-dimensional </a:t>
            </a:r>
            <a:r>
              <a:rPr lang="en-US" dirty="0" err="1"/>
              <a:t>cobordism</a:t>
            </a:r>
            <a:r>
              <a:rPr lang="en-US" dirty="0"/>
              <a:t> </a:t>
            </a:r>
            <a:r>
              <a:rPr lang="en-US" dirty="0" smtClean="0"/>
              <a:t>(W</a:t>
            </a:r>
            <a:r>
              <a:rPr lang="en-US" dirty="0"/>
              <a:t>; </a:t>
            </a:r>
            <a:r>
              <a:rPr lang="en-US" dirty="0" smtClean="0"/>
              <a:t>M</a:t>
            </a:r>
            <a:r>
              <a:rPr lang="en-US" i="1" baseline="-25000" dirty="0" smtClean="0"/>
              <a:t>0</a:t>
            </a:r>
            <a:r>
              <a:rPr lang="en-US" dirty="0" smtClean="0"/>
              <a:t>; M</a:t>
            </a:r>
            <a:r>
              <a:rPr lang="en-US" i="1" baseline="-25000" dirty="0" smtClean="0"/>
              <a:t>1 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i="1" dirty="0" smtClean="0"/>
              <a:t>K-</a:t>
            </a:r>
            <a:r>
              <a:rPr lang="en-US" dirty="0" smtClean="0"/>
              <a:t>homomorphism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/>
              <a:t>(W) : </a:t>
            </a:r>
            <a:r>
              <a:rPr lang="en-US" i="1" dirty="0" smtClean="0"/>
              <a:t>A</a:t>
            </a:r>
            <a:r>
              <a:rPr lang="en-US" i="1" baseline="-25000" dirty="0" smtClean="0"/>
              <a:t>M</a:t>
            </a:r>
            <a:r>
              <a:rPr lang="en-US" i="1" baseline="-50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M</a:t>
            </a:r>
            <a:r>
              <a:rPr lang="en-US" i="1" baseline="-50000" dirty="0" smtClean="0"/>
              <a:t>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</a:t>
            </a:r>
            <a:r>
              <a:rPr lang="en-US" dirty="0"/>
              <a:t>modules and </a:t>
            </a:r>
            <a:r>
              <a:rPr lang="en-US" dirty="0" err="1"/>
              <a:t>homomorphisms</a:t>
            </a:r>
            <a:r>
              <a:rPr lang="en-US" dirty="0"/>
              <a:t> should satisfy several </a:t>
            </a:r>
            <a:r>
              <a:rPr lang="en-US" dirty="0" smtClean="0"/>
              <a:t>axioms </a:t>
            </a:r>
            <a:r>
              <a:rPr lang="en-US" dirty="0"/>
              <a:t>including tensor </a:t>
            </a:r>
            <a:r>
              <a:rPr lang="en-US" dirty="0" err="1"/>
              <a:t>multiplicativity</a:t>
            </a:r>
            <a:r>
              <a:rPr lang="en-US" dirty="0"/>
              <a:t> with respect to disjoint union and functoriality with respect to gluing of </a:t>
            </a:r>
            <a:r>
              <a:rPr lang="en-US" dirty="0" err="1"/>
              <a:t>cobordisms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13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Future Interest/work 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TQFT structure on </a:t>
            </a:r>
            <a:r>
              <a:rPr lang="en-US" dirty="0" err="1" smtClean="0"/>
              <a:t>Symplectic</a:t>
            </a:r>
            <a:r>
              <a:rPr lang="en-US" dirty="0" smtClean="0"/>
              <a:t> manifolds.</a:t>
            </a:r>
          </a:p>
          <a:p>
            <a:r>
              <a:rPr lang="en-US" dirty="0" smtClean="0"/>
              <a:t>HQFT </a:t>
            </a:r>
            <a:r>
              <a:rPr lang="en-US" dirty="0"/>
              <a:t>structure on </a:t>
            </a:r>
            <a:r>
              <a:rPr lang="en-US" dirty="0" smtClean="0"/>
              <a:t>Loop spaces and if possible obtain some invariants of these spaces.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References: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95" y="2474710"/>
            <a:ext cx="11037046" cy="37457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Kock</a:t>
            </a:r>
            <a:r>
              <a:rPr lang="en-US" dirty="0" smtClean="0"/>
              <a:t>] 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http://mat.uab.es/~kock/TQFT.html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[Tu1] </a:t>
            </a:r>
            <a:r>
              <a:rPr lang="en-US" u="sng" dirty="0">
                <a:solidFill>
                  <a:schemeClr val="tx1"/>
                </a:solidFill>
              </a:rPr>
              <a:t>http://arxiv. /abs/math/9910010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[Tu2] 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arxiv.org/pdf/1202.6292.pdf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[RT</a:t>
            </a:r>
            <a:r>
              <a:rPr lang="en-US" dirty="0">
                <a:solidFill>
                  <a:schemeClr val="tx1"/>
                </a:solidFill>
              </a:rPr>
              <a:t>] </a:t>
            </a:r>
            <a:r>
              <a:rPr lang="en-US" u="sng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u="sng" dirty="0" smtClean="0">
                <a:solidFill>
                  <a:schemeClr val="tx1"/>
                </a:solidFill>
                <a:hlinkClick r:id="rId4"/>
              </a:rPr>
              <a:t>arxiv.org/pdf/math/0105018.pdf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kock</a:t>
            </a:r>
            <a:r>
              <a:rPr lang="en-US" dirty="0">
                <a:solidFill>
                  <a:schemeClr val="tx1"/>
                </a:solidFill>
              </a:rPr>
              <a:t>]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http://mat.uab.es/~kock/TQFT.html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[BT1] M. </a:t>
            </a:r>
            <a:r>
              <a:rPr lang="en-US" dirty="0" err="1">
                <a:solidFill>
                  <a:schemeClr val="tx1"/>
                </a:solidFill>
              </a:rPr>
              <a:t>Brightwell</a:t>
            </a:r>
            <a:r>
              <a:rPr lang="en-US" dirty="0">
                <a:solidFill>
                  <a:schemeClr val="tx1"/>
                </a:solidFill>
              </a:rPr>
              <a:t>, P. Turner and S. </a:t>
            </a:r>
            <a:r>
              <a:rPr lang="en-US" dirty="0" err="1">
                <a:solidFill>
                  <a:schemeClr val="tx1"/>
                </a:solidFill>
              </a:rPr>
              <a:t>Willerton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Homotopy</a:t>
            </a:r>
            <a:r>
              <a:rPr lang="en-US" dirty="0">
                <a:solidFill>
                  <a:schemeClr val="tx1"/>
                </a:solidFill>
              </a:rPr>
              <a:t> quantum field theories and related ideas, Proceedings of the Tenth Oporto Meeting on Geometry, Topology and Physics (2001). Int. J. Modern Phys. A, 18 (2003), October, suppl., 115--122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[At</a:t>
            </a:r>
            <a:r>
              <a:rPr lang="en-US" dirty="0" smtClean="0">
                <a:solidFill>
                  <a:schemeClr val="tx1"/>
                </a:solidFill>
              </a:rPr>
              <a:t>] Michael </a:t>
            </a:r>
            <a:r>
              <a:rPr lang="en-US" dirty="0" err="1">
                <a:solidFill>
                  <a:schemeClr val="tx1"/>
                </a:solidFill>
              </a:rPr>
              <a:t>Atiyah</a:t>
            </a:r>
            <a:r>
              <a:rPr lang="en-US" dirty="0" smtClean="0">
                <a:solidFill>
                  <a:schemeClr val="tx1"/>
                </a:solidFill>
              </a:rPr>
              <a:t>, Topological </a:t>
            </a:r>
            <a:r>
              <a:rPr lang="en-US" dirty="0">
                <a:solidFill>
                  <a:schemeClr val="tx1"/>
                </a:solidFill>
              </a:rPr>
              <a:t>quantum field </a:t>
            </a:r>
            <a:r>
              <a:rPr lang="en-US" dirty="0" smtClean="0">
                <a:solidFill>
                  <a:schemeClr val="tx1"/>
                </a:solidFill>
              </a:rPr>
              <a:t>theories, </a:t>
            </a:r>
            <a:r>
              <a:rPr lang="en-US" dirty="0">
                <a:solidFill>
                  <a:schemeClr val="tx1"/>
                </a:solidFill>
              </a:rPr>
              <a:t>Inst. </a:t>
            </a:r>
            <a:r>
              <a:rPr lang="en-US" dirty="0" err="1">
                <a:solidFill>
                  <a:schemeClr val="tx1"/>
                </a:solidFill>
              </a:rPr>
              <a:t>Hautes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Études</a:t>
            </a:r>
            <a:r>
              <a:rPr lang="en-US" dirty="0">
                <a:solidFill>
                  <a:schemeClr val="tx1"/>
                </a:solidFill>
              </a:rPr>
              <a:t> Sci. Publ. </a:t>
            </a:r>
            <a:r>
              <a:rPr lang="en-US" dirty="0" smtClean="0">
                <a:solidFill>
                  <a:schemeClr val="tx1"/>
                </a:solidFill>
              </a:rPr>
              <a:t>Math.68(1989</a:t>
            </a:r>
            <a:r>
              <a:rPr lang="en-US" dirty="0">
                <a:solidFill>
                  <a:schemeClr val="tx1"/>
                </a:solidFill>
              </a:rPr>
              <a:t>), 175–186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</a:rPr>
              <a:t>Wi</a:t>
            </a:r>
            <a:r>
              <a:rPr lang="en-US" dirty="0" smtClean="0">
                <a:solidFill>
                  <a:schemeClr val="tx1"/>
                </a:solidFill>
              </a:rPr>
              <a:t>] Edward </a:t>
            </a:r>
            <a:r>
              <a:rPr lang="en-US" dirty="0">
                <a:solidFill>
                  <a:schemeClr val="tx1"/>
                </a:solidFill>
              </a:rPr>
              <a:t>Witten</a:t>
            </a:r>
            <a:r>
              <a:rPr lang="en-US" dirty="0" smtClean="0">
                <a:solidFill>
                  <a:schemeClr val="tx1"/>
                </a:solidFill>
              </a:rPr>
              <a:t>, Topological </a:t>
            </a:r>
            <a:r>
              <a:rPr lang="en-US" dirty="0">
                <a:solidFill>
                  <a:schemeClr val="tx1"/>
                </a:solidFill>
              </a:rPr>
              <a:t>quantum field </a:t>
            </a:r>
            <a:r>
              <a:rPr lang="en-US" dirty="0" smtClean="0">
                <a:solidFill>
                  <a:schemeClr val="tx1"/>
                </a:solidFill>
              </a:rPr>
              <a:t>theory , </a:t>
            </a:r>
            <a:r>
              <a:rPr lang="en-US" dirty="0">
                <a:solidFill>
                  <a:schemeClr val="tx1"/>
                </a:solidFill>
              </a:rPr>
              <a:t>Comm. Math. Phys</a:t>
            </a:r>
            <a:r>
              <a:rPr lang="en-US" dirty="0" smtClean="0">
                <a:solidFill>
                  <a:schemeClr val="tx1"/>
                </a:solidFill>
              </a:rPr>
              <a:t>. 117 (</a:t>
            </a:r>
            <a:r>
              <a:rPr lang="en-US" dirty="0">
                <a:solidFill>
                  <a:schemeClr val="tx1"/>
                </a:solidFill>
              </a:rPr>
              <a:t>1988), 353–386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http://warwick.ac.uk/38110/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273" y="3852750"/>
            <a:ext cx="2421228" cy="551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Thanks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7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02" y="2252001"/>
            <a:ext cx="10462391" cy="4187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study </a:t>
            </a:r>
            <a:r>
              <a:rPr lang="en-US" dirty="0" smtClean="0">
                <a:solidFill>
                  <a:schemeClr val="tx1"/>
                </a:solidFill>
              </a:rPr>
              <a:t>of TQFTs </a:t>
            </a:r>
            <a:r>
              <a:rPr lang="en-US" dirty="0">
                <a:solidFill>
                  <a:schemeClr val="tx1"/>
                </a:solidFill>
              </a:rPr>
              <a:t>has been especially successful in low dimensions </a:t>
            </a:r>
            <a:r>
              <a:rPr lang="en-US" i="1" dirty="0">
                <a:solidFill>
                  <a:schemeClr val="tx1"/>
                </a:solidFill>
              </a:rPr>
              <a:t>d </a:t>
            </a:r>
            <a:r>
              <a:rPr lang="en-US" i="1" dirty="0" smtClean="0">
                <a:solidFill>
                  <a:schemeClr val="tx1"/>
                </a:solidFill>
              </a:rPr>
              <a:t>= 0, 1, 2, </a:t>
            </a:r>
            <a:r>
              <a:rPr lang="en-US" i="1" dirty="0">
                <a:solidFill>
                  <a:schemeClr val="tx1"/>
                </a:solidFill>
              </a:rPr>
              <a:t>3. 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One-dimensional </a:t>
            </a:r>
            <a:r>
              <a:rPr lang="en-US" dirty="0">
                <a:solidFill>
                  <a:schemeClr val="tx1"/>
                </a:solidFill>
              </a:rPr>
              <a:t>TQFTs </a:t>
            </a:r>
            <a:r>
              <a:rPr lang="en-US" i="1" dirty="0">
                <a:solidFill>
                  <a:schemeClr val="tx1"/>
                </a:solidFill>
              </a:rPr>
              <a:t>(d 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i="1" dirty="0">
                <a:solidFill>
                  <a:schemeClr val="tx1"/>
                </a:solidFill>
              </a:rPr>
              <a:t>0)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bijectively</a:t>
            </a:r>
            <a:r>
              <a:rPr lang="en-US" dirty="0">
                <a:solidFill>
                  <a:schemeClr val="tx1"/>
                </a:solidFill>
              </a:rPr>
              <a:t> correspond to projective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-modules of finite type.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Two-dimensional </a:t>
            </a:r>
            <a:r>
              <a:rPr lang="en-US" dirty="0">
                <a:solidFill>
                  <a:schemeClr val="tx1"/>
                </a:solidFill>
              </a:rPr>
              <a:t>TQFTs </a:t>
            </a:r>
            <a:r>
              <a:rPr lang="en-US" i="1" dirty="0">
                <a:solidFill>
                  <a:schemeClr val="tx1"/>
                </a:solidFill>
              </a:rPr>
              <a:t>(d 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i="1" dirty="0">
                <a:solidFill>
                  <a:schemeClr val="tx1"/>
                </a:solidFill>
              </a:rPr>
              <a:t>1)</a:t>
            </a:r>
            <a:r>
              <a:rPr lang="en-US" dirty="0">
                <a:solidFill>
                  <a:schemeClr val="tx1"/>
                </a:solidFill>
              </a:rPr>
              <a:t> are fully classified in terms of commutative </a:t>
            </a:r>
            <a:r>
              <a:rPr lang="en-US" dirty="0" err="1">
                <a:solidFill>
                  <a:schemeClr val="tx1"/>
                </a:solidFill>
              </a:rPr>
              <a:t>Frobenius</a:t>
            </a:r>
            <a:r>
              <a:rPr lang="en-US" dirty="0">
                <a:solidFill>
                  <a:schemeClr val="tx1"/>
                </a:solidFill>
              </a:rPr>
              <a:t> algebras, </a:t>
            </a:r>
            <a:r>
              <a:rPr lang="en-US" dirty="0" smtClean="0">
                <a:solidFill>
                  <a:schemeClr val="tx1"/>
                </a:solidFill>
              </a:rPr>
              <a:t>see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Kock</a:t>
            </a:r>
            <a:r>
              <a:rPr lang="en-US" dirty="0">
                <a:solidFill>
                  <a:schemeClr val="tx1"/>
                </a:solidFill>
              </a:rPr>
              <a:t>].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Three-dimensional </a:t>
            </a:r>
            <a:r>
              <a:rPr lang="en-US" dirty="0">
                <a:solidFill>
                  <a:schemeClr val="tx1"/>
                </a:solidFill>
              </a:rPr>
              <a:t>TQFTs </a:t>
            </a:r>
            <a:r>
              <a:rPr lang="en-US" i="1" dirty="0">
                <a:solidFill>
                  <a:schemeClr val="tx1"/>
                </a:solidFill>
              </a:rPr>
              <a:t>(d 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i="1" dirty="0">
                <a:solidFill>
                  <a:schemeClr val="tx1"/>
                </a:solidFill>
              </a:rPr>
              <a:t>2)</a:t>
            </a:r>
            <a:r>
              <a:rPr lang="en-US" dirty="0">
                <a:solidFill>
                  <a:schemeClr val="tx1"/>
                </a:solidFill>
              </a:rPr>
              <a:t> are closely related to quantum groups and braided categories; see [</a:t>
            </a:r>
            <a:r>
              <a:rPr lang="en-US" dirty="0" smtClean="0">
                <a:solidFill>
                  <a:schemeClr val="tx1"/>
                </a:solidFill>
              </a:rPr>
              <a:t>RT], </a:t>
            </a:r>
            <a:r>
              <a:rPr lang="en-US" dirty="0" smtClean="0"/>
              <a:t>[Tu2]</a:t>
            </a:r>
            <a:endParaRPr lang="en-US" dirty="0" smtClean="0"/>
          </a:p>
          <a:p>
            <a:r>
              <a:rPr lang="en-US" dirty="0" smtClean="0"/>
              <a:t>Powerful </a:t>
            </a:r>
            <a:r>
              <a:rPr lang="en-US" dirty="0"/>
              <a:t>four-dimensional TQFTs </a:t>
            </a:r>
            <a:r>
              <a:rPr lang="en-US" i="1" dirty="0"/>
              <a:t>(d </a:t>
            </a:r>
            <a:r>
              <a:rPr lang="en-US" i="1" dirty="0" smtClean="0"/>
              <a:t>= </a:t>
            </a:r>
            <a:r>
              <a:rPr lang="en-US" i="1" dirty="0"/>
              <a:t>3)</a:t>
            </a:r>
            <a:r>
              <a:rPr lang="en-US" dirty="0"/>
              <a:t> arise from the </a:t>
            </a:r>
            <a:r>
              <a:rPr lang="en-US" dirty="0" err="1"/>
              <a:t>Heegaard</a:t>
            </a:r>
            <a:r>
              <a:rPr lang="en-US" dirty="0"/>
              <a:t>–</a:t>
            </a:r>
            <a:r>
              <a:rPr lang="en-US" dirty="0" err="1"/>
              <a:t>Floer</a:t>
            </a:r>
            <a:r>
              <a:rPr lang="en-US" dirty="0"/>
              <a:t> homology of 3-manifolds due to P. </a:t>
            </a:r>
            <a:r>
              <a:rPr lang="en-US" dirty="0" err="1"/>
              <a:t>Ozsváth</a:t>
            </a:r>
            <a:r>
              <a:rPr lang="en-US" dirty="0"/>
              <a:t> and Z. </a:t>
            </a:r>
            <a:r>
              <a:rPr lang="en-US" dirty="0" err="1" smtClean="0"/>
              <a:t>Szabó</a:t>
            </a:r>
            <a:endParaRPr lang="en-US" dirty="0" smtClean="0"/>
          </a:p>
          <a:p>
            <a:r>
              <a:rPr lang="en-US" dirty="0" smtClean="0"/>
              <a:t>Algebraic </a:t>
            </a:r>
            <a:r>
              <a:rPr lang="en-US" dirty="0"/>
              <a:t>structures underlying four-dimensional TQFTs are yet to be </a:t>
            </a:r>
            <a:r>
              <a:rPr lang="en-US" dirty="0" smtClean="0"/>
              <a:t>explored in detail.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985" y="690332"/>
            <a:ext cx="8761413" cy="706964"/>
          </a:xfrm>
        </p:spPr>
        <p:txBody>
          <a:bodyPr/>
          <a:lstStyle/>
          <a:p>
            <a:r>
              <a:rPr lang="en-US" u="sng" dirty="0" smtClean="0"/>
              <a:t>TQFT’s contd.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665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Homotopy</a:t>
            </a:r>
            <a:r>
              <a:rPr lang="en-US" u="sng" dirty="0" smtClean="0"/>
              <a:t> Quantum Field Theories (HQFT)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16" y="2457196"/>
            <a:ext cx="10814780" cy="42545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general notion of a </a:t>
            </a:r>
            <a:r>
              <a:rPr lang="en-US" i="1" dirty="0"/>
              <a:t>(d+1)</a:t>
            </a:r>
            <a:r>
              <a:rPr lang="en-US" dirty="0"/>
              <a:t>-dimensional HQFT was introduced in 1999 by </a:t>
            </a:r>
            <a:r>
              <a:rPr lang="en-US" dirty="0" err="1"/>
              <a:t>Turaev</a:t>
            </a:r>
            <a:r>
              <a:rPr lang="en-US" dirty="0"/>
              <a:t> and independently by M. </a:t>
            </a:r>
            <a:r>
              <a:rPr lang="en-US" dirty="0" err="1"/>
              <a:t>Brightwell</a:t>
            </a:r>
            <a:r>
              <a:rPr lang="en-US" dirty="0"/>
              <a:t> and P. Turner [BT1] for </a:t>
            </a:r>
            <a:r>
              <a:rPr lang="en-US" i="1" dirty="0"/>
              <a:t>d=1</a:t>
            </a:r>
            <a:r>
              <a:rPr lang="en-US" dirty="0"/>
              <a:t> and simply connected target spaces</a:t>
            </a:r>
            <a:r>
              <a:rPr lang="en-US" dirty="0" smtClean="0"/>
              <a:t>.</a:t>
            </a:r>
          </a:p>
          <a:p>
            <a:r>
              <a:rPr lang="en-US" dirty="0" err="1"/>
              <a:t>Turaev</a:t>
            </a:r>
            <a:r>
              <a:rPr lang="en-US" dirty="0"/>
              <a:t> applied the idea of a TQFT to maps from manifolds to topological spaces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So, </a:t>
            </a:r>
            <a:r>
              <a:rPr lang="en-US" dirty="0"/>
              <a:t>a </a:t>
            </a:r>
            <a:r>
              <a:rPr lang="en-US" i="1" dirty="0" smtClean="0"/>
              <a:t>(d+1)</a:t>
            </a:r>
            <a:r>
              <a:rPr lang="en-US" dirty="0" smtClean="0"/>
              <a:t>-dimensional </a:t>
            </a:r>
            <a:r>
              <a:rPr lang="en-US" dirty="0" err="1"/>
              <a:t>homotopy</a:t>
            </a:r>
            <a:r>
              <a:rPr lang="en-US" dirty="0"/>
              <a:t> quantum field theory (HQFT) </a:t>
            </a:r>
            <a:r>
              <a:rPr lang="en-US" dirty="0" smtClean="0"/>
              <a:t>may </a:t>
            </a:r>
            <a:r>
              <a:rPr lang="en-US" dirty="0"/>
              <a:t>be described as a TQFT for closed oriented </a:t>
            </a:r>
            <a:r>
              <a:rPr lang="en-US" i="1" dirty="0"/>
              <a:t>d-</a:t>
            </a:r>
            <a:r>
              <a:rPr lang="en-US" dirty="0"/>
              <a:t>dimensional manifolds and compact oriented </a:t>
            </a:r>
            <a:r>
              <a:rPr lang="en-US" i="1" dirty="0"/>
              <a:t>(d+1)</a:t>
            </a:r>
            <a:r>
              <a:rPr lang="en-US" dirty="0" smtClean="0"/>
              <a:t>-</a:t>
            </a:r>
            <a:r>
              <a:rPr lang="en-US" dirty="0"/>
              <a:t>dimensional </a:t>
            </a:r>
            <a:r>
              <a:rPr lang="en-US" dirty="0" err="1"/>
              <a:t>cobordisms</a:t>
            </a:r>
            <a:r>
              <a:rPr lang="en-US" dirty="0"/>
              <a:t> endowed with maps to a given space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Such </a:t>
            </a:r>
            <a:r>
              <a:rPr lang="en-US" dirty="0"/>
              <a:t>an HQFT yields numerical </a:t>
            </a:r>
            <a:r>
              <a:rPr lang="en-US" dirty="0" err="1"/>
              <a:t>homotopy</a:t>
            </a:r>
            <a:r>
              <a:rPr lang="en-US" dirty="0"/>
              <a:t> invariants of maps from closed oriented </a:t>
            </a:r>
            <a:r>
              <a:rPr lang="en-US" i="1" dirty="0"/>
              <a:t>(d+1)</a:t>
            </a:r>
            <a:r>
              <a:rPr lang="en-US" dirty="0" smtClean="0"/>
              <a:t>-</a:t>
            </a:r>
            <a:r>
              <a:rPr lang="en-US" dirty="0"/>
              <a:t>dimensional manifolds to </a:t>
            </a:r>
            <a:r>
              <a:rPr lang="en-US" dirty="0" smtClean="0"/>
              <a:t>the</a:t>
            </a:r>
            <a:r>
              <a:rPr lang="en-US" dirty="0" smtClean="0"/>
              <a:t> topological space </a:t>
            </a:r>
            <a:r>
              <a:rPr lang="en-US" i="1" dirty="0" smtClean="0"/>
              <a:t>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TQFT may be interpreted in this language as an HQFT with target space consisting of one </a:t>
            </a:r>
            <a:r>
              <a:rPr lang="en-US" dirty="0" smtClean="0"/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40753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includes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  <a:r>
              <a:rPr lang="en-US" dirty="0" smtClean="0"/>
              <a:t> (TQFT’s and HQFT’s)</a:t>
            </a:r>
          </a:p>
          <a:p>
            <a:r>
              <a:rPr lang="en-US" b="1" dirty="0" smtClean="0"/>
              <a:t>Concepts </a:t>
            </a:r>
            <a:r>
              <a:rPr lang="en-US" b="1" dirty="0" smtClean="0"/>
              <a:t>–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Symmetric </a:t>
            </a:r>
            <a:r>
              <a:rPr lang="en-US" dirty="0" err="1" smtClean="0">
                <a:solidFill>
                  <a:srgbClr val="FF0000"/>
                </a:solidFill>
              </a:rPr>
              <a:t>monoidal</a:t>
            </a:r>
            <a:r>
              <a:rPr lang="en-US" dirty="0" smtClean="0">
                <a:solidFill>
                  <a:srgbClr val="FF0000"/>
                </a:solidFill>
              </a:rPr>
              <a:t>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Frobenius</a:t>
            </a:r>
            <a:r>
              <a:rPr lang="en-US" dirty="0"/>
              <a:t> systems in a </a:t>
            </a:r>
            <a:r>
              <a:rPr lang="en-US" dirty="0" err="1"/>
              <a:t>monoidal</a:t>
            </a:r>
            <a:r>
              <a:rPr lang="en-US" dirty="0"/>
              <a:t> </a:t>
            </a:r>
            <a:r>
              <a:rPr lang="en-US" dirty="0" smtClean="0"/>
              <a:t>category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Crossed systems </a:t>
            </a:r>
            <a:r>
              <a:rPr lang="en-US" dirty="0"/>
              <a:t>in a </a:t>
            </a:r>
            <a:r>
              <a:rPr lang="en-US" dirty="0" smtClean="0"/>
              <a:t>symmetric </a:t>
            </a:r>
            <a:r>
              <a:rPr lang="en-US" dirty="0" err="1" smtClean="0"/>
              <a:t>monoidal</a:t>
            </a:r>
            <a:r>
              <a:rPr lang="en-US" dirty="0" smtClean="0"/>
              <a:t>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Cobordism</a:t>
            </a:r>
            <a:r>
              <a:rPr lang="en-US" dirty="0" smtClean="0"/>
              <a:t>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Definition of an HQFT</a:t>
            </a:r>
          </a:p>
          <a:p>
            <a:r>
              <a:rPr lang="en-US" b="1" dirty="0" smtClean="0"/>
              <a:t>Main Results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865" y="1958476"/>
            <a:ext cx="2242593" cy="2639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Symmetric </a:t>
            </a:r>
            <a:r>
              <a:rPr lang="en-US" u="sng" dirty="0" err="1" smtClean="0"/>
              <a:t>monoidal</a:t>
            </a:r>
            <a:r>
              <a:rPr lang="en-US" u="sng" dirty="0" smtClean="0"/>
              <a:t> Categories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5" y="2194560"/>
            <a:ext cx="10369296" cy="4334255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: </a:t>
            </a:r>
            <a:r>
              <a:rPr lang="en-US" dirty="0"/>
              <a:t>A </a:t>
            </a:r>
            <a:r>
              <a:rPr lang="en-US" b="1" i="1" dirty="0"/>
              <a:t>symmetric </a:t>
            </a:r>
            <a:r>
              <a:rPr lang="en-US" b="1" i="1" dirty="0" err="1"/>
              <a:t>monoidal</a:t>
            </a:r>
            <a:r>
              <a:rPr lang="en-US" b="1" i="1" dirty="0"/>
              <a:t> category</a:t>
            </a:r>
            <a:r>
              <a:rPr lang="en-US" dirty="0"/>
              <a:t> is a category with a product operation – </a:t>
            </a:r>
            <a:r>
              <a:rPr lang="en-US" dirty="0" smtClean="0"/>
              <a:t>(a</a:t>
            </a:r>
            <a:r>
              <a:rPr lang="en-US" dirty="0"/>
              <a:t> </a:t>
            </a:r>
            <a:r>
              <a:rPr lang="en-US" dirty="0" err="1" smtClean="0">
                <a:solidFill>
                  <a:schemeClr val="tx1"/>
                </a:solidFill>
              </a:rPr>
              <a:t>monoidal</a:t>
            </a:r>
            <a:r>
              <a:rPr lang="en-US" dirty="0" smtClean="0">
                <a:solidFill>
                  <a:schemeClr val="tx1"/>
                </a:solidFill>
              </a:rPr>
              <a:t> category</a:t>
            </a:r>
            <a:r>
              <a:rPr lang="en-US" dirty="0" smtClean="0"/>
              <a:t>) </a:t>
            </a:r>
            <a:r>
              <a:rPr lang="en-US" dirty="0"/>
              <a:t>for </a:t>
            </a:r>
            <a:r>
              <a:rPr lang="en-US" dirty="0" smtClean="0"/>
              <a:t>which </a:t>
            </a:r>
            <a:r>
              <a:rPr lang="en-US" dirty="0"/>
              <a:t>the product is </a:t>
            </a:r>
            <a:r>
              <a:rPr lang="en-US" i="1" dirty="0"/>
              <a:t>as commutative as possible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Definition : </a:t>
            </a:r>
            <a:r>
              <a:rPr lang="en-US" dirty="0"/>
              <a:t>A </a:t>
            </a:r>
            <a:r>
              <a:rPr lang="en-US" b="1" i="1" dirty="0"/>
              <a:t>braided </a:t>
            </a:r>
            <a:r>
              <a:rPr lang="en-US" b="1" i="1" dirty="0" err="1"/>
              <a:t>monoidal</a:t>
            </a:r>
            <a:r>
              <a:rPr lang="en-US" b="1" i="1" dirty="0"/>
              <a:t> </a:t>
            </a:r>
            <a:r>
              <a:rPr lang="en-US" b="1" i="1" dirty="0" smtClean="0"/>
              <a:t>category</a:t>
            </a:r>
            <a:r>
              <a:rPr lang="en-US" dirty="0" smtClean="0"/>
              <a:t>,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 err="1" smtClean="0"/>
              <a:t>monoidal</a:t>
            </a:r>
            <a:r>
              <a:rPr lang="en-US" dirty="0" smtClean="0"/>
              <a:t> category</a:t>
            </a:r>
            <a:r>
              <a:rPr lang="en-US" i="1" dirty="0" smtClean="0"/>
              <a:t> </a:t>
            </a:r>
            <a:r>
              <a:rPr lang="en-US" dirty="0" smtClean="0"/>
              <a:t>equipped with a natural isomorphism (braiding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					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aseline="-20000" dirty="0" smtClean="0"/>
              <a:t>X,Y</a:t>
            </a:r>
            <a:r>
              <a:rPr lang="en-US" dirty="0" smtClean="0"/>
              <a:t> : X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⊗</a:t>
            </a:r>
            <a:r>
              <a:rPr lang="en-US" dirty="0" smtClean="0"/>
              <a:t> Y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/>
              <a:t>  Y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⊗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smtClean="0"/>
              <a:t>	which is compatible with the </a:t>
            </a:r>
            <a:r>
              <a:rPr lang="en-US" dirty="0" err="1" smtClean="0"/>
              <a:t>associator</a:t>
            </a:r>
            <a:r>
              <a:rPr lang="en-US" dirty="0" smtClean="0"/>
              <a:t> for the tensor product.</a:t>
            </a:r>
          </a:p>
          <a:p>
            <a:r>
              <a:rPr lang="en-US" i="1" dirty="0"/>
              <a:t>Definition 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If the braiding squares to the identity, then the braided </a:t>
            </a:r>
            <a:r>
              <a:rPr lang="en-US" dirty="0" err="1"/>
              <a:t>monoidal</a:t>
            </a:r>
            <a:r>
              <a:rPr lang="en-US" dirty="0"/>
              <a:t> category is a </a:t>
            </a:r>
            <a:r>
              <a:rPr lang="en-US" b="1" i="1" dirty="0"/>
              <a:t> </a:t>
            </a:r>
            <a:r>
              <a:rPr lang="en-US" b="1" dirty="0"/>
              <a:t>symmetric </a:t>
            </a:r>
            <a:r>
              <a:rPr lang="en-US" b="1" dirty="0" err="1"/>
              <a:t>monoidal</a:t>
            </a:r>
            <a:r>
              <a:rPr lang="en-US" b="1" dirty="0"/>
              <a:t> </a:t>
            </a:r>
            <a:r>
              <a:rPr lang="en-US" b="1" dirty="0" smtClean="0"/>
              <a:t>category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i="1" dirty="0" smtClean="0"/>
              <a:t>Examples: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2000"/>
            <a:ext cx="8761413" cy="706964"/>
          </a:xfrm>
        </p:spPr>
        <p:txBody>
          <a:bodyPr/>
          <a:lstStyle/>
          <a:p>
            <a:r>
              <a:rPr lang="en-US" dirty="0" smtClean="0"/>
              <a:t>Symmetric Categories…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7502864"/>
                  </p:ext>
                </p:extLst>
              </p:nvPr>
            </p:nvGraphicFramePr>
            <p:xfrm>
              <a:off x="954140" y="1665176"/>
              <a:ext cx="10170167" cy="47512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3541"/>
                    <a:gridCol w="1229678"/>
                    <a:gridCol w="3182698"/>
                    <a:gridCol w="1793884"/>
                    <a:gridCol w="1707084"/>
                    <a:gridCol w="1403282"/>
                  </a:tblGrid>
                  <a:tr h="43565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S.No</a:t>
                          </a: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Tensor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Symmetric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57192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Set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of sets and functions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Cartesian product of sets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Singletons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8545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of small categories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Product category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with only one object and its identity map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8545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Ab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of Abelian groups group homomorphisms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Quotient of free group on their direct sum by the tensor relations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 (group of integers)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7753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R-Mod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modules over comm ring R and ring homomorphisms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Tensor product of modules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</m:oMath>
                          </a14:m>
                          <a:r>
                            <a:rPr lang="en-US" sz="1400" baseline="-25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6296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k-Vect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Vector spaces over k and linear transformations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Tensor products of vector spaces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6296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R-Bimod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(R,R)-bimodules over comm ring R and ring homomorphisms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Tensor product of bimodules  </a:t>
                          </a:r>
                          <a:r>
                            <a:rPr lang="en-US" sz="1400" baseline="-25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</m:oMath>
                          </a14:m>
                          <a:r>
                            <a:rPr lang="en-US" sz="1400" baseline="-25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7502864"/>
                  </p:ext>
                </p:extLst>
              </p:nvPr>
            </p:nvGraphicFramePr>
            <p:xfrm>
              <a:off x="954140" y="1665176"/>
              <a:ext cx="10170167" cy="47512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3541"/>
                    <a:gridCol w="1229678"/>
                    <a:gridCol w="3182698"/>
                    <a:gridCol w="1793884"/>
                    <a:gridCol w="1707084"/>
                    <a:gridCol w="1403282"/>
                  </a:tblGrid>
                  <a:tr h="43565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S.No</a:t>
                          </a: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Tensor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Symmetric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57192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Set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of sets and functions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Cartesian product of sets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Singletons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8545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of small categories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Product category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with only one object and its identity map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8545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Ab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Category of Abelian groups group homomorphisms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Quotient of free group on their direct sum by the tensor relations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 (group of integers)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7753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R-Mod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modules over comm ring R and ring homomorphisms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235" marR="35235" marT="7240" marB="0">
                        <a:blipFill rotWithShape="0">
                          <a:blip r:embed="rId2"/>
                          <a:stretch>
                            <a:fillRect l="-293220" t="-357480" r="-174576" b="-1661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6296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k-Vect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Vector spaces over k and linear transformations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Tensor products of vector spaces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  <a:tr h="6296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1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R-Bimod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(R,R)-bimodules over comm ring R and ring homomorphisms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235" marR="35235" marT="7240" marB="0">
                        <a:blipFill rotWithShape="0">
                          <a:blip r:embed="rId2"/>
                          <a:stretch>
                            <a:fillRect l="-293220" t="-665049" r="-174576" b="-3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5235" marR="35235" marT="724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41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Frobenius</a:t>
            </a:r>
            <a:r>
              <a:rPr lang="en-US" u="sng" dirty="0" smtClean="0"/>
              <a:t> </a:t>
            </a:r>
            <a:r>
              <a:rPr lang="en-US" u="sng" dirty="0" smtClean="0"/>
              <a:t>G-graded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2464" y="2286000"/>
            <a:ext cx="10485338" cy="417993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A </a:t>
            </a:r>
            <a:r>
              <a:rPr lang="en-US" sz="2000" dirty="0" err="1" smtClean="0">
                <a:cs typeface="Times New Roman" panose="02020603050405020304" pitchFamily="18" charset="0"/>
              </a:rPr>
              <a:t>Frobenius</a:t>
            </a:r>
            <a:r>
              <a:rPr lang="en-US" sz="2000" dirty="0" smtClean="0">
                <a:cs typeface="Times New Roman" panose="02020603050405020304" pitchFamily="18" charset="0"/>
              </a:rPr>
              <a:t> G-graded system in a </a:t>
            </a:r>
            <a:r>
              <a:rPr lang="en-US" sz="2000" dirty="0" err="1" smtClean="0">
                <a:cs typeface="Times New Roman" panose="02020603050405020304" pitchFamily="18" charset="0"/>
              </a:rPr>
              <a:t>monoidal</a:t>
            </a:r>
            <a:r>
              <a:rPr lang="en-US" sz="2000" dirty="0" smtClean="0">
                <a:cs typeface="Times New Roman" panose="02020603050405020304" pitchFamily="18" charset="0"/>
              </a:rPr>
              <a:t> category {C, </a:t>
            </a:r>
            <a:r>
              <a:rPr lang="en-US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⊗</a:t>
            </a:r>
            <a:r>
              <a:rPr lang="en-US" sz="2000" dirty="0" smtClean="0">
                <a:cs typeface="Times New Roman" panose="02020603050405020304" pitchFamily="18" charset="0"/>
              </a:rPr>
              <a:t>, I} is a collection of objects {A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}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l-GR" sz="2000" baseline="-25000" dirty="0" smtClean="0">
                <a:cs typeface="Times New Roman" panose="02020603050405020304" pitchFamily="18" charset="0"/>
              </a:rPr>
              <a:t>ϵ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, equipped with following collection of maps</a:t>
            </a:r>
          </a:p>
          <a:p>
            <a:r>
              <a:rPr lang="en-US" sz="2000" b="1" dirty="0" smtClean="0">
                <a:cs typeface="Times New Roman" panose="02020603050405020304" pitchFamily="18" charset="0"/>
              </a:rPr>
              <a:t>G-algebra :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cs typeface="Times New Roman" panose="02020603050405020304" pitchFamily="18" charset="0"/>
              </a:rPr>
              <a:t>μ</a:t>
            </a:r>
            <a:r>
              <a:rPr lang="en-US" sz="2000" dirty="0" smtClean="0">
                <a:cs typeface="Times New Roman" panose="02020603050405020304" pitchFamily="18" charset="0"/>
              </a:rPr>
              <a:t> = {</a:t>
            </a:r>
            <a:r>
              <a:rPr lang="el-GR" sz="2000" dirty="0" smtClean="0">
                <a:cs typeface="Times New Roman" panose="02020603050405020304" pitchFamily="18" charset="0"/>
              </a:rPr>
              <a:t>μ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g,h</a:t>
            </a:r>
            <a:r>
              <a:rPr lang="en-US" sz="2000" dirty="0" smtClean="0">
                <a:cs typeface="Times New Roman" panose="02020603050405020304" pitchFamily="18" charset="0"/>
              </a:rPr>
              <a:t>}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g,h</a:t>
            </a:r>
            <a:r>
              <a:rPr lang="el-GR" sz="2000" baseline="-25000" dirty="0" smtClean="0">
                <a:cs typeface="Times New Roman" panose="02020603050405020304" pitchFamily="18" charset="0"/>
              </a:rPr>
              <a:t>ϵ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l-GR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 where </a:t>
            </a:r>
            <a:r>
              <a:rPr lang="el-GR" sz="2000" dirty="0" smtClean="0">
                <a:cs typeface="Times New Roman" panose="02020603050405020304" pitchFamily="18" charset="0"/>
              </a:rPr>
              <a:t>μ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g,h</a:t>
            </a:r>
            <a:r>
              <a:rPr lang="en-US" sz="2000" dirty="0">
                <a:cs typeface="Times New Roman" panose="02020603050405020304" pitchFamily="18" charset="0"/>
              </a:rPr>
              <a:t> : </a:t>
            </a:r>
            <a:r>
              <a:rPr lang="en-US" sz="2000" dirty="0" smtClean="0"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 </a:t>
            </a:r>
            <a:r>
              <a:rPr lang="en-US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⊗ 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cs typeface="Times New Roman" panose="02020603050405020304" pitchFamily="18" charset="0"/>
              </a:rPr>
              <a:t> → </a:t>
            </a:r>
            <a:r>
              <a:rPr lang="en-US" sz="2000" dirty="0" err="1" smtClean="0">
                <a:cs typeface="Times New Roman" panose="02020603050405020304" pitchFamily="18" charset="0"/>
              </a:rPr>
              <a:t>A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gh</a:t>
            </a:r>
            <a:r>
              <a:rPr lang="en-US" sz="2000" dirty="0" smtClean="0">
                <a:cs typeface="Times New Roman" panose="02020603050405020304" pitchFamily="18" charset="0"/>
              </a:rPr>
              <a:t> and, </a:t>
            </a:r>
          </a:p>
          <a:p>
            <a:pPr marL="0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	     </a:t>
            </a:r>
            <a:r>
              <a:rPr lang="el-GR" sz="2000" dirty="0" smtClean="0">
                <a:cs typeface="Times New Roman" panose="02020603050405020304" pitchFamily="18" charset="0"/>
              </a:rPr>
              <a:t>η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: I → </a:t>
            </a:r>
            <a:r>
              <a:rPr lang="en-US" sz="2000" dirty="0" smtClean="0"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cs typeface="Times New Roman" panose="02020603050405020304" pitchFamily="18" charset="0"/>
              </a:rPr>
              <a:t> such that </a:t>
            </a:r>
            <a:r>
              <a:rPr lang="el-GR" sz="2000" dirty="0">
                <a:cs typeface="Times New Roman" panose="02020603050405020304" pitchFamily="18" charset="0"/>
              </a:rPr>
              <a:t>μ </a:t>
            </a:r>
            <a:r>
              <a:rPr lang="en-US" sz="2000" dirty="0" smtClean="0">
                <a:cs typeface="Times New Roman" panose="02020603050405020304" pitchFamily="18" charset="0"/>
              </a:rPr>
              <a:t>and </a:t>
            </a:r>
            <a:r>
              <a:rPr lang="el-GR" sz="2000" dirty="0">
                <a:cs typeface="Times New Roman" panose="02020603050405020304" pitchFamily="18" charset="0"/>
              </a:rPr>
              <a:t>η </a:t>
            </a:r>
            <a:r>
              <a:rPr lang="en-US" sz="2000" dirty="0" smtClean="0">
                <a:cs typeface="Times New Roman" panose="02020603050405020304" pitchFamily="18" charset="0"/>
              </a:rPr>
              <a:t>satisfy certain compatibility conditions. </a:t>
            </a:r>
          </a:p>
          <a:p>
            <a:r>
              <a:rPr lang="en-US" sz="2000" b="1" dirty="0" smtClean="0">
                <a:cs typeface="Times New Roman" panose="02020603050405020304" pitchFamily="18" charset="0"/>
              </a:rPr>
              <a:t>G-</a:t>
            </a:r>
            <a:r>
              <a:rPr lang="en-US" sz="2000" b="1" dirty="0" err="1" smtClean="0">
                <a:cs typeface="Times New Roman" panose="02020603050405020304" pitchFamily="18" charset="0"/>
              </a:rPr>
              <a:t>coalgebra</a:t>
            </a:r>
            <a:r>
              <a:rPr lang="en-US" sz="2000" b="1" dirty="0" smtClean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: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cs typeface="Times New Roman" panose="02020603050405020304" pitchFamily="18" charset="0"/>
              </a:rPr>
              <a:t>∆</a:t>
            </a:r>
            <a:r>
              <a:rPr lang="en-US" sz="2000" dirty="0" smtClean="0">
                <a:cs typeface="Times New Roman" panose="02020603050405020304" pitchFamily="18" charset="0"/>
              </a:rPr>
              <a:t> = {</a:t>
            </a:r>
            <a:r>
              <a:rPr lang="el-GR" sz="2000" dirty="0" smtClean="0">
                <a:cs typeface="Times New Roman" panose="02020603050405020304" pitchFamily="18" charset="0"/>
              </a:rPr>
              <a:t>∆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g,h</a:t>
            </a:r>
            <a:r>
              <a:rPr lang="en-US" sz="2000" dirty="0" smtClean="0">
                <a:cs typeface="Times New Roman" panose="02020603050405020304" pitchFamily="18" charset="0"/>
              </a:rPr>
              <a:t>}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g,h</a:t>
            </a:r>
            <a:r>
              <a:rPr lang="el-GR" sz="2000" baseline="-25000" dirty="0" smtClean="0">
                <a:cs typeface="Times New Roman" panose="02020603050405020304" pitchFamily="18" charset="0"/>
              </a:rPr>
              <a:t>ϵ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  where </a:t>
            </a:r>
            <a:r>
              <a:rPr lang="el-GR" sz="2000" dirty="0" smtClean="0">
                <a:cs typeface="Times New Roman" panose="02020603050405020304" pitchFamily="18" charset="0"/>
              </a:rPr>
              <a:t>∆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g,h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cs typeface="Times New Roman" panose="02020603050405020304" pitchFamily="18" charset="0"/>
              </a:rPr>
              <a:t>A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gh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→ </a:t>
            </a:r>
            <a:r>
              <a:rPr lang="en-US" sz="2000" dirty="0" smtClean="0"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⊗ </a:t>
            </a:r>
            <a:r>
              <a:rPr lang="en-US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h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	      </a:t>
            </a:r>
            <a:r>
              <a:rPr lang="el-GR" sz="2000" dirty="0" smtClean="0">
                <a:cs typeface="Times New Roman" panose="02020603050405020304" pitchFamily="18" charset="0"/>
              </a:rPr>
              <a:t>ε</a:t>
            </a:r>
            <a:r>
              <a:rPr lang="en-US" sz="2000" dirty="0" smtClean="0">
                <a:cs typeface="Times New Roman" panose="02020603050405020304" pitchFamily="18" charset="0"/>
              </a:rPr>
              <a:t> : 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→ </a:t>
            </a:r>
            <a:r>
              <a:rPr lang="en-US" sz="2000" dirty="0" smtClean="0">
                <a:cs typeface="Times New Roman" panose="02020603050405020304" pitchFamily="18" charset="0"/>
              </a:rPr>
              <a:t>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, </a:t>
            </a:r>
            <a:r>
              <a:rPr lang="en-US" sz="2000" dirty="0">
                <a:cs typeface="Times New Roman" panose="02020603050405020304" pitchFamily="18" charset="0"/>
              </a:rPr>
              <a:t>such that </a:t>
            </a:r>
            <a:r>
              <a:rPr lang="el-GR" sz="2000" dirty="0">
                <a:cs typeface="Times New Roman" panose="02020603050405020304" pitchFamily="18" charset="0"/>
              </a:rPr>
              <a:t>∆ </a:t>
            </a:r>
            <a:r>
              <a:rPr lang="en-US" sz="2000" dirty="0" smtClean="0">
                <a:cs typeface="Times New Roman" panose="02020603050405020304" pitchFamily="18" charset="0"/>
              </a:rPr>
              <a:t>and </a:t>
            </a:r>
            <a:r>
              <a:rPr lang="el-GR" sz="2000" dirty="0">
                <a:cs typeface="Times New Roman" panose="02020603050405020304" pitchFamily="18" charset="0"/>
              </a:rPr>
              <a:t>ε </a:t>
            </a:r>
            <a:r>
              <a:rPr lang="en-US" sz="2000" dirty="0" smtClean="0">
                <a:cs typeface="Times New Roman" panose="02020603050405020304" pitchFamily="18" charset="0"/>
              </a:rPr>
              <a:t>also satisfy certain compatibility conditions.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These </a:t>
            </a:r>
            <a:r>
              <a:rPr lang="en-US" sz="2000" dirty="0" smtClean="0">
                <a:cs typeface="Times New Roman" panose="02020603050405020304" pitchFamily="18" charset="0"/>
              </a:rPr>
              <a:t>maps </a:t>
            </a:r>
            <a:r>
              <a:rPr lang="en-US" sz="2000" dirty="0" smtClean="0"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cs typeface="Times New Roman" panose="02020603050405020304" pitchFamily="18" charset="0"/>
              </a:rPr>
              <a:t>such that they give rise to non-degenerate pairings </a:t>
            </a:r>
            <a:r>
              <a:rPr lang="el-GR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2000" dirty="0" smtClean="0">
                <a:cs typeface="Times New Roman" panose="02020603050405020304" pitchFamily="18" charset="0"/>
              </a:rPr>
              <a:t> = {</a:t>
            </a:r>
            <a:r>
              <a:rPr lang="el-GR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}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l-GR" sz="2000" baseline="-25000" dirty="0">
                <a:cs typeface="Times New Roman" panose="02020603050405020304" pitchFamily="18" charset="0"/>
              </a:rPr>
              <a:t>ϵ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cs typeface="Times New Roman" panose="02020603050405020304" pitchFamily="18" charset="0"/>
              </a:rPr>
              <a:t>		</a:t>
            </a:r>
            <a:r>
              <a:rPr lang="el-GR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 : </a:t>
            </a:r>
            <a:r>
              <a:rPr lang="en-US" sz="2000" dirty="0"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cs typeface="Times New Roman" panose="02020603050405020304" pitchFamily="18" charset="0"/>
              </a:rPr>
              <a:t>g </a:t>
            </a:r>
            <a:r>
              <a:rPr lang="en-US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⊗ </a:t>
            </a:r>
            <a:r>
              <a:rPr lang="en-US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baseline="-10000" dirty="0" smtClean="0">
                <a:cs typeface="Times New Roman" panose="02020603050405020304" pitchFamily="18" charset="0"/>
              </a:rPr>
              <a:t>-1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→ </a:t>
            </a:r>
            <a:r>
              <a:rPr lang="en-US" sz="2000" dirty="0" smtClean="0">
                <a:cs typeface="Times New Roman" panose="02020603050405020304" pitchFamily="18" charset="0"/>
              </a:rPr>
              <a:t>I		(</a:t>
            </a:r>
            <a:r>
              <a:rPr lang="el-GR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cs typeface="Times New Roman" panose="02020603050405020304" pitchFamily="18" charset="0"/>
              </a:rPr>
              <a:t>ε</a:t>
            </a:r>
            <a:r>
              <a:rPr lang="en-US" sz="2000" dirty="0" smtClean="0">
                <a:cs typeface="Times New Roman" panose="02020603050405020304" pitchFamily="18" charset="0"/>
              </a:rPr>
              <a:t>. </a:t>
            </a:r>
            <a:r>
              <a:rPr lang="el-GR" sz="2000" dirty="0">
                <a:cs typeface="Times New Roman" panose="02020603050405020304" pitchFamily="18" charset="0"/>
              </a:rPr>
              <a:t>μ</a:t>
            </a:r>
            <a:r>
              <a:rPr lang="en-US" sz="2000" baseline="-25000" dirty="0">
                <a:cs typeface="Times New Roman" panose="02020603050405020304" pitchFamily="18" charset="0"/>
              </a:rPr>
              <a:t>g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,</a:t>
            </a:r>
            <a:r>
              <a:rPr lang="en-US" sz="2000" baseline="-25000" dirty="0">
                <a:cs typeface="Times New Roman" panose="02020603050405020304" pitchFamily="18" charset="0"/>
              </a:rPr>
              <a:t> g</a:t>
            </a:r>
            <a:r>
              <a:rPr lang="en-US" sz="2000" baseline="-10000" dirty="0">
                <a:cs typeface="Times New Roman" panose="02020603050405020304" pitchFamily="18" charset="0"/>
              </a:rPr>
              <a:t>-1</a:t>
            </a:r>
            <a:r>
              <a:rPr lang="en-US" sz="2000" dirty="0" smtClean="0"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5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23244</TotalTime>
  <Words>3009</Words>
  <Application>Microsoft Office PowerPoint</Application>
  <PresentationFormat>Widescreen</PresentationFormat>
  <Paragraphs>297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Century Gothic</vt:lpstr>
      <vt:lpstr>Lucida Calligraphy</vt:lpstr>
      <vt:lpstr>Times New Roman</vt:lpstr>
      <vt:lpstr>Wingdings</vt:lpstr>
      <vt:lpstr>Wingdings 3</vt:lpstr>
      <vt:lpstr>Ion Boardroom</vt:lpstr>
      <vt:lpstr>Crossed Systems and HQFT’s</vt:lpstr>
      <vt:lpstr>Presentation includes :</vt:lpstr>
      <vt:lpstr>Introduction</vt:lpstr>
      <vt:lpstr>TQFT’s contd.</vt:lpstr>
      <vt:lpstr>Homotopy Quantum Field Theories (HQFT)</vt:lpstr>
      <vt:lpstr>Presentation includes :</vt:lpstr>
      <vt:lpstr>Symmetric monoidal Categories</vt:lpstr>
      <vt:lpstr>Symmetric Categories…</vt:lpstr>
      <vt:lpstr>Frobenius G-graded System</vt:lpstr>
      <vt:lpstr>Example and results for Frobenius System:</vt:lpstr>
      <vt:lpstr>G-Crossed Systems</vt:lpstr>
      <vt:lpstr>Example of G-Crossed systems:   </vt:lpstr>
      <vt:lpstr>Category X-Cobn over X in degree n :</vt:lpstr>
      <vt:lpstr>Stage II:</vt:lpstr>
      <vt:lpstr>Stage III:</vt:lpstr>
      <vt:lpstr>X = pointed K(G,1) space, for a multiplicative abelian group G.</vt:lpstr>
      <vt:lpstr>(ii) a disc with one hole Cϵ, μ(g,h)</vt:lpstr>
      <vt:lpstr>(iii) a disc with two holes  Pϵ, μ, γ(g1, g2, g3, g4) </vt:lpstr>
      <vt:lpstr>Structures-n-results related to "X-Cob" 1 </vt:lpstr>
      <vt:lpstr>Circles in "X-Cob" 1  :</vt:lpstr>
      <vt:lpstr>Theorem for Circles in "X-Cob" 1: [- , D. Rumynin]</vt:lpstr>
      <vt:lpstr>Cylinders and "X" –Cylinders in "X-Cob" n :</vt:lpstr>
      <vt:lpstr>Theorem for Cylinders in "X-Cob" 1 : [- , D. Rumynin]</vt:lpstr>
      <vt:lpstr>Presentation Slides :</vt:lpstr>
      <vt:lpstr>(n+1)-dimensional "X" -HQFT</vt:lpstr>
      <vt:lpstr>Axioms of an HQFT</vt:lpstr>
      <vt:lpstr>Remarks on HQFT :</vt:lpstr>
      <vt:lpstr>Results : [N. Gupta]  </vt:lpstr>
      <vt:lpstr>Result : [N.Gupta]</vt:lpstr>
      <vt:lpstr>Future Interest/work :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Crossed Systems and HQFT’s</dc:title>
  <dc:creator>Neha Gupta</dc:creator>
  <cp:lastModifiedBy>Neha Gupta</cp:lastModifiedBy>
  <cp:revision>162</cp:revision>
  <dcterms:created xsi:type="dcterms:W3CDTF">2015-03-05T05:20:51Z</dcterms:created>
  <dcterms:modified xsi:type="dcterms:W3CDTF">2015-04-03T09:23:34Z</dcterms:modified>
</cp:coreProperties>
</file>