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331" r:id="rId3"/>
    <p:sldId id="333" r:id="rId4"/>
    <p:sldId id="334" r:id="rId5"/>
    <p:sldId id="339" r:id="rId6"/>
    <p:sldId id="336" r:id="rId7"/>
    <p:sldId id="337" r:id="rId8"/>
    <p:sldId id="306" r:id="rId9"/>
    <p:sldId id="307" r:id="rId10"/>
    <p:sldId id="308" r:id="rId11"/>
    <p:sldId id="309" r:id="rId12"/>
    <p:sldId id="310" r:id="rId13"/>
    <p:sldId id="311" r:id="rId14"/>
    <p:sldId id="312" r:id="rId15"/>
    <p:sldId id="313" r:id="rId16"/>
    <p:sldId id="314" r:id="rId17"/>
    <p:sldId id="340" r:id="rId18"/>
    <p:sldId id="342" r:id="rId19"/>
    <p:sldId id="343" r:id="rId20"/>
    <p:sldId id="361" r:id="rId21"/>
    <p:sldId id="360"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27" r:id="rId37"/>
    <p:sldId id="328" r:id="rId38"/>
    <p:sldId id="329" r:id="rId39"/>
    <p:sldId id="33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87" autoAdjust="0"/>
  </p:normalViewPr>
  <p:slideViewPr>
    <p:cSldViewPr>
      <p:cViewPr varScale="1">
        <p:scale>
          <a:sx n="52" d="100"/>
          <a:sy n="52" d="100"/>
        </p:scale>
        <p:origin x="-523"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51488-DA55-42C1-9014-8B5EF0723F1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C2594F7-5327-45D1-898C-32D573D70F5A}">
      <dgm:prSet/>
      <dgm:spPr>
        <a:solidFill>
          <a:srgbClr val="002060"/>
        </a:solidFill>
        <a:ln>
          <a:solidFill>
            <a:schemeClr val="bg1"/>
          </a:solidFill>
        </a:ln>
      </dgm:spPr>
      <dgm:t>
        <a:bodyPr/>
        <a:lstStyle/>
        <a:p>
          <a:pPr rtl="0"/>
          <a:r>
            <a:rPr lang="en-US" b="1" i="1" dirty="0" smtClean="0">
              <a:solidFill>
                <a:schemeClr val="bg1"/>
              </a:solidFill>
              <a:latin typeface="Times New Roman" pitchFamily="18" charset="0"/>
              <a:cs typeface="Times New Roman" pitchFamily="18" charset="0"/>
            </a:rPr>
            <a:t>Fuzzy </a:t>
          </a:r>
          <a:r>
            <a:rPr lang="en-US" dirty="0" smtClean="0">
              <a:solidFill>
                <a:schemeClr val="bg1"/>
              </a:solidFill>
              <a:latin typeface="Times New Roman" pitchFamily="18" charset="0"/>
              <a:cs typeface="Times New Roman" pitchFamily="18" charset="0"/>
            </a:rPr>
            <a:t>-ANP technique </a:t>
          </a:r>
          <a:r>
            <a:rPr lang="en-US" dirty="0" smtClean="0">
              <a:latin typeface="Times New Roman" pitchFamily="18" charset="0"/>
              <a:cs typeface="Times New Roman" pitchFamily="18" charset="0"/>
            </a:rPr>
            <a:t>is used for evaluation  of RFC</a:t>
          </a:r>
          <a:endParaRPr lang="en-US" dirty="0"/>
        </a:p>
      </dgm:t>
    </dgm:pt>
    <dgm:pt modelId="{350A15E0-F059-48AC-8D1E-3B87C9D9801D}" type="parTrans" cxnId="{7F2FE471-9D55-4688-B558-7D357D0D68C7}">
      <dgm:prSet/>
      <dgm:spPr/>
      <dgm:t>
        <a:bodyPr/>
        <a:lstStyle/>
        <a:p>
          <a:endParaRPr lang="en-US"/>
        </a:p>
      </dgm:t>
    </dgm:pt>
    <dgm:pt modelId="{27133C5D-CE05-4B9D-B3C6-5885EA5025AD}" type="sibTrans" cxnId="{7F2FE471-9D55-4688-B558-7D357D0D68C7}">
      <dgm:prSet/>
      <dgm:spPr/>
      <dgm:t>
        <a:bodyPr/>
        <a:lstStyle/>
        <a:p>
          <a:endParaRPr lang="en-US"/>
        </a:p>
      </dgm:t>
    </dgm:pt>
    <dgm:pt modelId="{B73B2294-98AE-4356-B956-E8979D18BE7B}">
      <dgm:prSet/>
      <dgm:spPr>
        <a:solidFill>
          <a:srgbClr val="002060"/>
        </a:solidFill>
      </dgm:spPr>
      <dgm:t>
        <a:bodyPr/>
        <a:lstStyle/>
        <a:p>
          <a:pPr rtl="0"/>
          <a:r>
            <a:rPr lang="en-US" dirty="0" smtClean="0"/>
            <a:t>Cluster Analysis approach for allocation of CCs to zones </a:t>
          </a:r>
          <a:endParaRPr lang="en-US" dirty="0"/>
        </a:p>
      </dgm:t>
    </dgm:pt>
    <dgm:pt modelId="{7E521208-51AD-4947-8038-88A85B2F1582}" type="parTrans" cxnId="{40422DF3-B5DE-49F4-8FD7-6B7703AB18A5}">
      <dgm:prSet/>
      <dgm:spPr/>
      <dgm:t>
        <a:bodyPr/>
        <a:lstStyle/>
        <a:p>
          <a:endParaRPr lang="en-US"/>
        </a:p>
      </dgm:t>
    </dgm:pt>
    <dgm:pt modelId="{24F170B9-0C74-4B3A-8A2F-BB0911872A28}" type="sibTrans" cxnId="{40422DF3-B5DE-49F4-8FD7-6B7703AB18A5}">
      <dgm:prSet/>
      <dgm:spPr/>
      <dgm:t>
        <a:bodyPr/>
        <a:lstStyle/>
        <a:p>
          <a:endParaRPr lang="en-US"/>
        </a:p>
      </dgm:t>
    </dgm:pt>
    <dgm:pt modelId="{E858DF7A-2832-4605-A0AF-E5AE73F4C006}">
      <dgm:prSet/>
      <dgm:spPr>
        <a:solidFill>
          <a:srgbClr val="002060"/>
        </a:solidFill>
      </dgm:spPr>
      <dgm:t>
        <a:bodyPr/>
        <a:lstStyle/>
        <a:p>
          <a:pPr rtl="0"/>
          <a:r>
            <a:rPr lang="en-US" dirty="0" smtClean="0"/>
            <a:t>Formulate a  mathematical model to determine  optimal routes  for recovery flow network </a:t>
          </a:r>
          <a:endParaRPr lang="en-US" dirty="0"/>
        </a:p>
      </dgm:t>
    </dgm:pt>
    <dgm:pt modelId="{6AE029C7-C92E-4D02-BCC9-052A5FAA6FAE}" type="parTrans" cxnId="{DC45F458-1BCF-4593-9D70-4D917445FFE3}">
      <dgm:prSet/>
      <dgm:spPr/>
      <dgm:t>
        <a:bodyPr/>
        <a:lstStyle/>
        <a:p>
          <a:endParaRPr lang="en-US"/>
        </a:p>
      </dgm:t>
    </dgm:pt>
    <dgm:pt modelId="{8AE9D299-3F24-4954-A296-CEB91137A1CD}" type="sibTrans" cxnId="{DC45F458-1BCF-4593-9D70-4D917445FFE3}">
      <dgm:prSet/>
      <dgm:spPr/>
      <dgm:t>
        <a:bodyPr/>
        <a:lstStyle/>
        <a:p>
          <a:endParaRPr lang="en-US"/>
        </a:p>
      </dgm:t>
    </dgm:pt>
    <dgm:pt modelId="{51AD14EC-5A9C-4712-95EA-034D59EC5F17}" type="pres">
      <dgm:prSet presAssocID="{02751488-DA55-42C1-9014-8B5EF0723F16}" presName="CompostProcess" presStyleCnt="0">
        <dgm:presLayoutVars>
          <dgm:dir/>
          <dgm:resizeHandles val="exact"/>
        </dgm:presLayoutVars>
      </dgm:prSet>
      <dgm:spPr/>
      <dgm:t>
        <a:bodyPr/>
        <a:lstStyle/>
        <a:p>
          <a:endParaRPr lang="en-US"/>
        </a:p>
      </dgm:t>
    </dgm:pt>
    <dgm:pt modelId="{7C9FA5BC-F674-45BF-9A59-8BD17C3A4575}" type="pres">
      <dgm:prSet presAssocID="{02751488-DA55-42C1-9014-8B5EF0723F16}" presName="arrow" presStyleLbl="bgShp" presStyleIdx="0" presStyleCnt="1"/>
      <dgm:spPr/>
    </dgm:pt>
    <dgm:pt modelId="{F33F7355-47D6-4A31-9AAA-4B4BC46E0F5B}" type="pres">
      <dgm:prSet presAssocID="{02751488-DA55-42C1-9014-8B5EF0723F16}" presName="linearProcess" presStyleCnt="0"/>
      <dgm:spPr/>
    </dgm:pt>
    <dgm:pt modelId="{8FE25C4F-B28F-4D51-9079-AFBF902604EB}" type="pres">
      <dgm:prSet presAssocID="{AC2594F7-5327-45D1-898C-32D573D70F5A}" presName="textNode" presStyleLbl="node1" presStyleIdx="0" presStyleCnt="3" custLinFactNeighborX="50797" custLinFactNeighborY="-2778">
        <dgm:presLayoutVars>
          <dgm:bulletEnabled val="1"/>
        </dgm:presLayoutVars>
      </dgm:prSet>
      <dgm:spPr/>
      <dgm:t>
        <a:bodyPr/>
        <a:lstStyle/>
        <a:p>
          <a:endParaRPr lang="en-US"/>
        </a:p>
      </dgm:t>
    </dgm:pt>
    <dgm:pt modelId="{C2886949-0589-4A6E-B69B-84713D40991A}" type="pres">
      <dgm:prSet presAssocID="{27133C5D-CE05-4B9D-B3C6-5885EA5025AD}" presName="sibTrans" presStyleCnt="0"/>
      <dgm:spPr/>
    </dgm:pt>
    <dgm:pt modelId="{A87EDB75-A7A9-4ADC-A6BA-0DCE89D0C190}" type="pres">
      <dgm:prSet presAssocID="{B73B2294-98AE-4356-B956-E8979D18BE7B}" presName="textNode" presStyleLbl="node1" presStyleIdx="1" presStyleCnt="3">
        <dgm:presLayoutVars>
          <dgm:bulletEnabled val="1"/>
        </dgm:presLayoutVars>
      </dgm:prSet>
      <dgm:spPr/>
      <dgm:t>
        <a:bodyPr/>
        <a:lstStyle/>
        <a:p>
          <a:endParaRPr lang="en-US"/>
        </a:p>
      </dgm:t>
    </dgm:pt>
    <dgm:pt modelId="{2E7A591C-4868-4207-A605-E7CBA458A661}" type="pres">
      <dgm:prSet presAssocID="{24F170B9-0C74-4B3A-8A2F-BB0911872A28}" presName="sibTrans" presStyleCnt="0"/>
      <dgm:spPr/>
    </dgm:pt>
    <dgm:pt modelId="{74EA7E4B-FBF4-41D9-8B1D-3E7BBC386930}" type="pres">
      <dgm:prSet presAssocID="{E858DF7A-2832-4605-A0AF-E5AE73F4C006}" presName="textNode" presStyleLbl="node1" presStyleIdx="2" presStyleCnt="3">
        <dgm:presLayoutVars>
          <dgm:bulletEnabled val="1"/>
        </dgm:presLayoutVars>
      </dgm:prSet>
      <dgm:spPr/>
      <dgm:t>
        <a:bodyPr/>
        <a:lstStyle/>
        <a:p>
          <a:endParaRPr lang="en-US"/>
        </a:p>
      </dgm:t>
    </dgm:pt>
  </dgm:ptLst>
  <dgm:cxnLst>
    <dgm:cxn modelId="{3D78F1A3-375C-432D-A179-C23056FB28E0}" type="presOf" srcId="{02751488-DA55-42C1-9014-8B5EF0723F16}" destId="{51AD14EC-5A9C-4712-95EA-034D59EC5F17}" srcOrd="0" destOrd="0" presId="urn:microsoft.com/office/officeart/2005/8/layout/hProcess9"/>
    <dgm:cxn modelId="{7F2FE471-9D55-4688-B558-7D357D0D68C7}" srcId="{02751488-DA55-42C1-9014-8B5EF0723F16}" destId="{AC2594F7-5327-45D1-898C-32D573D70F5A}" srcOrd="0" destOrd="0" parTransId="{350A15E0-F059-48AC-8D1E-3B87C9D9801D}" sibTransId="{27133C5D-CE05-4B9D-B3C6-5885EA5025AD}"/>
    <dgm:cxn modelId="{E43ED6BF-01A8-467C-B838-690C62D4EBD6}" type="presOf" srcId="{AC2594F7-5327-45D1-898C-32D573D70F5A}" destId="{8FE25C4F-B28F-4D51-9079-AFBF902604EB}" srcOrd="0" destOrd="0" presId="urn:microsoft.com/office/officeart/2005/8/layout/hProcess9"/>
    <dgm:cxn modelId="{40422DF3-B5DE-49F4-8FD7-6B7703AB18A5}" srcId="{02751488-DA55-42C1-9014-8B5EF0723F16}" destId="{B73B2294-98AE-4356-B956-E8979D18BE7B}" srcOrd="1" destOrd="0" parTransId="{7E521208-51AD-4947-8038-88A85B2F1582}" sibTransId="{24F170B9-0C74-4B3A-8A2F-BB0911872A28}"/>
    <dgm:cxn modelId="{A751B8B1-B331-4326-B5C1-5E04806CBB55}" type="presOf" srcId="{B73B2294-98AE-4356-B956-E8979D18BE7B}" destId="{A87EDB75-A7A9-4ADC-A6BA-0DCE89D0C190}" srcOrd="0" destOrd="0" presId="urn:microsoft.com/office/officeart/2005/8/layout/hProcess9"/>
    <dgm:cxn modelId="{8B974F49-F612-4BC7-939C-5F9E89212CE6}" type="presOf" srcId="{E858DF7A-2832-4605-A0AF-E5AE73F4C006}" destId="{74EA7E4B-FBF4-41D9-8B1D-3E7BBC386930}" srcOrd="0" destOrd="0" presId="urn:microsoft.com/office/officeart/2005/8/layout/hProcess9"/>
    <dgm:cxn modelId="{DC45F458-1BCF-4593-9D70-4D917445FFE3}" srcId="{02751488-DA55-42C1-9014-8B5EF0723F16}" destId="{E858DF7A-2832-4605-A0AF-E5AE73F4C006}" srcOrd="2" destOrd="0" parTransId="{6AE029C7-C92E-4D02-BCC9-052A5FAA6FAE}" sibTransId="{8AE9D299-3F24-4954-A296-CEB91137A1CD}"/>
    <dgm:cxn modelId="{05F94CA3-4049-46E6-B984-DD3E761925A9}" type="presParOf" srcId="{51AD14EC-5A9C-4712-95EA-034D59EC5F17}" destId="{7C9FA5BC-F674-45BF-9A59-8BD17C3A4575}" srcOrd="0" destOrd="0" presId="urn:microsoft.com/office/officeart/2005/8/layout/hProcess9"/>
    <dgm:cxn modelId="{92A0E637-98C9-49CF-96CF-5AD3AD553E1F}" type="presParOf" srcId="{51AD14EC-5A9C-4712-95EA-034D59EC5F17}" destId="{F33F7355-47D6-4A31-9AAA-4B4BC46E0F5B}" srcOrd="1" destOrd="0" presId="urn:microsoft.com/office/officeart/2005/8/layout/hProcess9"/>
    <dgm:cxn modelId="{83A0FD8F-12D7-4639-A523-0EBD11A62FE1}" type="presParOf" srcId="{F33F7355-47D6-4A31-9AAA-4B4BC46E0F5B}" destId="{8FE25C4F-B28F-4D51-9079-AFBF902604EB}" srcOrd="0" destOrd="0" presId="urn:microsoft.com/office/officeart/2005/8/layout/hProcess9"/>
    <dgm:cxn modelId="{063E7A6C-0A9C-44BB-8863-9DC4DC108468}" type="presParOf" srcId="{F33F7355-47D6-4A31-9AAA-4B4BC46E0F5B}" destId="{C2886949-0589-4A6E-B69B-84713D40991A}" srcOrd="1" destOrd="0" presId="urn:microsoft.com/office/officeart/2005/8/layout/hProcess9"/>
    <dgm:cxn modelId="{52223071-8C6F-4F00-BFD0-2A88C61B9AB6}" type="presParOf" srcId="{F33F7355-47D6-4A31-9AAA-4B4BC46E0F5B}" destId="{A87EDB75-A7A9-4ADC-A6BA-0DCE89D0C190}" srcOrd="2" destOrd="0" presId="urn:microsoft.com/office/officeart/2005/8/layout/hProcess9"/>
    <dgm:cxn modelId="{59A1538F-12CA-49FD-A61A-7E535CE76C56}" type="presParOf" srcId="{F33F7355-47D6-4A31-9AAA-4B4BC46E0F5B}" destId="{2E7A591C-4868-4207-A605-E7CBA458A661}" srcOrd="3" destOrd="0" presId="urn:microsoft.com/office/officeart/2005/8/layout/hProcess9"/>
    <dgm:cxn modelId="{F2AADF9B-C574-4445-808B-7615BDCE2CB1}" type="presParOf" srcId="{F33F7355-47D6-4A31-9AAA-4B4BC46E0F5B}" destId="{74EA7E4B-FBF4-41D9-8B1D-3E7BBC386930}" srcOrd="4" destOrd="0" presId="urn:microsoft.com/office/officeart/2005/8/layout/hProcess9"/>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5" Type="http://schemas.openxmlformats.org/officeDocument/2006/relationships/image" Target="../media/image60.wmf"/><Relationship Id="rId4"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2B968A-8E5A-4310-A409-88E71265E2D5}" type="datetimeFigureOut">
              <a:rPr lang="en-US" smtClean="0"/>
              <a:pPr/>
              <a:t>4/3/2015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227551-66EE-4F68-A987-D2858DC345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A05139-710C-4791-A351-B4118DE48B6D}"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A05139-710C-4791-A351-B4118DE48B6D}"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A05139-710C-4791-A351-B4118DE48B6D}"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A05139-710C-4791-A351-B4118DE48B6D}" type="slidenum">
              <a:rPr lang="en-US" smtClean="0"/>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A05139-710C-4791-A351-B4118DE48B6D}"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7F79BCF-123E-4BB4-8CA0-2FA1A4EC356A}" type="datetimeFigureOut">
              <a:rPr lang="en-US" smtClean="0"/>
              <a:pPr/>
              <a:t>4/3/2015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4F6B89C-93CE-4B3C-80C5-DB3DA3D940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F79BCF-123E-4BB4-8CA0-2FA1A4EC356A}" type="datetimeFigureOut">
              <a:rPr lang="en-US" smtClean="0"/>
              <a:pPr/>
              <a:t>4/3/2015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F6B89C-93CE-4B3C-80C5-DB3DA3D940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F79BCF-123E-4BB4-8CA0-2FA1A4EC356A}" type="datetimeFigureOut">
              <a:rPr lang="en-US" smtClean="0"/>
              <a:pPr/>
              <a:t>4/3/2015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F6B89C-93CE-4B3C-80C5-DB3DA3D940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F79BCF-123E-4BB4-8CA0-2FA1A4EC356A}" type="datetimeFigureOut">
              <a:rPr lang="en-US" smtClean="0"/>
              <a:pPr/>
              <a:t>4/3/2015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F6B89C-93CE-4B3C-80C5-DB3DA3D940B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F79BCF-123E-4BB4-8CA0-2FA1A4EC356A}" type="datetimeFigureOut">
              <a:rPr lang="en-US" smtClean="0"/>
              <a:pPr/>
              <a:t>4/3/2015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F6B89C-93CE-4B3C-80C5-DB3DA3D940B9}"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F79BCF-123E-4BB4-8CA0-2FA1A4EC356A}" type="datetimeFigureOut">
              <a:rPr lang="en-US" smtClean="0"/>
              <a:pPr/>
              <a:t>4/3/2015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4F6B89C-93CE-4B3C-80C5-DB3DA3D940B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F79BCF-123E-4BB4-8CA0-2FA1A4EC356A}" type="datetimeFigureOut">
              <a:rPr lang="en-US" smtClean="0"/>
              <a:pPr/>
              <a:t>4/3/2015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4F6B89C-93CE-4B3C-80C5-DB3DA3D940B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7F79BCF-123E-4BB4-8CA0-2FA1A4EC356A}" type="datetimeFigureOut">
              <a:rPr lang="en-US" smtClean="0"/>
              <a:pPr/>
              <a:t>4/3/2015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4F6B89C-93CE-4B3C-80C5-DB3DA3D940B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7F79BCF-123E-4BB4-8CA0-2FA1A4EC356A}" type="datetimeFigureOut">
              <a:rPr lang="en-US" smtClean="0"/>
              <a:pPr/>
              <a:t>4/3/2015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4F6B89C-93CE-4B3C-80C5-DB3DA3D940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7F79BCF-123E-4BB4-8CA0-2FA1A4EC356A}" type="datetimeFigureOut">
              <a:rPr lang="en-US" smtClean="0"/>
              <a:pPr/>
              <a:t>4/3/2015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4F6B89C-93CE-4B3C-80C5-DB3DA3D940B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7F79BCF-123E-4BB4-8CA0-2FA1A4EC356A}" type="datetimeFigureOut">
              <a:rPr lang="en-US" smtClean="0"/>
              <a:pPr/>
              <a:t>4/3/2015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4F6B89C-93CE-4B3C-80C5-DB3DA3D940B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7F79BCF-123E-4BB4-8CA0-2FA1A4EC356A}" type="datetimeFigureOut">
              <a:rPr lang="en-US" smtClean="0"/>
              <a:pPr/>
              <a:t>4/3/2015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4F6B89C-93CE-4B3C-80C5-DB3DA3D940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oleObject" Target="../embeddings/oleObject15.bin"/><Relationship Id="rId10" Type="http://schemas.openxmlformats.org/officeDocument/2006/relationships/oleObject" Target="../embeddings/oleObject20.bin"/><Relationship Id="rId4" Type="http://schemas.openxmlformats.org/officeDocument/2006/relationships/oleObject" Target="../embeddings/oleObject14.bin"/><Relationship Id="rId9"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5.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1"/>
            <a:ext cx="8610600" cy="3200399"/>
          </a:xfrm>
        </p:spPr>
        <p:txBody>
          <a:bodyPr>
            <a:noAutofit/>
          </a:bodyPr>
          <a:lstStyle/>
          <a:p>
            <a:pPr algn="ctr"/>
            <a:r>
              <a:rPr lang="en-US" sz="4000" b="1" dirty="0">
                <a:latin typeface="Times New Roman" pitchFamily="18" charset="0"/>
                <a:cs typeface="Times New Roman" pitchFamily="18" charset="0"/>
              </a:rPr>
              <a:t>A </a:t>
            </a:r>
            <a:r>
              <a:rPr lang="en-US" sz="4000" b="1" dirty="0" smtClean="0">
                <a:latin typeface="Times New Roman" pitchFamily="18" charset="0"/>
                <a:cs typeface="Times New Roman" pitchFamily="18" charset="0"/>
              </a:rPr>
              <a:t>fuzzy </a:t>
            </a:r>
            <a:r>
              <a:rPr lang="en-US" sz="4000" b="1" dirty="0" err="1" smtClean="0">
                <a:latin typeface="Times New Roman" pitchFamily="18" charset="0"/>
                <a:cs typeface="Times New Roman" pitchFamily="18" charset="0"/>
              </a:rPr>
              <a:t>optimisation</a:t>
            </a:r>
            <a:r>
              <a:rPr lang="en-US" sz="4000" b="1" dirty="0" smtClean="0">
                <a:latin typeface="Times New Roman" pitchFamily="18" charset="0"/>
                <a:cs typeface="Times New Roman" pitchFamily="18" charset="0"/>
              </a:rPr>
              <a:t> model for decision making in a reverse </a:t>
            </a:r>
            <a:r>
              <a:rPr lang="en-US" sz="4000" b="1" dirty="0">
                <a:latin typeface="Times New Roman" pitchFamily="18" charset="0"/>
                <a:cs typeface="Times New Roman" pitchFamily="18" charset="0"/>
              </a:rPr>
              <a:t>logistics </a:t>
            </a:r>
            <a:r>
              <a:rPr lang="en-US" sz="4000" b="1" dirty="0" smtClean="0">
                <a:latin typeface="Times New Roman" pitchFamily="18" charset="0"/>
                <a:cs typeface="Times New Roman" pitchFamily="18" charset="0"/>
              </a:rPr>
              <a:t>network design</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
        <p:nvSpPr>
          <p:cNvPr id="4" name="Subtitle 2"/>
          <p:cNvSpPr>
            <a:spLocks noGrp="1"/>
          </p:cNvSpPr>
          <p:nvPr>
            <p:ph type="subTitle" idx="1"/>
          </p:nvPr>
        </p:nvSpPr>
        <p:spPr>
          <a:xfrm>
            <a:off x="381000" y="5257800"/>
            <a:ext cx="8458200" cy="1600200"/>
          </a:xfrm>
        </p:spPr>
        <p:txBody>
          <a:bodyPr>
            <a:normAutofit/>
          </a:bodyPr>
          <a:lstStyle/>
          <a:p>
            <a:pPr lvl="0" algn="r">
              <a:spcBef>
                <a:spcPts val="0"/>
              </a:spcBef>
              <a:buClr>
                <a:srgbClr val="CCFF33"/>
              </a:buClr>
            </a:pPr>
            <a:r>
              <a:rPr lang="en-US" sz="2400" b="1" i="1" dirty="0" smtClean="0">
                <a:solidFill>
                  <a:schemeClr val="bg1"/>
                </a:solidFill>
                <a:latin typeface="Times New Roman" pitchFamily="18" charset="0"/>
                <a:cs typeface="Times New Roman" pitchFamily="18" charset="0"/>
              </a:rPr>
              <a:t>Presented By:</a:t>
            </a:r>
          </a:p>
          <a:p>
            <a:pPr lvl="0">
              <a:spcBef>
                <a:spcPts val="0"/>
              </a:spcBef>
              <a:buClr>
                <a:srgbClr val="CCFF33"/>
              </a:buClr>
            </a:pPr>
            <a:r>
              <a:rPr lang="en-US" sz="2400" b="1" dirty="0" err="1" smtClean="0">
                <a:solidFill>
                  <a:schemeClr val="tx1"/>
                </a:solidFill>
                <a:latin typeface="Times New Roman" pitchFamily="18" charset="0"/>
                <a:cs typeface="Aharoni" pitchFamily="2" charset="-79"/>
              </a:rPr>
              <a:t>Jyoti</a:t>
            </a:r>
            <a:r>
              <a:rPr lang="en-US" sz="2400" b="1" dirty="0" smtClean="0">
                <a:solidFill>
                  <a:schemeClr val="tx1"/>
                </a:solidFill>
                <a:latin typeface="Times New Roman" pitchFamily="18" charset="0"/>
                <a:cs typeface="Aharoni" pitchFamily="2" charset="-79"/>
              </a:rPr>
              <a:t>  </a:t>
            </a:r>
            <a:r>
              <a:rPr lang="en-US" sz="2400" b="1" dirty="0" err="1" smtClean="0">
                <a:solidFill>
                  <a:schemeClr val="tx1"/>
                </a:solidFill>
                <a:latin typeface="Times New Roman" pitchFamily="18" charset="0"/>
                <a:cs typeface="Aharoni" pitchFamily="2" charset="-79"/>
              </a:rPr>
              <a:t>Darbari</a:t>
            </a:r>
            <a:r>
              <a:rPr lang="en-US" sz="2400" b="1" dirty="0" smtClean="0">
                <a:solidFill>
                  <a:schemeClr val="tx1"/>
                </a:solidFill>
                <a:latin typeface="Times New Roman" pitchFamily="18" charset="0"/>
                <a:cs typeface="Aharoni" pitchFamily="2" charset="-79"/>
              </a:rPr>
              <a:t> </a:t>
            </a:r>
          </a:p>
          <a:p>
            <a:pPr lvl="0">
              <a:spcBef>
                <a:spcPts val="0"/>
              </a:spcBef>
              <a:buClr>
                <a:srgbClr val="CCFF33"/>
              </a:buClr>
            </a:pPr>
            <a:r>
              <a:rPr lang="en-US" sz="2400" b="1" dirty="0" smtClean="0">
                <a:solidFill>
                  <a:schemeClr val="tx1"/>
                </a:solidFill>
                <a:latin typeface="Times New Roman" pitchFamily="18" charset="0"/>
                <a:cs typeface="Aharoni" pitchFamily="2" charset="-79"/>
              </a:rPr>
              <a:t>Lady </a:t>
            </a:r>
            <a:r>
              <a:rPr lang="en-US" sz="2400" b="1" dirty="0" err="1" smtClean="0">
                <a:solidFill>
                  <a:schemeClr val="tx1"/>
                </a:solidFill>
                <a:latin typeface="Times New Roman" pitchFamily="18" charset="0"/>
                <a:cs typeface="Aharoni" pitchFamily="2" charset="-79"/>
              </a:rPr>
              <a:t>Shri</a:t>
            </a:r>
            <a:r>
              <a:rPr lang="en-US" sz="2400" b="1" dirty="0" smtClean="0">
                <a:solidFill>
                  <a:schemeClr val="tx1"/>
                </a:solidFill>
                <a:latin typeface="Times New Roman" pitchFamily="18" charset="0"/>
                <a:cs typeface="Aharoni" pitchFamily="2" charset="-79"/>
              </a:rPr>
              <a:t> Ram College</a:t>
            </a:r>
            <a:br>
              <a:rPr lang="en-US" sz="2400" b="1" dirty="0" smtClean="0">
                <a:solidFill>
                  <a:schemeClr val="tx1"/>
                </a:solidFill>
                <a:latin typeface="Times New Roman" pitchFamily="18" charset="0"/>
                <a:cs typeface="Aharoni" pitchFamily="2" charset="-79"/>
              </a:rPr>
            </a:br>
            <a:r>
              <a:rPr lang="en-US" sz="2400" b="1" dirty="0" smtClean="0">
                <a:solidFill>
                  <a:schemeClr val="tx1"/>
                </a:solidFill>
                <a:latin typeface="Times New Roman" pitchFamily="18" charset="0"/>
                <a:cs typeface="Aharoni" pitchFamily="2" charset="-79"/>
              </a:rPr>
              <a:t>  University of Delhi, New Delhi, India</a:t>
            </a:r>
            <a:endParaRPr lang="en-US" sz="2400" dirty="0" smtClean="0">
              <a:solidFill>
                <a:schemeClr val="tx1"/>
              </a:solidFill>
              <a:cs typeface="Aharoni" pitchFamily="2" charset="-79"/>
            </a:endParaRPr>
          </a:p>
          <a:p>
            <a:pPr algn="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45464"/>
            <a:ext cx="8305800" cy="5583936"/>
          </a:xfrm>
        </p:spPr>
        <p:txBody>
          <a:bodyPr/>
          <a:lstStyle/>
          <a:p>
            <a:endParaRPr lang="en-US" dirty="0" smtClean="0"/>
          </a:p>
          <a:p>
            <a:endParaRPr lang="en-US" dirty="0" smtClean="0"/>
          </a:p>
          <a:p>
            <a:endParaRPr lang="en-US" dirty="0"/>
          </a:p>
        </p:txBody>
      </p:sp>
      <p:sp>
        <p:nvSpPr>
          <p:cNvPr id="7" name="Title 1"/>
          <p:cNvSpPr>
            <a:spLocks noGrp="1"/>
          </p:cNvSpPr>
          <p:nvPr>
            <p:ph type="title"/>
          </p:nvPr>
        </p:nvSpPr>
        <p:spPr>
          <a:xfrm>
            <a:off x="457200" y="533400"/>
            <a:ext cx="8229600" cy="838200"/>
          </a:xfrm>
          <a:solidFill>
            <a:srgbClr val="002060"/>
          </a:solidFill>
        </p:spPr>
        <p:style>
          <a:lnRef idx="3">
            <a:schemeClr val="lt1"/>
          </a:lnRef>
          <a:fillRef idx="1">
            <a:schemeClr val="accent1"/>
          </a:fillRef>
          <a:effectRef idx="1">
            <a:schemeClr val="accent1"/>
          </a:effectRef>
          <a:fontRef idx="minor">
            <a:schemeClr val="lt1"/>
          </a:fontRef>
        </p:style>
        <p:txBody>
          <a:bodyPr>
            <a:noAutofit/>
          </a:bodyPr>
          <a:lstStyle/>
          <a:p>
            <a:r>
              <a:rPr lang="en-US" sz="3200" b="1" i="1" dirty="0" smtClean="0">
                <a:solidFill>
                  <a:srgbClr val="002060"/>
                </a:solidFill>
                <a:latin typeface="Times New Roman" pitchFamily="18" charset="0"/>
                <a:cs typeface="Times New Roman" pitchFamily="18" charset="0"/>
              </a:rPr>
              <a:t/>
            </a:r>
            <a:br>
              <a:rPr lang="en-US" sz="3200" b="1" i="1" dirty="0" smtClean="0">
                <a:solidFill>
                  <a:srgbClr val="002060"/>
                </a:solidFill>
                <a:latin typeface="Times New Roman" pitchFamily="18" charset="0"/>
                <a:cs typeface="Times New Roman" pitchFamily="18" charset="0"/>
              </a:rPr>
            </a:br>
            <a:r>
              <a:rPr lang="en-US" sz="2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Factors for selection of Recovery Facility Center(RFC)</a:t>
            </a:r>
            <a:r>
              <a:rPr lang="en-US" sz="3200" b="1" i="1" dirty="0" smtClean="0">
                <a:solidFill>
                  <a:srgbClr val="002060"/>
                </a:solidFill>
                <a:latin typeface="Times New Roman" pitchFamily="18" charset="0"/>
                <a:cs typeface="Times New Roman" pitchFamily="18" charset="0"/>
              </a:rPr>
              <a:t/>
            </a:r>
            <a:br>
              <a:rPr lang="en-US" sz="3200" b="1" i="1" dirty="0" smtClean="0">
                <a:solidFill>
                  <a:srgbClr val="002060"/>
                </a:solidFill>
                <a:latin typeface="Times New Roman" pitchFamily="18" charset="0"/>
                <a:cs typeface="Times New Roman" pitchFamily="18" charset="0"/>
              </a:rPr>
            </a:br>
            <a:endParaRPr lang="en-US" sz="3200" b="1"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9393" name="Picture 1"/>
          <p:cNvPicPr>
            <a:picLocks noChangeAspect="1" noChangeArrowheads="1"/>
          </p:cNvPicPr>
          <p:nvPr/>
        </p:nvPicPr>
        <p:blipFill>
          <a:blip r:embed="rId2"/>
          <a:srcRect/>
          <a:stretch>
            <a:fillRect/>
          </a:stretch>
        </p:blipFill>
        <p:spPr bwMode="auto">
          <a:xfrm>
            <a:off x="838200" y="1600200"/>
            <a:ext cx="2971800" cy="5048535"/>
          </a:xfrm>
          <a:prstGeom prst="rect">
            <a:avLst/>
          </a:prstGeom>
          <a:noFill/>
          <a:ln w="9525">
            <a:noFill/>
            <a:miter lim="800000"/>
            <a:headEnd/>
            <a:tailEnd/>
          </a:ln>
          <a:effectLst/>
        </p:spPr>
      </p:pic>
      <p:pic>
        <p:nvPicPr>
          <p:cNvPr id="59395" name="Picture 3"/>
          <p:cNvPicPr>
            <a:picLocks noChangeAspect="1" noChangeArrowheads="1"/>
          </p:cNvPicPr>
          <p:nvPr/>
        </p:nvPicPr>
        <p:blipFill>
          <a:blip r:embed="rId3"/>
          <a:srcRect/>
          <a:stretch>
            <a:fillRect/>
          </a:stretch>
        </p:blipFill>
        <p:spPr bwMode="auto">
          <a:xfrm>
            <a:off x="4876800" y="1676400"/>
            <a:ext cx="3114675" cy="502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9393"/>
                                        </p:tgtEl>
                                        <p:attrNameLst>
                                          <p:attrName>style.visibility</p:attrName>
                                        </p:attrNameLst>
                                      </p:cBhvr>
                                      <p:to>
                                        <p:strVal val="visible"/>
                                      </p:to>
                                    </p:set>
                                    <p:anim calcmode="lin" valueType="num">
                                      <p:cBhvr additive="base">
                                        <p:cTn id="7" dur="500" fill="hold"/>
                                        <p:tgtEl>
                                          <p:spTgt spid="59393"/>
                                        </p:tgtEl>
                                        <p:attrNameLst>
                                          <p:attrName>ppt_x</p:attrName>
                                        </p:attrNameLst>
                                      </p:cBhvr>
                                      <p:tavLst>
                                        <p:tav tm="0">
                                          <p:val>
                                            <p:strVal val="0-#ppt_w/2"/>
                                          </p:val>
                                        </p:tav>
                                        <p:tav tm="100000">
                                          <p:val>
                                            <p:strVal val="#ppt_x"/>
                                          </p:val>
                                        </p:tav>
                                      </p:tavLst>
                                    </p:anim>
                                    <p:anim calcmode="lin" valueType="num">
                                      <p:cBhvr additive="base">
                                        <p:cTn id="8" dur="500" fill="hold"/>
                                        <p:tgtEl>
                                          <p:spTgt spid="593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9395"/>
                                        </p:tgtEl>
                                        <p:attrNameLst>
                                          <p:attrName>style.visibility</p:attrName>
                                        </p:attrNameLst>
                                      </p:cBhvr>
                                      <p:to>
                                        <p:strVal val="visible"/>
                                      </p:to>
                                    </p:set>
                                    <p:anim calcmode="lin" valueType="num">
                                      <p:cBhvr additive="base">
                                        <p:cTn id="13" dur="500" fill="hold"/>
                                        <p:tgtEl>
                                          <p:spTgt spid="59395"/>
                                        </p:tgtEl>
                                        <p:attrNameLst>
                                          <p:attrName>ppt_x</p:attrName>
                                        </p:attrNameLst>
                                      </p:cBhvr>
                                      <p:tavLst>
                                        <p:tav tm="0">
                                          <p:val>
                                            <p:strVal val="1+#ppt_w/2"/>
                                          </p:val>
                                        </p:tav>
                                        <p:tav tm="100000">
                                          <p:val>
                                            <p:strVal val="#ppt_x"/>
                                          </p:val>
                                        </p:tav>
                                      </p:tavLst>
                                    </p:anim>
                                    <p:anim calcmode="lin" valueType="num">
                                      <p:cBhvr additive="base">
                                        <p:cTn id="14" dur="500" fill="hold"/>
                                        <p:tgtEl>
                                          <p:spTgt spid="5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410200"/>
          </a:xfrm>
        </p:spPr>
        <p:txBody>
          <a:bodyPr>
            <a:noAutofit/>
          </a:bodyPr>
          <a:lstStyle/>
          <a:p>
            <a:r>
              <a:rPr lang="en-US" sz="1600" b="1" dirty="0" smtClean="0">
                <a:latin typeface="Times New Roman" pitchFamily="18" charset="0"/>
                <a:cs typeface="Times New Roman" pitchFamily="18" charset="0"/>
              </a:rPr>
              <a:t>TFNs       </a:t>
            </a:r>
            <a:r>
              <a:rPr lang="en-IN" sz="1600" b="1" dirty="0" smtClean="0">
                <a:latin typeface="Times New Roman" pitchFamily="18" charset="0"/>
                <a:cs typeface="Times New Roman" pitchFamily="18" charset="0"/>
              </a:rPr>
              <a:t>are used to represent the subjective pair wise comparisons</a:t>
            </a:r>
            <a:r>
              <a:rPr lang="en-IN" sz="1600" dirty="0" smtClean="0">
                <a:latin typeface="Times New Roman" pitchFamily="18" charset="0"/>
                <a:cs typeface="Times New Roman" pitchFamily="18" charset="0"/>
              </a:rPr>
              <a:t> </a:t>
            </a:r>
          </a:p>
          <a:p>
            <a:pPr>
              <a:buNone/>
            </a:pPr>
            <a:r>
              <a:rPr lang="en-IN" sz="1600" dirty="0" smtClean="0">
                <a:latin typeface="Times New Roman" pitchFamily="18" charset="0"/>
                <a:cs typeface="Times New Roman" pitchFamily="18" charset="0"/>
              </a:rPr>
              <a:t>	equal importance=1, moderate importance=3,strong importance=5, very strong importance=7 extremely strong importance=9. </a:t>
            </a:r>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A triangular fuzzy number can be characterized as: </a:t>
            </a:r>
            <a:r>
              <a:rPr lang="en-IN"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p>
          <a:p>
            <a:endParaRPr lang="en-IN" sz="1600" dirty="0" smtClean="0">
              <a:latin typeface="Times New Roman" pitchFamily="18" charset="0"/>
              <a:cs typeface="Times New Roman" pitchFamily="18" charset="0"/>
            </a:endParaRPr>
          </a:p>
          <a:p>
            <a:endParaRPr lang="en-IN" sz="1600" dirty="0" smtClean="0">
              <a:latin typeface="Times New Roman" pitchFamily="18" charset="0"/>
              <a:cs typeface="Times New Roman" pitchFamily="18" charset="0"/>
            </a:endParaRPr>
          </a:p>
          <a:p>
            <a:pPr>
              <a:buNone/>
            </a:pPr>
            <a:r>
              <a:rPr lang="en-US" sz="1600" dirty="0" smtClean="0">
                <a:latin typeface="Times New Roman" pitchFamily="18" charset="0"/>
                <a:cs typeface="Times New Roman" pitchFamily="18" charset="0"/>
              </a:rPr>
              <a:t>	with the </a:t>
            </a:r>
            <a:r>
              <a:rPr lang="en-US" sz="1600" b="1" dirty="0" smtClean="0">
                <a:latin typeface="Times New Roman" pitchFamily="18" charset="0"/>
                <a:cs typeface="Times New Roman" pitchFamily="18" charset="0"/>
              </a:rPr>
              <a:t>interval of confidence level    </a:t>
            </a:r>
            <a:r>
              <a:rPr lang="en-IN" sz="1600" dirty="0" smtClean="0">
                <a:latin typeface="Times New Roman" pitchFamily="18" charset="0"/>
                <a:cs typeface="Times New Roman" pitchFamily="18" charset="0"/>
              </a:rPr>
              <a:t> . </a:t>
            </a:r>
          </a:p>
          <a:p>
            <a:pPr>
              <a:buNone/>
            </a:pPr>
            <a:r>
              <a:rPr lang="en-IN" sz="1600" b="1" dirty="0" smtClean="0">
                <a:latin typeface="Times New Roman" pitchFamily="18" charset="0"/>
                <a:cs typeface="Times New Roman" pitchFamily="18" charset="0"/>
              </a:rPr>
              <a:t>	For example</a:t>
            </a:r>
            <a:r>
              <a:rPr lang="en-IN" sz="1600" dirty="0" smtClean="0">
                <a:latin typeface="Times New Roman" pitchFamily="18" charset="0"/>
                <a:cs typeface="Times New Roman" pitchFamily="18" charset="0"/>
              </a:rPr>
              <a:t>:</a:t>
            </a: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r>
              <a:rPr lang="en-IN" sz="1600" b="1" dirty="0" smtClean="0">
                <a:latin typeface="Times New Roman" pitchFamily="18" charset="0"/>
                <a:cs typeface="Times New Roman" pitchFamily="18" charset="0"/>
              </a:rPr>
              <a:t>And we get the following fuzzy judgement matrix</a:t>
            </a:r>
            <a:r>
              <a:rPr lang="en-IN" sz="1600" b="1" dirty="0" smtClean="0">
                <a:latin typeface="Times New Roman" pitchFamily="18" charset="0"/>
                <a:cs typeface="Times New Roman" pitchFamily="18" charset="0"/>
              </a:rPr>
              <a:t>:</a:t>
            </a:r>
          </a:p>
          <a:p>
            <a:pPr>
              <a:buNone/>
            </a:pPr>
            <a:endParaRPr lang="en-IN" sz="1600" b="1"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p:txBody>
      </p:sp>
      <p:graphicFrame>
        <p:nvGraphicFramePr>
          <p:cNvPr id="58373" name="Object 5"/>
          <p:cNvGraphicFramePr>
            <a:graphicFrameLocks noChangeAspect="1"/>
          </p:cNvGraphicFramePr>
          <p:nvPr/>
        </p:nvGraphicFramePr>
        <p:xfrm>
          <a:off x="1066800" y="2438400"/>
          <a:ext cx="6781800" cy="457200"/>
        </p:xfrm>
        <a:graphic>
          <a:graphicData uri="http://schemas.openxmlformats.org/presentationml/2006/ole">
            <p:oleObj spid="_x0000_s22530" name="Equation" r:id="rId3" imgW="4089240" imgH="355320" progId="Equation.DSMT4">
              <p:embed/>
            </p:oleObj>
          </a:graphicData>
        </a:graphic>
      </p:graphicFrame>
      <p:graphicFrame>
        <p:nvGraphicFramePr>
          <p:cNvPr id="58374" name="Object 6"/>
          <p:cNvGraphicFramePr>
            <a:graphicFrameLocks noChangeAspect="1"/>
          </p:cNvGraphicFramePr>
          <p:nvPr/>
        </p:nvGraphicFramePr>
        <p:xfrm>
          <a:off x="4038600" y="3124200"/>
          <a:ext cx="152400" cy="152400"/>
        </p:xfrm>
        <a:graphic>
          <a:graphicData uri="http://schemas.openxmlformats.org/presentationml/2006/ole">
            <p:oleObj spid="_x0000_s22531" name="Equation" r:id="rId4" imgW="152280" imgH="139680" progId="Equation.DSMT4">
              <p:embed/>
            </p:oleObj>
          </a:graphicData>
        </a:graphic>
      </p:graphicFrame>
      <p:sp>
        <p:nvSpPr>
          <p:cNvPr id="583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8379" name="Object 11"/>
          <p:cNvGraphicFramePr>
            <a:graphicFrameLocks noChangeAspect="1"/>
          </p:cNvGraphicFramePr>
          <p:nvPr/>
        </p:nvGraphicFramePr>
        <p:xfrm>
          <a:off x="1447800" y="1295400"/>
          <a:ext cx="292100" cy="304800"/>
        </p:xfrm>
        <a:graphic>
          <a:graphicData uri="http://schemas.openxmlformats.org/presentationml/2006/ole">
            <p:oleObj spid="_x0000_s22533" name="Equation" r:id="rId5" imgW="291960" imgH="279360" progId="Equation.DSMT4">
              <p:embed/>
            </p:oleObj>
          </a:graphicData>
        </a:graphic>
      </p:graphicFrame>
      <p:graphicFrame>
        <p:nvGraphicFramePr>
          <p:cNvPr id="58380" name="Object 12"/>
          <p:cNvGraphicFramePr>
            <a:graphicFrameLocks noChangeAspect="1"/>
          </p:cNvGraphicFramePr>
          <p:nvPr/>
        </p:nvGraphicFramePr>
        <p:xfrm>
          <a:off x="914400" y="3429000"/>
          <a:ext cx="7458075" cy="706438"/>
        </p:xfrm>
        <a:graphic>
          <a:graphicData uri="http://schemas.openxmlformats.org/presentationml/2006/ole">
            <p:oleObj spid="_x0000_s22534" name="Equation" r:id="rId6" imgW="4978080" imgH="431640" progId="Equation.DSMT4">
              <p:embed/>
            </p:oleObj>
          </a:graphicData>
        </a:graphic>
      </p:graphicFrame>
      <p:graphicFrame>
        <p:nvGraphicFramePr>
          <p:cNvPr id="16" name="Table 15"/>
          <p:cNvGraphicFramePr>
            <a:graphicFrameLocks noGrp="1"/>
          </p:cNvGraphicFramePr>
          <p:nvPr/>
        </p:nvGraphicFramePr>
        <p:xfrm>
          <a:off x="533400" y="4593336"/>
          <a:ext cx="8229598" cy="1959864"/>
        </p:xfrm>
        <a:graphic>
          <a:graphicData uri="http://schemas.openxmlformats.org/drawingml/2006/table">
            <a:tbl>
              <a:tblPr/>
              <a:tblGrid>
                <a:gridCol w="1828800"/>
                <a:gridCol w="1371600"/>
                <a:gridCol w="1371600"/>
                <a:gridCol w="1295400"/>
                <a:gridCol w="1219200"/>
                <a:gridCol w="1142998"/>
              </a:tblGrid>
              <a:tr h="190500">
                <a:tc>
                  <a:txBody>
                    <a:bodyPr/>
                    <a:lstStyle/>
                    <a:p>
                      <a:pPr marL="0" marR="0" algn="ctr">
                        <a:lnSpc>
                          <a:spcPct val="150000"/>
                        </a:lnSpc>
                        <a:spcBef>
                          <a:spcPts val="0"/>
                        </a:spcBef>
                        <a:spcAft>
                          <a:spcPts val="0"/>
                        </a:spcAft>
                      </a:pPr>
                      <a:r>
                        <a:rPr lang="en-US" sz="1600" b="1" dirty="0" smtClean="0">
                          <a:latin typeface="Times New Roman"/>
                          <a:ea typeface="Calibri"/>
                          <a:cs typeface="Times New Roman"/>
                        </a:rPr>
                        <a:t>Transportation-TC</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b="1" dirty="0" smtClean="0">
                          <a:latin typeface="Times New Roman"/>
                          <a:ea typeface="Calibri"/>
                          <a:cs typeface="Times New Roman"/>
                        </a:rPr>
                        <a:t>Eco-Tech-1</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b="1" dirty="0" err="1">
                          <a:latin typeface="Times New Roman"/>
                          <a:ea typeface="Calibri"/>
                          <a:cs typeface="Times New Roman"/>
                        </a:rPr>
                        <a:t>Badarpur</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b="1" dirty="0" err="1" smtClean="0">
                          <a:latin typeface="Times New Roman"/>
                          <a:ea typeface="Calibri"/>
                          <a:cs typeface="Times New Roman"/>
                        </a:rPr>
                        <a:t>Mayapuri</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b="1" dirty="0" err="1">
                          <a:latin typeface="Times New Roman"/>
                          <a:ea typeface="Calibri"/>
                          <a:cs typeface="Times New Roman"/>
                        </a:rPr>
                        <a:t>Dwarka</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b="1" dirty="0" err="1">
                          <a:latin typeface="Times New Roman"/>
                          <a:ea typeface="Calibri"/>
                          <a:cs typeface="Times New Roman"/>
                        </a:rPr>
                        <a:t>Bawana</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90500">
                <a:tc>
                  <a:txBody>
                    <a:bodyPr/>
                    <a:lstStyle/>
                    <a:p>
                      <a:pPr marL="0" marR="0" algn="ctr">
                        <a:lnSpc>
                          <a:spcPct val="150000"/>
                        </a:lnSpc>
                        <a:spcBef>
                          <a:spcPts val="0"/>
                        </a:spcBef>
                        <a:spcAft>
                          <a:spcPts val="0"/>
                        </a:spcAft>
                      </a:pPr>
                      <a:r>
                        <a:rPr lang="en-US" sz="1600" b="1" dirty="0" smtClean="0">
                          <a:latin typeface="Times New Roman"/>
                          <a:ea typeface="Calibri"/>
                          <a:cs typeface="Times New Roman"/>
                        </a:rPr>
                        <a:t>Eco-Tech-1</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[1,3]</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[3,5]</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[1,2]</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[2,4]</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90500">
                <a:tc>
                  <a:txBody>
                    <a:bodyPr/>
                    <a:lstStyle/>
                    <a:p>
                      <a:pPr marL="0" marR="0" algn="ctr">
                        <a:lnSpc>
                          <a:spcPct val="150000"/>
                        </a:lnSpc>
                        <a:spcBef>
                          <a:spcPts val="0"/>
                        </a:spcBef>
                        <a:spcAft>
                          <a:spcPts val="0"/>
                        </a:spcAft>
                      </a:pPr>
                      <a:r>
                        <a:rPr lang="en-US" sz="1600" b="1" dirty="0" err="1">
                          <a:latin typeface="Times New Roman"/>
                          <a:ea typeface="Calibri"/>
                          <a:cs typeface="Times New Roman"/>
                        </a:rPr>
                        <a:t>Badarpur</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[1/3,1]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[1,3]</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[1,2]</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[2,4]</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90500">
                <a:tc>
                  <a:txBody>
                    <a:bodyPr/>
                    <a:lstStyle/>
                    <a:p>
                      <a:pPr marL="0" marR="0" algn="ctr">
                        <a:lnSpc>
                          <a:spcPct val="150000"/>
                        </a:lnSpc>
                        <a:spcBef>
                          <a:spcPts val="0"/>
                        </a:spcBef>
                        <a:spcAft>
                          <a:spcPts val="0"/>
                        </a:spcAft>
                      </a:pPr>
                      <a:r>
                        <a:rPr lang="en-US" sz="1600" b="1" dirty="0" err="1" smtClean="0">
                          <a:latin typeface="Times New Roman"/>
                          <a:ea typeface="Calibri"/>
                          <a:cs typeface="Times New Roman"/>
                        </a:rPr>
                        <a:t>Mayapuri</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[1/5,1/3]</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[1/3,1]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[1/5,1/3]</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[1/3,1]</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90500">
                <a:tc>
                  <a:txBody>
                    <a:bodyPr/>
                    <a:lstStyle/>
                    <a:p>
                      <a:pPr marL="0" marR="0" algn="ctr">
                        <a:lnSpc>
                          <a:spcPct val="150000"/>
                        </a:lnSpc>
                        <a:spcBef>
                          <a:spcPts val="0"/>
                        </a:spcBef>
                        <a:spcAft>
                          <a:spcPts val="0"/>
                        </a:spcAft>
                      </a:pPr>
                      <a:r>
                        <a:rPr lang="en-US" sz="1600" b="1" dirty="0" err="1">
                          <a:latin typeface="Times New Roman"/>
                          <a:ea typeface="Calibri"/>
                          <a:cs typeface="Times New Roman"/>
                        </a:rPr>
                        <a:t>Dwarka</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[1/2,1]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[1/2,1]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[3,5]</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[1,3]</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90500">
                <a:tc>
                  <a:txBody>
                    <a:bodyPr/>
                    <a:lstStyle/>
                    <a:p>
                      <a:pPr marL="0" marR="0" algn="ctr">
                        <a:lnSpc>
                          <a:spcPct val="150000"/>
                        </a:lnSpc>
                        <a:spcBef>
                          <a:spcPts val="0"/>
                        </a:spcBef>
                        <a:spcAft>
                          <a:spcPts val="0"/>
                        </a:spcAft>
                      </a:pPr>
                      <a:r>
                        <a:rPr lang="en-US" sz="1600" b="1" dirty="0" err="1">
                          <a:latin typeface="Times New Roman"/>
                          <a:ea typeface="Calibri"/>
                          <a:cs typeface="Times New Roman"/>
                        </a:rPr>
                        <a:t>Bawana</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[1/4,1/2]</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[1/4,1/2]</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[1,3]</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[1/3,1]</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11" name="Title 1"/>
          <p:cNvSpPr txBox="1">
            <a:spLocks/>
          </p:cNvSpPr>
          <p:nvPr/>
        </p:nvSpPr>
        <p:spPr>
          <a:xfrm>
            <a:off x="533400" y="457200"/>
            <a:ext cx="8229600" cy="5334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Triangular Judgement Matrix</a:t>
            </a:r>
            <a:r>
              <a:rPr kumimoji="0" lang="en-US" sz="32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r>
            <a:br>
              <a:rPr kumimoji="0" lang="en-US" sz="32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br>
            <a:endParaRPr kumimoji="0" lang="en-US" sz="3200" b="1" i="1"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5257800"/>
          </a:xfrm>
        </p:spPr>
        <p:txBody>
          <a:bodyPr>
            <a:normAutofit/>
          </a:bodyPr>
          <a:lstStyle/>
          <a:p>
            <a:r>
              <a:rPr lang="en-IN" sz="1800" dirty="0" smtClean="0">
                <a:latin typeface="Times New Roman" pitchFamily="18" charset="0"/>
                <a:cs typeface="Times New Roman" pitchFamily="18" charset="0"/>
              </a:rPr>
              <a:t>Degree of satisfaction for the judgement matrix is estimated by the </a:t>
            </a:r>
            <a:r>
              <a:rPr lang="en-IN" sz="1800" b="1" dirty="0" smtClean="0">
                <a:latin typeface="Times New Roman" pitchFamily="18" charset="0"/>
                <a:cs typeface="Times New Roman" pitchFamily="18" charset="0"/>
              </a:rPr>
              <a:t>index of optimism  </a:t>
            </a:r>
            <a:r>
              <a:rPr lang="en-IN" sz="1800" dirty="0" smtClean="0">
                <a:latin typeface="Times New Roman" pitchFamily="18" charset="0"/>
                <a:cs typeface="Times New Roman" pitchFamily="18" charset="0"/>
              </a:rPr>
              <a:t>defined as (Lee 1999):</a:t>
            </a:r>
          </a:p>
          <a:p>
            <a:endParaRPr lang="en-IN"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a:t>
            </a:r>
            <a:r>
              <a:rPr lang="en-US" sz="1800" b="1" dirty="0" smtClean="0">
                <a:latin typeface="Times New Roman" pitchFamily="18" charset="0"/>
                <a:cs typeface="Times New Roman" pitchFamily="18" charset="0"/>
              </a:rPr>
              <a:t>local priority vector</a:t>
            </a:r>
            <a:r>
              <a:rPr lang="en-US" sz="1800" dirty="0" smtClean="0">
                <a:latin typeface="Times New Roman" pitchFamily="18" charset="0"/>
                <a:cs typeface="Times New Roman" pitchFamily="18" charset="0"/>
              </a:rPr>
              <a:t> is calculated using the following equation                                                          </a:t>
            </a:r>
          </a:p>
          <a:p>
            <a:pPr>
              <a:buNone/>
            </a:pPr>
            <a:r>
              <a:rPr lang="en-US" sz="1800" dirty="0" smtClean="0">
                <a:latin typeface="Times New Roman" pitchFamily="18" charset="0"/>
                <a:cs typeface="Times New Roman" pitchFamily="18" charset="0"/>
              </a:rPr>
              <a:t>                                                             where           is the largest </a:t>
            </a:r>
            <a:r>
              <a:rPr lang="en-US" sz="1800" dirty="0" err="1" smtClean="0">
                <a:latin typeface="Times New Roman" pitchFamily="18" charset="0"/>
                <a:cs typeface="Times New Roman" pitchFamily="18" charset="0"/>
              </a:rPr>
              <a:t>eigenvalue</a:t>
            </a:r>
            <a:r>
              <a:rPr lang="en-US" sz="1800" dirty="0" smtClean="0">
                <a:latin typeface="Times New Roman" pitchFamily="18" charset="0"/>
                <a:cs typeface="Times New Roman" pitchFamily="18" charset="0"/>
              </a:rPr>
              <a:t> of A  </a:t>
            </a:r>
          </a:p>
          <a:p>
            <a:r>
              <a:rPr lang="en-US" sz="1800" dirty="0" smtClean="0">
                <a:latin typeface="Times New Roman" pitchFamily="18" charset="0"/>
                <a:cs typeface="Times New Roman" pitchFamily="18" charset="0"/>
              </a:rPr>
              <a:t>For </a:t>
            </a:r>
            <a:r>
              <a:rPr lang="en-US" sz="1800" b="1" dirty="0" smtClean="0">
                <a:latin typeface="Times New Roman" pitchFamily="18" charset="0"/>
                <a:cs typeface="Times New Roman" pitchFamily="18" charset="0"/>
              </a:rPr>
              <a:t>consistency of the matrix</a:t>
            </a:r>
            <a:r>
              <a:rPr lang="en-US" sz="1800" dirty="0" smtClean="0">
                <a:latin typeface="Times New Roman" pitchFamily="18" charset="0"/>
                <a:cs typeface="Times New Roman" pitchFamily="18" charset="0"/>
              </a:rPr>
              <a:t>, the consistency ratio CR is to be less than 0.1 where                                                                     </a:t>
            </a:r>
          </a:p>
          <a:p>
            <a:pPr>
              <a:buNone/>
            </a:pPr>
            <a:endParaRPr lang="en-IN" sz="1800" b="1" dirty="0" smtClean="0">
              <a:latin typeface="Times New Roman" pitchFamily="18" charset="0"/>
              <a:cs typeface="Times New Roman" pitchFamily="18" charset="0"/>
            </a:endParaRPr>
          </a:p>
          <a:p>
            <a:pPr>
              <a:buNone/>
            </a:pPr>
            <a:endParaRPr lang="en-IN" sz="1800" b="1" dirty="0" smtClean="0">
              <a:latin typeface="Times New Roman" pitchFamily="18" charset="0"/>
              <a:cs typeface="Times New Roman" pitchFamily="18" charset="0"/>
            </a:endParaRPr>
          </a:p>
          <a:p>
            <a:pPr>
              <a:buNone/>
            </a:pPr>
            <a:r>
              <a:rPr lang="en-IN" sz="1800" b="1" dirty="0" smtClean="0">
                <a:latin typeface="Times New Roman" pitchFamily="18" charset="0"/>
                <a:cs typeface="Times New Roman" pitchFamily="18" charset="0"/>
              </a:rPr>
              <a:t>The judgement matrix and the priority vector are hence obtained:</a:t>
            </a:r>
          </a:p>
          <a:p>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graphicFrame>
        <p:nvGraphicFramePr>
          <p:cNvPr id="28674" name="Object 2"/>
          <p:cNvGraphicFramePr>
            <a:graphicFrameLocks noChangeAspect="1"/>
          </p:cNvGraphicFramePr>
          <p:nvPr/>
        </p:nvGraphicFramePr>
        <p:xfrm>
          <a:off x="3200400" y="1981200"/>
          <a:ext cx="3200400" cy="427048"/>
        </p:xfrm>
        <a:graphic>
          <a:graphicData uri="http://schemas.openxmlformats.org/presentationml/2006/ole">
            <p:oleObj spid="_x0000_s23554" name="Equation" r:id="rId3" imgW="2070000" imgH="253800" progId="Equation.DSMT4">
              <p:embed/>
            </p:oleObj>
          </a:graphicData>
        </a:graphic>
      </p:graphicFrame>
      <p:graphicFrame>
        <p:nvGraphicFramePr>
          <p:cNvPr id="28675" name="Object 3"/>
          <p:cNvGraphicFramePr>
            <a:graphicFrameLocks noChangeAspect="1"/>
          </p:cNvGraphicFramePr>
          <p:nvPr/>
        </p:nvGraphicFramePr>
        <p:xfrm>
          <a:off x="685800" y="1981200"/>
          <a:ext cx="152400" cy="179388"/>
        </p:xfrm>
        <a:graphic>
          <a:graphicData uri="http://schemas.openxmlformats.org/presentationml/2006/ole">
            <p:oleObj spid="_x0000_s23555" name="Equation" r:id="rId4" imgW="152280" imgH="164880" progId="Equation.DSMT4">
              <p:embed/>
            </p:oleObj>
          </a:graphicData>
        </a:graphic>
      </p:graphicFrame>
      <p:graphicFrame>
        <p:nvGraphicFramePr>
          <p:cNvPr id="8" name="Table 7"/>
          <p:cNvGraphicFramePr>
            <a:graphicFrameLocks noGrp="1"/>
          </p:cNvGraphicFramePr>
          <p:nvPr/>
        </p:nvGraphicFramePr>
        <p:xfrm>
          <a:off x="304800" y="4444753"/>
          <a:ext cx="8532071" cy="2161533"/>
        </p:xfrm>
        <a:graphic>
          <a:graphicData uri="http://schemas.openxmlformats.org/drawingml/2006/table">
            <a:tbl>
              <a:tblPr/>
              <a:tblGrid>
                <a:gridCol w="1828800"/>
                <a:gridCol w="1143000"/>
                <a:gridCol w="1066800"/>
                <a:gridCol w="1066800"/>
                <a:gridCol w="914400"/>
                <a:gridCol w="914400"/>
                <a:gridCol w="1597871"/>
              </a:tblGrid>
              <a:tr h="527043">
                <a:tc>
                  <a:txBody>
                    <a:bodyPr/>
                    <a:lstStyle/>
                    <a:p>
                      <a:pPr marL="0" marR="0" algn="ctr">
                        <a:lnSpc>
                          <a:spcPct val="150000"/>
                        </a:lnSpc>
                        <a:spcBef>
                          <a:spcPts val="0"/>
                        </a:spcBef>
                        <a:spcAft>
                          <a:spcPts val="0"/>
                        </a:spcAft>
                      </a:pPr>
                      <a:r>
                        <a:rPr lang="en-US" sz="1600" b="1" dirty="0">
                          <a:latin typeface="Times New Roman"/>
                          <a:ea typeface="Calibri"/>
                          <a:cs typeface="Times New Roman"/>
                        </a:rPr>
                        <a:t>Transportation </a:t>
                      </a:r>
                      <a:r>
                        <a:rPr lang="en-US" sz="1600" b="1" dirty="0" smtClean="0">
                          <a:latin typeface="Times New Roman"/>
                          <a:ea typeface="Calibri"/>
                          <a:cs typeface="Times New Roman"/>
                        </a:rPr>
                        <a:t>TC</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b="1" dirty="0" smtClean="0">
                          <a:latin typeface="Times New Roman"/>
                          <a:ea typeface="Calibri"/>
                          <a:cs typeface="Times New Roman"/>
                        </a:rPr>
                        <a:t>Eco-Tech-1</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b="1" dirty="0" err="1">
                          <a:latin typeface="Times New Roman"/>
                          <a:ea typeface="Calibri"/>
                          <a:cs typeface="Times New Roman"/>
                        </a:rPr>
                        <a:t>Badarpur</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b="1" dirty="0" err="1" smtClean="0">
                          <a:latin typeface="Times New Roman"/>
                          <a:ea typeface="Calibri"/>
                          <a:cs typeface="Times New Roman"/>
                        </a:rPr>
                        <a:t>Mayapuri</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b="1" dirty="0" err="1">
                          <a:latin typeface="Times New Roman"/>
                          <a:ea typeface="Calibri"/>
                          <a:cs typeface="Times New Roman"/>
                        </a:rPr>
                        <a:t>Dwarka</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b="1" dirty="0" err="1">
                          <a:latin typeface="Times New Roman"/>
                          <a:ea typeface="Calibri"/>
                          <a:cs typeface="Times New Roman"/>
                        </a:rPr>
                        <a:t>Bawana</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b="1" dirty="0" smtClean="0">
                          <a:latin typeface="Times New Roman"/>
                          <a:ea typeface="Calibri"/>
                          <a:cs typeface="Times New Roman"/>
                        </a:rPr>
                        <a:t>Eigenvector</a:t>
                      </a:r>
                      <a:r>
                        <a:rPr lang="en-US" sz="1600" b="1" i="1" dirty="0" smtClean="0">
                          <a:latin typeface="Times New Roman"/>
                          <a:ea typeface="Calibri"/>
                          <a:cs typeface="Times New Roman"/>
                        </a:rPr>
                        <a:t>(w</a:t>
                      </a:r>
                      <a:r>
                        <a:rPr lang="en-US" sz="1600" b="1" i="1" dirty="0">
                          <a:latin typeface="Times New Roman"/>
                          <a:ea typeface="Calibri"/>
                          <a:cs typeface="Times New Roman"/>
                        </a:rPr>
                        <a:t>)</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314254">
                <a:tc>
                  <a:txBody>
                    <a:bodyPr/>
                    <a:lstStyle/>
                    <a:p>
                      <a:pPr marL="0" marR="0" algn="ctr">
                        <a:lnSpc>
                          <a:spcPct val="150000"/>
                        </a:lnSpc>
                        <a:spcBef>
                          <a:spcPts val="0"/>
                        </a:spcBef>
                        <a:spcAft>
                          <a:spcPts val="0"/>
                        </a:spcAft>
                      </a:pPr>
                      <a:r>
                        <a:rPr lang="en-US" sz="1600" b="1" dirty="0" smtClean="0">
                          <a:latin typeface="Times New Roman"/>
                          <a:ea typeface="Calibri"/>
                          <a:cs typeface="Times New Roman"/>
                        </a:rPr>
                        <a:t>Eco-Tech-1</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2</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4</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3</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0.32</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14254">
                <a:tc>
                  <a:txBody>
                    <a:bodyPr/>
                    <a:lstStyle/>
                    <a:p>
                      <a:pPr marL="0" marR="0" algn="ctr">
                        <a:lnSpc>
                          <a:spcPct val="150000"/>
                        </a:lnSpc>
                        <a:spcBef>
                          <a:spcPts val="0"/>
                        </a:spcBef>
                        <a:spcAft>
                          <a:spcPts val="0"/>
                        </a:spcAft>
                      </a:pPr>
                      <a:r>
                        <a:rPr lang="en-US" sz="1600" b="1" dirty="0" err="1">
                          <a:latin typeface="Times New Roman"/>
                          <a:ea typeface="Calibri"/>
                          <a:cs typeface="Times New Roman"/>
                        </a:rPr>
                        <a:t>Badarpur</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0.5</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2</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0.5</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3</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0.18</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14254">
                <a:tc>
                  <a:txBody>
                    <a:bodyPr/>
                    <a:lstStyle/>
                    <a:p>
                      <a:pPr marL="0" marR="0" algn="ctr">
                        <a:lnSpc>
                          <a:spcPct val="150000"/>
                        </a:lnSpc>
                        <a:spcBef>
                          <a:spcPts val="0"/>
                        </a:spcBef>
                        <a:spcAft>
                          <a:spcPts val="0"/>
                        </a:spcAft>
                      </a:pPr>
                      <a:r>
                        <a:rPr lang="en-US" sz="1600" b="1" dirty="0" err="1" smtClean="0">
                          <a:latin typeface="Times New Roman"/>
                          <a:ea typeface="Calibri"/>
                          <a:cs typeface="Times New Roman"/>
                        </a:rPr>
                        <a:t>Mayapuri</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0.25</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0.5</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0.25</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0.5</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0.07</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14254">
                <a:tc>
                  <a:txBody>
                    <a:bodyPr/>
                    <a:lstStyle/>
                    <a:p>
                      <a:pPr marL="0" marR="0" algn="ctr">
                        <a:lnSpc>
                          <a:spcPct val="150000"/>
                        </a:lnSpc>
                        <a:spcBef>
                          <a:spcPts val="0"/>
                        </a:spcBef>
                        <a:spcAft>
                          <a:spcPts val="0"/>
                        </a:spcAft>
                      </a:pPr>
                      <a:r>
                        <a:rPr lang="en-US" sz="1600" b="1" dirty="0" err="1">
                          <a:latin typeface="Times New Roman"/>
                          <a:ea typeface="Calibri"/>
                          <a:cs typeface="Times New Roman"/>
                        </a:rPr>
                        <a:t>Dwarka</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2</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4</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a:latin typeface="Times New Roman"/>
                          <a:ea typeface="Calibri"/>
                          <a:cs typeface="Times New Roman"/>
                        </a:rPr>
                        <a:t>2</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0.30</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26427">
                <a:tc>
                  <a:txBody>
                    <a:bodyPr/>
                    <a:lstStyle/>
                    <a:p>
                      <a:pPr marL="0" marR="0" algn="ctr">
                        <a:lnSpc>
                          <a:spcPct val="150000"/>
                        </a:lnSpc>
                        <a:spcBef>
                          <a:spcPts val="0"/>
                        </a:spcBef>
                        <a:spcAft>
                          <a:spcPts val="0"/>
                        </a:spcAft>
                      </a:pPr>
                      <a:r>
                        <a:rPr lang="en-US" sz="1600" b="1" dirty="0" err="1">
                          <a:latin typeface="Times New Roman"/>
                          <a:ea typeface="Calibri"/>
                          <a:cs typeface="Times New Roman"/>
                        </a:rPr>
                        <a:t>Bawana</a:t>
                      </a:r>
                      <a:endParaRPr lang="en-US" sz="16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0.333333</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0.333333</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2</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0.5</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1</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1600" dirty="0" smtClean="0">
                          <a:latin typeface="Calibri"/>
                          <a:ea typeface="Calibri"/>
                          <a:cs typeface="Times New Roman"/>
                        </a:rPr>
                        <a:t>0.11</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28679" name="Object 7"/>
          <p:cNvGraphicFramePr>
            <a:graphicFrameLocks noChangeAspect="1"/>
          </p:cNvGraphicFramePr>
          <p:nvPr/>
        </p:nvGraphicFramePr>
        <p:xfrm>
          <a:off x="1905000" y="2819400"/>
          <a:ext cx="1501775" cy="366713"/>
        </p:xfrm>
        <a:graphic>
          <a:graphicData uri="http://schemas.openxmlformats.org/presentationml/2006/ole">
            <p:oleObj spid="_x0000_s23556" name="Equation" r:id="rId5" imgW="812520" imgH="228600" progId="Equation.DSMT4">
              <p:embed/>
            </p:oleObj>
          </a:graphicData>
        </a:graphic>
      </p:graphicFrame>
      <p:graphicFrame>
        <p:nvGraphicFramePr>
          <p:cNvPr id="28680" name="Object 8"/>
          <p:cNvGraphicFramePr>
            <a:graphicFrameLocks noChangeAspect="1"/>
          </p:cNvGraphicFramePr>
          <p:nvPr/>
        </p:nvGraphicFramePr>
        <p:xfrm>
          <a:off x="4800600" y="2833687"/>
          <a:ext cx="412750" cy="366713"/>
        </p:xfrm>
        <a:graphic>
          <a:graphicData uri="http://schemas.openxmlformats.org/presentationml/2006/ole">
            <p:oleObj spid="_x0000_s23557" name="Equation" r:id="rId6" imgW="279360" imgH="228600" progId="Equation.DSMT4">
              <p:embed/>
            </p:oleObj>
          </a:graphicData>
        </a:graphic>
      </p:graphicFrame>
      <p:graphicFrame>
        <p:nvGraphicFramePr>
          <p:cNvPr id="28681" name="Object 9"/>
          <p:cNvGraphicFramePr>
            <a:graphicFrameLocks noChangeAspect="1"/>
          </p:cNvGraphicFramePr>
          <p:nvPr/>
        </p:nvGraphicFramePr>
        <p:xfrm>
          <a:off x="3048000" y="3505200"/>
          <a:ext cx="2216150" cy="631825"/>
        </p:xfrm>
        <a:graphic>
          <a:graphicData uri="http://schemas.openxmlformats.org/presentationml/2006/ole">
            <p:oleObj spid="_x0000_s23558" name="Equation" r:id="rId7" imgW="1498320" imgH="393480" progId="Equation.DSMT4">
              <p:embed/>
            </p:oleObj>
          </a:graphicData>
        </a:graphic>
      </p:graphicFrame>
      <p:sp>
        <p:nvSpPr>
          <p:cNvPr id="10" name="Title 1"/>
          <p:cNvSpPr txBox="1">
            <a:spLocks/>
          </p:cNvSpPr>
          <p:nvPr/>
        </p:nvSpPr>
        <p:spPr>
          <a:xfrm>
            <a:off x="533400" y="457200"/>
            <a:ext cx="8229600" cy="8382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lvl="0">
              <a:spcBef>
                <a:spcPct val="0"/>
              </a:spcBef>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Defuzzification of judgement matrix and deriving local priority vector</a:t>
            </a:r>
            <a:r>
              <a:rPr kumimoji="0" lang="en-US" sz="32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r>
            <a:br>
              <a:rPr kumimoji="0" lang="en-US" sz="32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br>
            <a:endParaRPr kumimoji="0" lang="en-US" sz="3200" b="1" i="1"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1" y="1219200"/>
          <a:ext cx="8762999" cy="5098221"/>
        </p:xfrm>
        <a:graphic>
          <a:graphicData uri="http://schemas.openxmlformats.org/drawingml/2006/table">
            <a:tbl>
              <a:tblPr/>
              <a:tblGrid>
                <a:gridCol w="879208"/>
                <a:gridCol w="453216"/>
                <a:gridCol w="453216"/>
                <a:gridCol w="453216"/>
                <a:gridCol w="422611"/>
                <a:gridCol w="422611"/>
                <a:gridCol w="421873"/>
                <a:gridCol w="421873"/>
                <a:gridCol w="444037"/>
                <a:gridCol w="421873"/>
                <a:gridCol w="421873"/>
                <a:gridCol w="435171"/>
                <a:gridCol w="451426"/>
                <a:gridCol w="524359"/>
                <a:gridCol w="543859"/>
                <a:gridCol w="534252"/>
                <a:gridCol w="533966"/>
                <a:gridCol w="524359"/>
              </a:tblGrid>
              <a:tr h="431543">
                <a:tc>
                  <a:txBody>
                    <a:bodyPr/>
                    <a:lstStyle/>
                    <a:p>
                      <a:endParaRPr lang="en-US" sz="1400" b="1" dirty="0">
                        <a:latin typeface="Calibri"/>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a:solidFill>
                            <a:srgbClr val="FF0000"/>
                          </a:solidFill>
                          <a:latin typeface="Times New Roman"/>
                          <a:ea typeface="Calibri"/>
                          <a:cs typeface="Times New Roman"/>
                        </a:rPr>
                        <a:t>CL</a:t>
                      </a:r>
                      <a:endParaRPr lang="en-US" sz="12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a:solidFill>
                            <a:srgbClr val="FF0000"/>
                          </a:solidFill>
                          <a:latin typeface="Times New Roman"/>
                          <a:ea typeface="Calibri"/>
                          <a:cs typeface="Times New Roman"/>
                        </a:rPr>
                        <a:t>LCA</a:t>
                      </a:r>
                      <a:endParaRPr lang="en-US" sz="12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a:solidFill>
                            <a:srgbClr val="FF0000"/>
                          </a:solidFill>
                          <a:latin typeface="Times New Roman"/>
                          <a:ea typeface="Calibri"/>
                          <a:cs typeface="Times New Roman"/>
                        </a:rPr>
                        <a:t>IC</a:t>
                      </a:r>
                      <a:endParaRPr lang="en-US" sz="12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a:solidFill>
                            <a:srgbClr val="FF0000"/>
                          </a:solidFill>
                          <a:latin typeface="Times New Roman"/>
                          <a:ea typeface="Calibri"/>
                          <a:cs typeface="Times New Roman"/>
                        </a:rPr>
                        <a:t>TC</a:t>
                      </a:r>
                      <a:endParaRPr lang="en-US" sz="12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a:solidFill>
                            <a:srgbClr val="FF0000"/>
                          </a:solidFill>
                          <a:latin typeface="Times New Roman"/>
                          <a:ea typeface="Calibri"/>
                          <a:cs typeface="Times New Roman"/>
                        </a:rPr>
                        <a:t>FLT</a:t>
                      </a:r>
                      <a:endParaRPr lang="en-US" sz="12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smtClean="0">
                          <a:solidFill>
                            <a:srgbClr val="FF0000"/>
                          </a:solidFill>
                          <a:latin typeface="Times New Roman"/>
                          <a:ea typeface="Calibri"/>
                          <a:cs typeface="Times New Roman"/>
                        </a:rPr>
                        <a:t>RA</a:t>
                      </a:r>
                      <a:endParaRPr lang="en-US" sz="12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a:solidFill>
                            <a:srgbClr val="FF0000"/>
                          </a:solidFill>
                          <a:latin typeface="Times New Roman"/>
                          <a:ea typeface="Calibri"/>
                          <a:cs typeface="Times New Roman"/>
                        </a:rPr>
                        <a:t>SM</a:t>
                      </a:r>
                      <a:endParaRPr lang="en-US" sz="12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a:solidFill>
                            <a:srgbClr val="FF0000"/>
                          </a:solidFill>
                          <a:latin typeface="Times New Roman"/>
                          <a:ea typeface="Calibri"/>
                          <a:cs typeface="Times New Roman"/>
                        </a:rPr>
                        <a:t>SCD</a:t>
                      </a:r>
                      <a:endParaRPr lang="en-US" sz="12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a:solidFill>
                            <a:srgbClr val="FF0000"/>
                          </a:solidFill>
                          <a:latin typeface="Times New Roman"/>
                          <a:ea typeface="Calibri"/>
                          <a:cs typeface="Times New Roman"/>
                        </a:rPr>
                        <a:t>ILE</a:t>
                      </a:r>
                      <a:endParaRPr lang="en-US" sz="12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a:solidFill>
                            <a:srgbClr val="FF0000"/>
                          </a:solidFill>
                          <a:latin typeface="Times New Roman"/>
                          <a:ea typeface="Calibri"/>
                          <a:cs typeface="Times New Roman"/>
                        </a:rPr>
                        <a:t>PI</a:t>
                      </a:r>
                      <a:endParaRPr lang="en-US" sz="12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a:solidFill>
                            <a:srgbClr val="FF0000"/>
                          </a:solidFill>
                          <a:latin typeface="Times New Roman"/>
                          <a:ea typeface="Calibri"/>
                          <a:cs typeface="Times New Roman"/>
                        </a:rPr>
                        <a:t>SUE</a:t>
                      </a:r>
                      <a:endParaRPr lang="en-US" sz="12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smtClean="0">
                          <a:solidFill>
                            <a:srgbClr val="FF0000"/>
                          </a:solidFill>
                          <a:latin typeface="Times New Roman"/>
                          <a:ea typeface="Calibri"/>
                          <a:cs typeface="Times New Roman"/>
                        </a:rPr>
                        <a:t>SD</a:t>
                      </a:r>
                      <a:endParaRPr lang="en-US" sz="12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200" b="1" dirty="0" smtClean="0">
                          <a:solidFill>
                            <a:srgbClr val="00B050"/>
                          </a:solidFill>
                          <a:latin typeface="Times New Roman"/>
                          <a:ea typeface="Calibri"/>
                          <a:cs typeface="Times New Roman"/>
                        </a:rPr>
                        <a:t>RFC1</a:t>
                      </a:r>
                      <a:endParaRPr lang="en-US" sz="1200" b="1" dirty="0">
                        <a:solidFill>
                          <a:srgbClr val="00B05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smtClean="0">
                          <a:solidFill>
                            <a:srgbClr val="00B050"/>
                          </a:solidFill>
                          <a:latin typeface="Times New Roman"/>
                          <a:ea typeface="Calibri"/>
                          <a:cs typeface="Times New Roman"/>
                        </a:rPr>
                        <a:t>RFC2</a:t>
                      </a:r>
                      <a:endParaRPr lang="en-US" sz="1200" b="1" dirty="0">
                        <a:solidFill>
                          <a:srgbClr val="00B05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smtClean="0">
                          <a:solidFill>
                            <a:srgbClr val="00B050"/>
                          </a:solidFill>
                          <a:latin typeface="Times New Roman"/>
                          <a:ea typeface="Calibri"/>
                          <a:cs typeface="Times New Roman"/>
                        </a:rPr>
                        <a:t>RFC3</a:t>
                      </a:r>
                      <a:endParaRPr lang="en-US" sz="1200" b="1" dirty="0">
                        <a:solidFill>
                          <a:srgbClr val="00B05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smtClean="0">
                          <a:solidFill>
                            <a:srgbClr val="00B050"/>
                          </a:solidFill>
                          <a:latin typeface="Times New Roman"/>
                          <a:ea typeface="Calibri"/>
                          <a:cs typeface="Times New Roman"/>
                        </a:rPr>
                        <a:t>RFC4</a:t>
                      </a:r>
                      <a:endParaRPr lang="en-US" sz="1200" b="1" dirty="0">
                        <a:solidFill>
                          <a:srgbClr val="00B05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200" b="1" dirty="0" smtClean="0">
                          <a:solidFill>
                            <a:srgbClr val="00B050"/>
                          </a:solidFill>
                          <a:latin typeface="Times New Roman"/>
                          <a:ea typeface="Calibri"/>
                          <a:cs typeface="Times New Roman"/>
                        </a:rPr>
                        <a:t>RFC5</a:t>
                      </a:r>
                      <a:endParaRPr lang="en-US" sz="1200" b="1" dirty="0">
                        <a:solidFill>
                          <a:srgbClr val="00B05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39238">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CL</a:t>
                      </a:r>
                      <a:endParaRPr lang="en-US" sz="14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0.16</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dirty="0"/>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9238">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LCA</a:t>
                      </a:r>
                      <a:endParaRPr lang="en-US" sz="14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0.67</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0.28</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9238">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IC</a:t>
                      </a:r>
                      <a:endParaRPr lang="en-US" sz="14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1.00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0.33</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0.08</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9238">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TC</a:t>
                      </a:r>
                      <a:endParaRPr lang="en-US" sz="14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0.09</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9238">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FLT</a:t>
                      </a:r>
                      <a:endParaRPr lang="en-US" sz="14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1.00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0.39</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9238">
                <a:tc>
                  <a:txBody>
                    <a:bodyPr/>
                    <a:lstStyle/>
                    <a:p>
                      <a:pPr marL="0" marR="0" algn="just">
                        <a:lnSpc>
                          <a:spcPct val="115000"/>
                        </a:lnSpc>
                        <a:spcBef>
                          <a:spcPts val="0"/>
                        </a:spcBef>
                        <a:spcAft>
                          <a:spcPts val="0"/>
                        </a:spcAft>
                      </a:pPr>
                      <a:r>
                        <a:rPr lang="en-US" sz="1400" b="1" dirty="0" smtClean="0">
                          <a:solidFill>
                            <a:srgbClr val="FF0000"/>
                          </a:solidFill>
                          <a:latin typeface="Times New Roman"/>
                          <a:ea typeface="Calibri"/>
                          <a:cs typeface="Times New Roman"/>
                        </a:rPr>
                        <a:t>RA</a:t>
                      </a:r>
                      <a:endParaRPr lang="en-US" sz="14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9238">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SM</a:t>
                      </a:r>
                      <a:endParaRPr lang="en-US" sz="14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9238">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SCD</a:t>
                      </a:r>
                      <a:endParaRPr lang="en-US" sz="14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1.00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0.50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0.40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9238">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ILE</a:t>
                      </a:r>
                      <a:endParaRPr lang="en-US" sz="14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0.33</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0.50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0.60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9238">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PI</a:t>
                      </a:r>
                      <a:endParaRPr lang="en-US" sz="14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0.67</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9238">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SUE</a:t>
                      </a:r>
                      <a:endParaRPr lang="en-US" sz="14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1.00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1.00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9238">
                <a:tc>
                  <a:txBody>
                    <a:bodyPr/>
                    <a:lstStyle/>
                    <a:p>
                      <a:pPr marL="0" marR="0" algn="just">
                        <a:lnSpc>
                          <a:spcPct val="115000"/>
                        </a:lnSpc>
                        <a:spcBef>
                          <a:spcPts val="0"/>
                        </a:spcBef>
                        <a:spcAft>
                          <a:spcPts val="0"/>
                        </a:spcAft>
                      </a:pPr>
                      <a:r>
                        <a:rPr lang="en-US" sz="1400" b="1" dirty="0" smtClean="0">
                          <a:solidFill>
                            <a:srgbClr val="FF0000"/>
                          </a:solidFill>
                          <a:latin typeface="Times New Roman"/>
                          <a:ea typeface="Calibri"/>
                          <a:cs typeface="Times New Roman"/>
                        </a:rPr>
                        <a:t>SD</a:t>
                      </a:r>
                      <a:endParaRPr lang="en-US" sz="1400" b="1" dirty="0">
                        <a:solidFill>
                          <a:srgbClr val="FF000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dirty="0"/>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75939">
                <a:tc>
                  <a:txBody>
                    <a:bodyPr/>
                    <a:lstStyle/>
                    <a:p>
                      <a:pPr marL="0" marR="0" algn="just">
                        <a:lnSpc>
                          <a:spcPct val="115000"/>
                        </a:lnSpc>
                        <a:spcBef>
                          <a:spcPts val="0"/>
                        </a:spcBef>
                        <a:spcAft>
                          <a:spcPts val="0"/>
                        </a:spcAft>
                      </a:pPr>
                      <a:r>
                        <a:rPr lang="en-US" sz="1400" b="1" dirty="0" smtClean="0">
                          <a:solidFill>
                            <a:srgbClr val="00B050"/>
                          </a:solidFill>
                          <a:latin typeface="Times New Roman"/>
                          <a:ea typeface="Calibri"/>
                          <a:cs typeface="Times New Roman"/>
                        </a:rPr>
                        <a:t>RFC1</a:t>
                      </a:r>
                      <a:endParaRPr lang="en-US" sz="1400" b="1" dirty="0">
                        <a:solidFill>
                          <a:srgbClr val="00B05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en-US" dirty="0"/>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9238">
                <a:tc>
                  <a:txBody>
                    <a:bodyPr/>
                    <a:lstStyle/>
                    <a:p>
                      <a:pPr marL="0" marR="0" algn="just">
                        <a:lnSpc>
                          <a:spcPct val="115000"/>
                        </a:lnSpc>
                        <a:spcBef>
                          <a:spcPts val="0"/>
                        </a:spcBef>
                        <a:spcAft>
                          <a:spcPts val="0"/>
                        </a:spcAft>
                      </a:pPr>
                      <a:r>
                        <a:rPr lang="en-US" sz="1400" b="1" dirty="0" smtClean="0">
                          <a:solidFill>
                            <a:srgbClr val="00B050"/>
                          </a:solidFill>
                          <a:latin typeface="Times New Roman"/>
                          <a:ea typeface="Calibri"/>
                          <a:cs typeface="Times New Roman"/>
                        </a:rPr>
                        <a:t>RFC2</a:t>
                      </a:r>
                      <a:endParaRPr lang="en-US" sz="1400" b="1" dirty="0">
                        <a:solidFill>
                          <a:srgbClr val="00B05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9238">
                <a:tc>
                  <a:txBody>
                    <a:bodyPr/>
                    <a:lstStyle/>
                    <a:p>
                      <a:pPr marL="0" marR="0" algn="just">
                        <a:lnSpc>
                          <a:spcPct val="115000"/>
                        </a:lnSpc>
                        <a:spcBef>
                          <a:spcPts val="0"/>
                        </a:spcBef>
                        <a:spcAft>
                          <a:spcPts val="0"/>
                        </a:spcAft>
                      </a:pPr>
                      <a:r>
                        <a:rPr lang="en-US" sz="1400" b="1" dirty="0" smtClean="0">
                          <a:solidFill>
                            <a:srgbClr val="00B050"/>
                          </a:solidFill>
                          <a:latin typeface="Times New Roman"/>
                          <a:ea typeface="Calibri"/>
                          <a:cs typeface="Times New Roman"/>
                        </a:rPr>
                        <a:t>RFC3</a:t>
                      </a:r>
                      <a:endParaRPr lang="en-US" sz="1400" b="1" dirty="0">
                        <a:solidFill>
                          <a:srgbClr val="00B05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9238">
                <a:tc>
                  <a:txBody>
                    <a:bodyPr/>
                    <a:lstStyle/>
                    <a:p>
                      <a:pPr marL="0" marR="0" algn="just">
                        <a:lnSpc>
                          <a:spcPct val="115000"/>
                        </a:lnSpc>
                        <a:spcBef>
                          <a:spcPts val="0"/>
                        </a:spcBef>
                        <a:spcAft>
                          <a:spcPts val="0"/>
                        </a:spcAft>
                      </a:pPr>
                      <a:r>
                        <a:rPr lang="en-US" sz="1400" b="1" dirty="0" smtClean="0">
                          <a:solidFill>
                            <a:srgbClr val="00B050"/>
                          </a:solidFill>
                          <a:latin typeface="Times New Roman"/>
                          <a:ea typeface="Calibri"/>
                          <a:cs typeface="Times New Roman"/>
                        </a:rPr>
                        <a:t>RFC4</a:t>
                      </a:r>
                      <a:endParaRPr lang="en-US" sz="1400" b="1" dirty="0">
                        <a:solidFill>
                          <a:srgbClr val="00B05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a:latin typeface="Times New Roman"/>
                          <a:ea typeface="Calibri"/>
                          <a:cs typeface="Times New Roman"/>
                        </a:rPr>
                        <a:t>0.00</a:t>
                      </a:r>
                      <a:endParaRPr lang="en-US" sz="110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5939">
                <a:tc>
                  <a:txBody>
                    <a:bodyPr/>
                    <a:lstStyle/>
                    <a:p>
                      <a:pPr marL="0" marR="0" algn="just">
                        <a:lnSpc>
                          <a:spcPct val="115000"/>
                        </a:lnSpc>
                        <a:spcBef>
                          <a:spcPts val="0"/>
                        </a:spcBef>
                        <a:spcAft>
                          <a:spcPts val="0"/>
                        </a:spcAft>
                      </a:pPr>
                      <a:r>
                        <a:rPr lang="en-US" sz="1400" b="1" dirty="0" smtClean="0">
                          <a:solidFill>
                            <a:srgbClr val="00B050"/>
                          </a:solidFill>
                          <a:latin typeface="Times New Roman"/>
                          <a:ea typeface="Calibri"/>
                          <a:cs typeface="Times New Roman"/>
                        </a:rPr>
                        <a:t>RFC5</a:t>
                      </a:r>
                      <a:endParaRPr lang="en-US" sz="1400" b="1" dirty="0">
                        <a:solidFill>
                          <a:srgbClr val="00B050"/>
                        </a:solidFill>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dirty="0"/>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000" dirty="0">
                          <a:latin typeface="Times New Roman"/>
                          <a:ea typeface="Calibri"/>
                          <a:cs typeface="Times New Roman"/>
                        </a:rPr>
                        <a:t>0.00</a:t>
                      </a:r>
                      <a:endParaRPr lang="en-US" sz="1100" dirty="0">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Title 1"/>
          <p:cNvSpPr txBox="1">
            <a:spLocks/>
          </p:cNvSpPr>
          <p:nvPr/>
        </p:nvSpPr>
        <p:spPr>
          <a:xfrm>
            <a:off x="152400" y="228600"/>
            <a:ext cx="8229600" cy="7620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Autofit/>
          </a:bodyPr>
          <a:lstStyle/>
          <a:p>
            <a:pPr lvl="0">
              <a:spcBef>
                <a:spcPct val="0"/>
              </a:spcBef>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Super-matrix for locations before convergence</a:t>
            </a:r>
            <a:endParaRPr kumimoji="0" lang="en-US" sz="3200" b="1" i="1"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91140" name="Picture 4"/>
          <p:cNvPicPr>
            <a:picLocks noChangeAspect="1" noChangeArrowheads="1"/>
          </p:cNvPicPr>
          <p:nvPr/>
        </p:nvPicPr>
        <p:blipFill>
          <a:blip r:embed="rId2"/>
          <a:srcRect/>
          <a:stretch>
            <a:fillRect/>
          </a:stretch>
        </p:blipFill>
        <p:spPr bwMode="auto">
          <a:xfrm>
            <a:off x="1219200" y="4953000"/>
            <a:ext cx="5257800" cy="1295400"/>
          </a:xfrm>
          <a:prstGeom prst="rect">
            <a:avLst/>
          </a:prstGeom>
          <a:noFill/>
          <a:ln w="9525">
            <a:noFill/>
            <a:miter lim="800000"/>
            <a:headEnd/>
            <a:tailEnd/>
          </a:ln>
          <a:effectLst/>
        </p:spPr>
      </p:pic>
      <p:pic>
        <p:nvPicPr>
          <p:cNvPr id="91141" name="Picture 5"/>
          <p:cNvPicPr>
            <a:picLocks noChangeAspect="1" noChangeArrowheads="1"/>
          </p:cNvPicPr>
          <p:nvPr/>
        </p:nvPicPr>
        <p:blipFill>
          <a:blip r:embed="rId3"/>
          <a:srcRect/>
          <a:stretch>
            <a:fillRect/>
          </a:stretch>
        </p:blipFill>
        <p:spPr bwMode="auto">
          <a:xfrm>
            <a:off x="6553200" y="1676400"/>
            <a:ext cx="2590800" cy="3200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 calcmode="lin" valueType="num">
                                      <p:cBhvr additive="base">
                                        <p:cTn id="7" dur="500" fill="hold"/>
                                        <p:tgtEl>
                                          <p:spTgt spid="91140"/>
                                        </p:tgtEl>
                                        <p:attrNameLst>
                                          <p:attrName>ppt_x</p:attrName>
                                        </p:attrNameLst>
                                      </p:cBhvr>
                                      <p:tavLst>
                                        <p:tav tm="0">
                                          <p:val>
                                            <p:strVal val="#ppt_x"/>
                                          </p:val>
                                        </p:tav>
                                        <p:tav tm="100000">
                                          <p:val>
                                            <p:strVal val="#ppt_x"/>
                                          </p:val>
                                        </p:tav>
                                      </p:tavLst>
                                    </p:anim>
                                    <p:anim calcmode="lin" valueType="num">
                                      <p:cBhvr additive="base">
                                        <p:cTn id="8" dur="500" fill="hold"/>
                                        <p:tgtEl>
                                          <p:spTgt spid="911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1141"/>
                                        </p:tgtEl>
                                        <p:attrNameLst>
                                          <p:attrName>style.visibility</p:attrName>
                                        </p:attrNameLst>
                                      </p:cBhvr>
                                      <p:to>
                                        <p:strVal val="visible"/>
                                      </p:to>
                                    </p:set>
                                    <p:animEffect transition="in" filter="slide(fromBottom)">
                                      <p:cBhvr>
                                        <p:cTn id="13" dur="5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304800" y="1524000"/>
          <a:ext cx="8610594" cy="4724400"/>
        </p:xfrm>
        <a:graphic>
          <a:graphicData uri="http://schemas.openxmlformats.org/drawingml/2006/table">
            <a:tbl>
              <a:tblPr/>
              <a:tblGrid>
                <a:gridCol w="561561"/>
                <a:gridCol w="467967"/>
                <a:gridCol w="561561"/>
                <a:gridCol w="467967"/>
                <a:gridCol w="467967"/>
                <a:gridCol w="467967"/>
                <a:gridCol w="467967"/>
                <a:gridCol w="467967"/>
                <a:gridCol w="467967"/>
                <a:gridCol w="467967"/>
                <a:gridCol w="467967"/>
                <a:gridCol w="467967"/>
                <a:gridCol w="467967"/>
                <a:gridCol w="467967"/>
                <a:gridCol w="467967"/>
                <a:gridCol w="467967"/>
                <a:gridCol w="467967"/>
                <a:gridCol w="467967"/>
              </a:tblGrid>
              <a:tr h="263336">
                <a:tc>
                  <a:txBody>
                    <a:bodyPr/>
                    <a:lstStyle/>
                    <a:p>
                      <a:endParaRPr lang="en-US" sz="1400" b="0" dirty="0">
                        <a:latin typeface="Calibri"/>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CL</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LCA</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IC</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TC</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FLT</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smtClean="0">
                          <a:solidFill>
                            <a:srgbClr val="FF0000"/>
                          </a:solidFill>
                          <a:latin typeface="Times New Roman"/>
                          <a:ea typeface="Calibri"/>
                          <a:cs typeface="Times New Roman"/>
                        </a:rPr>
                        <a:t>RA</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SM</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SCD</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ILE</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PI</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SUE</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smtClean="0">
                          <a:solidFill>
                            <a:srgbClr val="FF0000"/>
                          </a:solidFill>
                          <a:latin typeface="Times New Roman"/>
                          <a:ea typeface="Calibri"/>
                          <a:cs typeface="Times New Roman"/>
                        </a:rPr>
                        <a:t>SD</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smtClean="0">
                          <a:solidFill>
                            <a:srgbClr val="00B050"/>
                          </a:solidFill>
                          <a:latin typeface="Calibri"/>
                          <a:ea typeface="Calibri"/>
                          <a:cs typeface="Times New Roman"/>
                        </a:rPr>
                        <a:t>RFC1</a:t>
                      </a:r>
                      <a:endParaRPr lang="en-US" sz="1400" b="1" dirty="0">
                        <a:solidFill>
                          <a:srgbClr val="00B05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smtClean="0">
                          <a:solidFill>
                            <a:srgbClr val="00B050"/>
                          </a:solidFill>
                          <a:latin typeface="Calibri"/>
                          <a:ea typeface="Calibri"/>
                          <a:cs typeface="Times New Roman"/>
                        </a:rPr>
                        <a:t>RFC2</a:t>
                      </a:r>
                      <a:endParaRPr lang="en-US" sz="1400" b="1" dirty="0">
                        <a:solidFill>
                          <a:srgbClr val="00B05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smtClean="0">
                          <a:solidFill>
                            <a:srgbClr val="00B050"/>
                          </a:solidFill>
                          <a:latin typeface="Calibri"/>
                          <a:ea typeface="Calibri"/>
                          <a:cs typeface="Times New Roman"/>
                        </a:rPr>
                        <a:t>RFC3</a:t>
                      </a:r>
                      <a:endParaRPr lang="en-US" sz="1400" b="1" dirty="0">
                        <a:solidFill>
                          <a:srgbClr val="00B05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smtClean="0">
                          <a:solidFill>
                            <a:srgbClr val="00B050"/>
                          </a:solidFill>
                          <a:latin typeface="Calibri"/>
                          <a:ea typeface="Calibri"/>
                          <a:cs typeface="Times New Roman"/>
                        </a:rPr>
                        <a:t>RFC4</a:t>
                      </a:r>
                      <a:endParaRPr lang="en-US" sz="1400" b="1" dirty="0">
                        <a:solidFill>
                          <a:srgbClr val="00B05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just">
                        <a:lnSpc>
                          <a:spcPct val="115000"/>
                        </a:lnSpc>
                        <a:spcBef>
                          <a:spcPts val="0"/>
                        </a:spcBef>
                        <a:spcAft>
                          <a:spcPts val="0"/>
                        </a:spcAft>
                      </a:pPr>
                      <a:r>
                        <a:rPr lang="en-US" sz="1400" b="1" dirty="0" smtClean="0">
                          <a:solidFill>
                            <a:srgbClr val="00B050"/>
                          </a:solidFill>
                          <a:latin typeface="Calibri"/>
                          <a:ea typeface="Calibri"/>
                          <a:cs typeface="Times New Roman"/>
                        </a:rPr>
                        <a:t>RFC5</a:t>
                      </a:r>
                      <a:endParaRPr lang="en-US" sz="1400" b="1" dirty="0">
                        <a:solidFill>
                          <a:srgbClr val="00B05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262032">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CL</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032">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LCA</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032">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IC</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032">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TC</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032">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FLT</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032">
                <a:tc>
                  <a:txBody>
                    <a:bodyPr/>
                    <a:lstStyle/>
                    <a:p>
                      <a:pPr marL="0" marR="0" algn="just">
                        <a:lnSpc>
                          <a:spcPct val="115000"/>
                        </a:lnSpc>
                        <a:spcBef>
                          <a:spcPts val="0"/>
                        </a:spcBef>
                        <a:spcAft>
                          <a:spcPts val="0"/>
                        </a:spcAft>
                      </a:pPr>
                      <a:r>
                        <a:rPr lang="en-US" sz="1400" b="1" dirty="0" smtClean="0">
                          <a:solidFill>
                            <a:srgbClr val="FF0000"/>
                          </a:solidFill>
                          <a:latin typeface="Times New Roman"/>
                          <a:ea typeface="Calibri"/>
                          <a:cs typeface="Times New Roman"/>
                        </a:rPr>
                        <a:t>RA</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032">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SM</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032">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SCD</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0.10</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0.10</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032">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ILE</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0.08</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0.08</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032">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PI</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032">
                <a:tc>
                  <a:txBody>
                    <a:bodyPr/>
                    <a:lstStyle/>
                    <a:p>
                      <a:pPr marL="0" marR="0" algn="just">
                        <a:lnSpc>
                          <a:spcPct val="115000"/>
                        </a:lnSpc>
                        <a:spcBef>
                          <a:spcPts val="0"/>
                        </a:spcBef>
                        <a:spcAft>
                          <a:spcPts val="0"/>
                        </a:spcAft>
                      </a:pPr>
                      <a:r>
                        <a:rPr lang="en-US" sz="1400" b="1" dirty="0">
                          <a:solidFill>
                            <a:srgbClr val="FF0000"/>
                          </a:solidFill>
                          <a:latin typeface="Times New Roman"/>
                          <a:ea typeface="Calibri"/>
                          <a:cs typeface="Times New Roman"/>
                        </a:rPr>
                        <a:t>SUE</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0.06</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0.06</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032">
                <a:tc>
                  <a:txBody>
                    <a:bodyPr/>
                    <a:lstStyle/>
                    <a:p>
                      <a:pPr marL="0" marR="0" algn="just">
                        <a:lnSpc>
                          <a:spcPct val="115000"/>
                        </a:lnSpc>
                        <a:spcBef>
                          <a:spcPts val="0"/>
                        </a:spcBef>
                        <a:spcAft>
                          <a:spcPts val="0"/>
                        </a:spcAft>
                      </a:pPr>
                      <a:r>
                        <a:rPr lang="en-US" sz="1400" b="1" dirty="0" smtClean="0">
                          <a:solidFill>
                            <a:srgbClr val="FF0000"/>
                          </a:solidFill>
                          <a:latin typeface="Times New Roman"/>
                          <a:ea typeface="Calibri"/>
                          <a:cs typeface="Times New Roman"/>
                        </a:rPr>
                        <a:t>SD</a:t>
                      </a:r>
                      <a:endParaRPr lang="en-US" sz="1400" b="1" dirty="0">
                        <a:solidFill>
                          <a:srgbClr val="FF000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a:solidFill>
                            <a:srgbClr val="000000"/>
                          </a:solidFill>
                          <a:latin typeface="Calibri"/>
                          <a:ea typeface="Calibri"/>
                          <a:cs typeface="Times New Roman"/>
                        </a:rPr>
                        <a:t>0.03</a:t>
                      </a:r>
                      <a:endParaRPr lang="en-US" sz="1050" b="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50" b="0" dirty="0">
                          <a:solidFill>
                            <a:srgbClr val="000000"/>
                          </a:solidFill>
                          <a:latin typeface="Calibri"/>
                          <a:ea typeface="Calibri"/>
                          <a:cs typeface="Times New Roman"/>
                        </a:rPr>
                        <a:t>0.03</a:t>
                      </a:r>
                      <a:endParaRPr lang="en-US" sz="1050" b="0"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36">
                <a:tc>
                  <a:txBody>
                    <a:bodyPr/>
                    <a:lstStyle/>
                    <a:p>
                      <a:pPr marL="0" marR="0" algn="just">
                        <a:lnSpc>
                          <a:spcPct val="115000"/>
                        </a:lnSpc>
                        <a:spcBef>
                          <a:spcPts val="0"/>
                        </a:spcBef>
                        <a:spcAft>
                          <a:spcPts val="0"/>
                        </a:spcAft>
                      </a:pPr>
                      <a:r>
                        <a:rPr lang="en-US" sz="1400" b="1" dirty="0" smtClean="0">
                          <a:solidFill>
                            <a:srgbClr val="00B050"/>
                          </a:solidFill>
                          <a:latin typeface="Calibri"/>
                          <a:ea typeface="Calibri"/>
                          <a:cs typeface="Times New Roman"/>
                        </a:rPr>
                        <a:t>RFC1</a:t>
                      </a:r>
                      <a:endParaRPr lang="en-US" sz="1400" b="1" dirty="0">
                        <a:solidFill>
                          <a:srgbClr val="00B05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0.07</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3336">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B050"/>
                          </a:solidFill>
                          <a:latin typeface="Calibri"/>
                          <a:ea typeface="Calibri"/>
                          <a:cs typeface="Times New Roman"/>
                        </a:rPr>
                        <a:t>RFC2</a:t>
                      </a: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3336">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B050"/>
                          </a:solidFill>
                          <a:latin typeface="Calibri"/>
                          <a:ea typeface="Calibri"/>
                          <a:cs typeface="Times New Roman"/>
                        </a:rPr>
                        <a:t>RFC3</a:t>
                      </a: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0.10</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0.10</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0.10</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0.10</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0.10</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0.10</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0.10</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0.10</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0.10</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0.10</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0.10</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0.10</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0.10</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0.10</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0.10</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0.10</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0.10</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3336">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B050"/>
                          </a:solidFill>
                          <a:latin typeface="Calibri"/>
                          <a:ea typeface="Calibri"/>
                          <a:cs typeface="Times New Roman"/>
                        </a:rPr>
                        <a:t>RFC4</a:t>
                      </a: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63336">
                <a:tc>
                  <a:txBody>
                    <a:bodyPr/>
                    <a:lstStyle/>
                    <a:p>
                      <a:pPr marL="0" marR="0" algn="r">
                        <a:lnSpc>
                          <a:spcPct val="115000"/>
                        </a:lnSpc>
                        <a:spcBef>
                          <a:spcPts val="0"/>
                        </a:spcBef>
                        <a:spcAft>
                          <a:spcPts val="0"/>
                        </a:spcAft>
                      </a:pPr>
                      <a:r>
                        <a:rPr lang="en-US" sz="1400" b="1" dirty="0" smtClean="0">
                          <a:solidFill>
                            <a:srgbClr val="00B050"/>
                          </a:solidFill>
                          <a:latin typeface="Calibri"/>
                          <a:ea typeface="Calibri"/>
                          <a:cs typeface="Times New Roman"/>
                        </a:rPr>
                        <a:t>RFC5 </a:t>
                      </a:r>
                      <a:endParaRPr lang="en-US" sz="1400" b="1" dirty="0">
                        <a:solidFill>
                          <a:srgbClr val="00B050"/>
                        </a:solidFill>
                        <a:latin typeface="Calibri"/>
                        <a:ea typeface="Calibri"/>
                        <a:cs typeface="Times New Roman"/>
                      </a:endParaRPr>
                    </a:p>
                  </a:txBody>
                  <a:tcPr marL="41071" marR="410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a:solidFill>
                            <a:srgbClr val="000000"/>
                          </a:solidFill>
                          <a:latin typeface="Calibri"/>
                          <a:ea typeface="Calibri"/>
                          <a:cs typeface="Times New Roman"/>
                        </a:rPr>
                        <a:t>0.06</a:t>
                      </a:r>
                      <a:endParaRPr lang="en-US" sz="1050" b="1">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a:lnSpc>
                          <a:spcPct val="115000"/>
                        </a:lnSpc>
                        <a:spcBef>
                          <a:spcPts val="0"/>
                        </a:spcBef>
                        <a:spcAft>
                          <a:spcPts val="0"/>
                        </a:spcAft>
                      </a:pPr>
                      <a:r>
                        <a:rPr lang="en-US" sz="1050" b="1" dirty="0">
                          <a:solidFill>
                            <a:srgbClr val="000000"/>
                          </a:solidFill>
                          <a:latin typeface="Calibri"/>
                          <a:ea typeface="Calibri"/>
                          <a:cs typeface="Times New Roman"/>
                        </a:rPr>
                        <a:t>0.06</a:t>
                      </a:r>
                      <a:endParaRPr lang="en-US" sz="1050" b="1" dirty="0">
                        <a:latin typeface="Calibri"/>
                        <a:ea typeface="Calibri"/>
                        <a:cs typeface="Times New Roman"/>
                      </a:endParaRPr>
                    </a:p>
                  </a:txBody>
                  <a:tcPr marL="41071" marR="410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4" name="Title 1"/>
          <p:cNvSpPr txBox="1">
            <a:spLocks/>
          </p:cNvSpPr>
          <p:nvPr/>
        </p:nvSpPr>
        <p:spPr>
          <a:xfrm>
            <a:off x="228600" y="457200"/>
            <a:ext cx="8229600" cy="7620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lvl="0">
              <a:spcBef>
                <a:spcPct val="0"/>
              </a:spcBef>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Super-matrix for locations </a:t>
            </a:r>
            <a:r>
              <a:rPr lang="en-US" sz="2800" b="1" i="1" dirty="0" smtClean="0">
                <a:latin typeface="Times New Roman" pitchFamily="18" charset="0"/>
                <a:cs typeface="Times New Roman" pitchFamily="18" charset="0"/>
              </a:rPr>
              <a:t>after convergence (A</a:t>
            </a:r>
            <a:r>
              <a:rPr lang="en-US" sz="2800" b="1" i="1" baseline="30000" dirty="0" smtClean="0">
                <a:latin typeface="Times New Roman" pitchFamily="18" charset="0"/>
                <a:cs typeface="Times New Roman" pitchFamily="18" charset="0"/>
              </a:rPr>
              <a:t>64</a:t>
            </a:r>
            <a:r>
              <a:rPr lang="en-US" sz="2800" b="1" i="1" dirty="0" smtClean="0">
                <a:latin typeface="Times New Roman" pitchFamily="18" charset="0"/>
                <a:cs typeface="Times New Roman" pitchFamily="18" charset="0"/>
              </a:rPr>
              <a:t>)</a:t>
            </a: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kumimoji="0" lang="en-US" sz="32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r>
            <a:br>
              <a:rPr kumimoji="0" lang="en-US" sz="32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br>
            <a:endParaRPr kumimoji="0" lang="en-US" sz="3200" b="1" i="1"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905000"/>
          <a:ext cx="7086599" cy="3636455"/>
        </p:xfrm>
        <a:graphic>
          <a:graphicData uri="http://schemas.openxmlformats.org/drawingml/2006/table">
            <a:tbl>
              <a:tblPr/>
              <a:tblGrid>
                <a:gridCol w="3092707"/>
                <a:gridCol w="2662595"/>
                <a:gridCol w="1331297"/>
              </a:tblGrid>
              <a:tr h="571500">
                <a:tc>
                  <a:txBody>
                    <a:bodyPr/>
                    <a:lstStyle/>
                    <a:p>
                      <a:pPr marL="0" marR="0" algn="just">
                        <a:lnSpc>
                          <a:spcPct val="150000"/>
                        </a:lnSpc>
                        <a:spcBef>
                          <a:spcPts val="0"/>
                        </a:spcBef>
                        <a:spcAft>
                          <a:spcPts val="0"/>
                        </a:spcAft>
                      </a:pPr>
                      <a:r>
                        <a:rPr lang="en-US" sz="1800" b="1" dirty="0">
                          <a:latin typeface="Times New Roman"/>
                          <a:ea typeface="Calibri"/>
                          <a:cs typeface="Times New Roman"/>
                        </a:rPr>
                        <a:t>Potential location </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800" b="1" dirty="0" err="1">
                          <a:latin typeface="Times New Roman"/>
                          <a:ea typeface="Calibri"/>
                          <a:cs typeface="Times New Roman"/>
                        </a:rPr>
                        <a:t>Normalised</a:t>
                      </a:r>
                      <a:r>
                        <a:rPr lang="en-US" sz="1800" b="1" dirty="0">
                          <a:latin typeface="Times New Roman"/>
                          <a:ea typeface="Calibri"/>
                          <a:cs typeface="Times New Roman"/>
                        </a:rPr>
                        <a:t> weights</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b="1" dirty="0">
                          <a:latin typeface="Times New Roman"/>
                          <a:ea typeface="Calibri"/>
                          <a:cs typeface="Times New Roman"/>
                        </a:rPr>
                        <a:t>Rank</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71500">
                <a:tc>
                  <a:txBody>
                    <a:bodyPr/>
                    <a:lstStyle/>
                    <a:p>
                      <a:pPr marL="0" marR="0" algn="just">
                        <a:lnSpc>
                          <a:spcPct val="150000"/>
                        </a:lnSpc>
                        <a:spcBef>
                          <a:spcPts val="0"/>
                        </a:spcBef>
                        <a:spcAft>
                          <a:spcPts val="0"/>
                        </a:spcAft>
                      </a:pPr>
                      <a:r>
                        <a:rPr lang="en-US" sz="1800" b="0" dirty="0" smtClean="0">
                          <a:latin typeface="Times New Roman"/>
                          <a:ea typeface="Calibri"/>
                          <a:cs typeface="Times New Roman"/>
                        </a:rPr>
                        <a:t>Eco-Tech-1</a:t>
                      </a:r>
                      <a:r>
                        <a:rPr lang="en-US" sz="1800" dirty="0" smtClean="0">
                          <a:latin typeface="Times New Roman"/>
                          <a:ea typeface="Calibri"/>
                          <a:cs typeface="Times New Roman"/>
                        </a:rPr>
                        <a:t>(RFC1)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800">
                          <a:latin typeface="Times New Roman"/>
                          <a:ea typeface="Calibri"/>
                          <a:cs typeface="Times New Roman"/>
                        </a:rPr>
                        <a:t>0.699615</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71500">
                <a:tc>
                  <a:txBody>
                    <a:bodyPr/>
                    <a:lstStyle/>
                    <a:p>
                      <a:pPr marL="0" marR="0" algn="just">
                        <a:lnSpc>
                          <a:spcPct val="150000"/>
                        </a:lnSpc>
                        <a:spcBef>
                          <a:spcPts val="0"/>
                        </a:spcBef>
                        <a:spcAft>
                          <a:spcPts val="0"/>
                        </a:spcAft>
                      </a:pPr>
                      <a:r>
                        <a:rPr lang="en-US" sz="1800" dirty="0" err="1" smtClean="0">
                          <a:latin typeface="Times New Roman"/>
                          <a:ea typeface="Calibri"/>
                          <a:cs typeface="Times New Roman"/>
                        </a:rPr>
                        <a:t>Badarpur</a:t>
                      </a:r>
                      <a:r>
                        <a:rPr lang="en-US" sz="1800" dirty="0" smtClean="0">
                          <a:latin typeface="Times New Roman"/>
                          <a:ea typeface="Calibri"/>
                          <a:cs typeface="Times New Roman"/>
                        </a:rPr>
                        <a:t> (RFC2)</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800">
                          <a:latin typeface="Times New Roman"/>
                          <a:ea typeface="Calibri"/>
                          <a:cs typeface="Times New Roman"/>
                        </a:rPr>
                        <a:t>0.600138</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71500">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800" b="1" dirty="0" err="1" smtClean="0">
                          <a:latin typeface="Times New Roman"/>
                          <a:ea typeface="Calibri"/>
                          <a:cs typeface="Times New Roman"/>
                        </a:rPr>
                        <a:t>Mayapuri</a:t>
                      </a:r>
                      <a:r>
                        <a:rPr lang="en-US" sz="1800" b="1" dirty="0" smtClean="0">
                          <a:latin typeface="Times New Roman"/>
                          <a:ea typeface="Calibri"/>
                          <a:cs typeface="Times New Roman"/>
                        </a:rPr>
                        <a:t> </a:t>
                      </a:r>
                      <a:r>
                        <a:rPr lang="en-US" sz="1800" b="1" dirty="0" smtClean="0">
                          <a:latin typeface="Times New Roman"/>
                          <a:ea typeface="Calibri"/>
                          <a:cs typeface="Times New Roman"/>
                        </a:rPr>
                        <a:t>Industrial Area</a:t>
                      </a:r>
                    </a:p>
                    <a:p>
                      <a:pPr marL="0" marR="0" algn="just">
                        <a:lnSpc>
                          <a:spcPct val="150000"/>
                        </a:lnSpc>
                        <a:spcBef>
                          <a:spcPts val="0"/>
                        </a:spcBef>
                        <a:spcAft>
                          <a:spcPts val="0"/>
                        </a:spcAft>
                      </a:pPr>
                      <a:r>
                        <a:rPr lang="en-US" sz="1800" b="1" dirty="0" smtClean="0">
                          <a:latin typeface="Times New Roman"/>
                          <a:ea typeface="Calibri"/>
                          <a:cs typeface="Times New Roman"/>
                        </a:rPr>
                        <a:t>(RFC3)</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800" b="1" dirty="0">
                          <a:latin typeface="Times New Roman"/>
                          <a:ea typeface="Calibri"/>
                          <a:cs typeface="Times New Roman"/>
                        </a:rPr>
                        <a:t>1</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71500">
                <a:tc>
                  <a:txBody>
                    <a:bodyPr/>
                    <a:lstStyle/>
                    <a:p>
                      <a:pPr marL="0" marR="0" algn="just">
                        <a:lnSpc>
                          <a:spcPct val="150000"/>
                        </a:lnSpc>
                        <a:spcBef>
                          <a:spcPts val="0"/>
                        </a:spcBef>
                        <a:spcAft>
                          <a:spcPts val="0"/>
                        </a:spcAft>
                      </a:pPr>
                      <a:r>
                        <a:rPr lang="en-US" sz="1800" dirty="0" err="1" smtClean="0">
                          <a:latin typeface="Times New Roman"/>
                          <a:ea typeface="Calibri"/>
                          <a:cs typeface="Times New Roman"/>
                        </a:rPr>
                        <a:t>Dwarka</a:t>
                      </a:r>
                      <a:r>
                        <a:rPr lang="en-US" sz="1800" dirty="0" smtClean="0">
                          <a:latin typeface="Times New Roman"/>
                          <a:ea typeface="Calibri"/>
                          <a:cs typeface="Times New Roman"/>
                        </a:rPr>
                        <a:t> (RFC4)</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800">
                          <a:latin typeface="Times New Roman"/>
                          <a:ea typeface="Calibri"/>
                          <a:cs typeface="Times New Roman"/>
                        </a:rPr>
                        <a:t>0.609388</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71500">
                <a:tc>
                  <a:txBody>
                    <a:bodyPr/>
                    <a:lstStyle/>
                    <a:p>
                      <a:pPr marL="0" marR="0" algn="just">
                        <a:lnSpc>
                          <a:spcPct val="150000"/>
                        </a:lnSpc>
                        <a:spcBef>
                          <a:spcPts val="0"/>
                        </a:spcBef>
                        <a:spcAft>
                          <a:spcPts val="0"/>
                        </a:spcAft>
                      </a:pPr>
                      <a:r>
                        <a:rPr lang="en-US" sz="1800" dirty="0" err="1" smtClean="0">
                          <a:latin typeface="Times New Roman"/>
                          <a:ea typeface="Calibri"/>
                          <a:cs typeface="Times New Roman"/>
                        </a:rPr>
                        <a:t>Bawana</a:t>
                      </a:r>
                      <a:r>
                        <a:rPr lang="en-US" sz="1800" dirty="0" smtClean="0">
                          <a:latin typeface="Times New Roman"/>
                          <a:ea typeface="Calibri"/>
                          <a:cs typeface="Times New Roman"/>
                        </a:rPr>
                        <a:t> (RFC5)</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50000"/>
                        </a:lnSpc>
                        <a:spcBef>
                          <a:spcPts val="0"/>
                        </a:spcBef>
                        <a:spcAft>
                          <a:spcPts val="0"/>
                        </a:spcAft>
                      </a:pPr>
                      <a:r>
                        <a:rPr lang="en-US" sz="1800">
                          <a:latin typeface="Times New Roman"/>
                          <a:ea typeface="Calibri"/>
                          <a:cs typeface="Times New Roman"/>
                        </a:rPr>
                        <a:t>0.632196</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5" name="Title 1"/>
          <p:cNvSpPr txBox="1">
            <a:spLocks/>
          </p:cNvSpPr>
          <p:nvPr/>
        </p:nvSpPr>
        <p:spPr>
          <a:xfrm>
            <a:off x="304800" y="914400"/>
            <a:ext cx="8229600" cy="7620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lvl="0">
              <a:spcBef>
                <a:spcPct val="0"/>
              </a:spcBef>
            </a:pPr>
            <a:endParaRPr lang="en-US" sz="28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spcBef>
                <a:spcPct val="0"/>
              </a:spcBef>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Ideal value for locations based on economic factors</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kumimoji="0" lang="en-US" sz="32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r>
            <a:br>
              <a:rPr kumimoji="0" lang="en-US" sz="32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br>
            <a:endParaRPr kumimoji="0" lang="en-US" sz="3200" b="1" i="1"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88067" name="Picture 3"/>
          <p:cNvPicPr>
            <a:picLocks noChangeAspect="1" noChangeArrowheads="1"/>
          </p:cNvPicPr>
          <p:nvPr/>
        </p:nvPicPr>
        <p:blipFill>
          <a:blip r:embed="rId2"/>
          <a:srcRect/>
          <a:stretch>
            <a:fillRect/>
          </a:stretch>
        </p:blipFill>
        <p:spPr bwMode="auto">
          <a:xfrm>
            <a:off x="6248400" y="1828801"/>
            <a:ext cx="1418115" cy="3810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slide(fromBottom)">
                                      <p:cBhvr>
                                        <p:cTn id="7"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0" y="1219200"/>
            <a:ext cx="8534399" cy="5181600"/>
          </a:xfrm>
          <a:prstGeom prst="rect">
            <a:avLst/>
          </a:prstGeom>
        </p:spPr>
      </p:pic>
      <p:sp>
        <p:nvSpPr>
          <p:cNvPr id="5" name="Oval 4"/>
          <p:cNvSpPr/>
          <p:nvPr/>
        </p:nvSpPr>
        <p:spPr>
          <a:xfrm>
            <a:off x="2514600" y="3429000"/>
            <a:ext cx="6096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28600" y="533400"/>
            <a:ext cx="8229600" cy="8382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lvl="0">
              <a:spcBef>
                <a:spcPct val="0"/>
              </a:spcBef>
            </a:pPr>
            <a:endParaRPr lang="en-US" sz="28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spcBef>
                <a:spcPct val="0"/>
              </a:spcBef>
            </a:pPr>
            <a:endPar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spcBef>
                <a:spcPct val="0"/>
              </a:spcBef>
            </a:pPr>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Location of Collection </a:t>
            </a:r>
            <a:r>
              <a:rPr lang="en-US" sz="2800" b="1" i="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centres</a:t>
            </a:r>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and selected RFC  in NCR</a:t>
            </a:r>
          </a:p>
          <a:p>
            <a:pPr lvl="0">
              <a:spcBef>
                <a:spcPct val="0"/>
              </a:spcBef>
            </a:pP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kumimoji="0" lang="en-US" sz="32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r>
            <a:br>
              <a:rPr kumimoji="0" lang="en-US" sz="32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br>
            <a:endParaRPr kumimoji="0" lang="en-US" sz="3200" b="1" i="1"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7" name="Rounded Rectangle 6"/>
          <p:cNvSpPr/>
          <p:nvPr/>
        </p:nvSpPr>
        <p:spPr>
          <a:xfrm>
            <a:off x="2133600" y="2971800"/>
            <a:ext cx="1524000" cy="5334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itchFamily="18" charset="0"/>
              <a:ea typeface="Calibri"/>
              <a:cs typeface="Times New Roman" pitchFamily="18" charset="0"/>
            </a:endParaRPr>
          </a:p>
          <a:p>
            <a:pPr algn="ctr"/>
            <a:endParaRPr lang="en-US" dirty="0" smtClean="0">
              <a:latin typeface="Times New Roman" pitchFamily="18" charset="0"/>
              <a:ea typeface="Calibri"/>
              <a:cs typeface="Times New Roman" pitchFamily="18" charset="0"/>
            </a:endParaRPr>
          </a:p>
          <a:p>
            <a:pPr algn="ctr"/>
            <a:r>
              <a:rPr lang="en-US" dirty="0" smtClean="0">
                <a:latin typeface="Times New Roman" pitchFamily="18" charset="0"/>
                <a:ea typeface="Calibri"/>
                <a:cs typeface="Times New Roman" pitchFamily="18" charset="0"/>
              </a:rPr>
              <a:t>Maya </a:t>
            </a:r>
            <a:r>
              <a:rPr lang="en-US" dirty="0" err="1" smtClean="0">
                <a:latin typeface="Times New Roman" pitchFamily="18" charset="0"/>
                <a:ea typeface="Calibri"/>
                <a:cs typeface="Times New Roman" pitchFamily="18" charset="0"/>
              </a:rPr>
              <a:t>Puri</a:t>
            </a:r>
            <a:r>
              <a:rPr lang="en-US" dirty="0" smtClean="0">
                <a:latin typeface="Times New Roman" pitchFamily="18" charset="0"/>
                <a:ea typeface="Calibri"/>
                <a:cs typeface="Times New Roman" pitchFamily="18" charset="0"/>
              </a:rPr>
              <a:t> (RFC3</a:t>
            </a:r>
            <a:r>
              <a:rPr lang="en-US" dirty="0">
                <a:latin typeface="Times New Roman" pitchFamily="18" charset="0"/>
                <a:ea typeface="Calibri"/>
                <a:cs typeface="Times New Roman" pitchFamily="18" charset="0"/>
              </a:rPr>
              <a:t>)</a:t>
            </a:r>
          </a:p>
          <a:p>
            <a:pPr algn="ctr"/>
            <a:endParaRPr lang="en-US" dirty="0">
              <a:latin typeface="Times New Roman" pitchFamily="18" charset="0"/>
              <a:ea typeface="Calibri"/>
              <a:cs typeface="Times New Roman" pitchFamily="18" charset="0"/>
            </a:endParaRP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50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1295400"/>
            <a:ext cx="8229600" cy="1676400"/>
          </a:xfrm>
        </p:spPr>
        <p:txBody>
          <a:bodyPr>
            <a:normAutofit fontScale="40000" lnSpcReduction="20000"/>
          </a:bodyPr>
          <a:lstStyle/>
          <a:p>
            <a:pPr eaLnBrk="1" hangingPunct="1"/>
            <a:endParaRPr lang="en-US" sz="2400" dirty="0" smtClean="0"/>
          </a:p>
          <a:p>
            <a:pPr eaLnBrk="1" hangingPunct="1"/>
            <a:r>
              <a:rPr lang="en-US" sz="3800" dirty="0" smtClean="0">
                <a:latin typeface="Times New Roman" pitchFamily="18" charset="0"/>
                <a:cs typeface="Times New Roman" pitchFamily="18" charset="0"/>
              </a:rPr>
              <a:t>Finding groups of  objects such that the objects in a group will be similar (or related) to one another and different from (or unrelated to) the objects in other groups</a:t>
            </a:r>
          </a:p>
          <a:p>
            <a:pPr eaLnBrk="1" hangingPunct="1"/>
            <a:endParaRPr lang="en-US" sz="3800" dirty="0" smtClean="0">
              <a:latin typeface="Times New Roman" pitchFamily="18" charset="0"/>
              <a:cs typeface="Times New Roman" pitchFamily="18" charset="0"/>
            </a:endParaRPr>
          </a:p>
          <a:p>
            <a:r>
              <a:rPr lang="en-GB" sz="3800" dirty="0" smtClean="0">
                <a:latin typeface="Times New Roman" pitchFamily="18" charset="0"/>
                <a:cs typeface="Times New Roman" pitchFamily="18" charset="0"/>
              </a:rPr>
              <a:t>Thus, Clustering of data is a method by which large sets of data is grouped into clusters of smaller sets of similar data</a:t>
            </a:r>
            <a:endParaRPr lang="en-US" sz="3800" dirty="0" smtClean="0">
              <a:latin typeface="Times New Roman" pitchFamily="18" charset="0"/>
              <a:cs typeface="Times New Roman" pitchFamily="18" charset="0"/>
            </a:endParaRPr>
          </a:p>
        </p:txBody>
      </p:sp>
      <p:grpSp>
        <p:nvGrpSpPr>
          <p:cNvPr id="2" name="Group 4"/>
          <p:cNvGrpSpPr>
            <a:grpSpLocks/>
          </p:cNvGrpSpPr>
          <p:nvPr/>
        </p:nvGrpSpPr>
        <p:grpSpPr bwMode="auto">
          <a:xfrm>
            <a:off x="3276600" y="4179889"/>
            <a:ext cx="2743200" cy="1828800"/>
            <a:chOff x="2160" y="2736"/>
            <a:chExt cx="1728" cy="1152"/>
          </a:xfrm>
        </p:grpSpPr>
        <p:sp>
          <p:nvSpPr>
            <p:cNvPr id="29715" name="AutoShape 8"/>
            <p:cNvSpPr>
              <a:spLocks noChangeArrowheads="1"/>
            </p:cNvSpPr>
            <p:nvPr/>
          </p:nvSpPr>
          <p:spPr bwMode="auto">
            <a:xfrm>
              <a:off x="3264" y="2880"/>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16" name="AutoShape 9"/>
            <p:cNvSpPr>
              <a:spLocks noChangeArrowheads="1"/>
            </p:cNvSpPr>
            <p:nvPr/>
          </p:nvSpPr>
          <p:spPr bwMode="auto">
            <a:xfrm>
              <a:off x="3408" y="2880"/>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17" name="AutoShape 10"/>
            <p:cNvSpPr>
              <a:spLocks noChangeArrowheads="1"/>
            </p:cNvSpPr>
            <p:nvPr/>
          </p:nvSpPr>
          <p:spPr bwMode="auto">
            <a:xfrm>
              <a:off x="3360" y="2736"/>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18" name="AutoShape 11"/>
            <p:cNvSpPr>
              <a:spLocks noChangeArrowheads="1"/>
            </p:cNvSpPr>
            <p:nvPr/>
          </p:nvSpPr>
          <p:spPr bwMode="auto">
            <a:xfrm>
              <a:off x="3360" y="3024"/>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19" name="AutoShape 12"/>
            <p:cNvSpPr>
              <a:spLocks noChangeArrowheads="1"/>
            </p:cNvSpPr>
            <p:nvPr/>
          </p:nvSpPr>
          <p:spPr bwMode="auto">
            <a:xfrm>
              <a:off x="3600" y="2880"/>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20" name="AutoShape 13"/>
            <p:cNvSpPr>
              <a:spLocks noChangeArrowheads="1"/>
            </p:cNvSpPr>
            <p:nvPr/>
          </p:nvSpPr>
          <p:spPr bwMode="auto">
            <a:xfrm>
              <a:off x="3504" y="2784"/>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21" name="AutoShape 14"/>
            <p:cNvSpPr>
              <a:spLocks noChangeArrowheads="1"/>
            </p:cNvSpPr>
            <p:nvPr/>
          </p:nvSpPr>
          <p:spPr bwMode="auto">
            <a:xfrm>
              <a:off x="3168" y="2743"/>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22" name="AutoShape 15"/>
            <p:cNvSpPr>
              <a:spLocks noChangeArrowheads="1"/>
            </p:cNvSpPr>
            <p:nvPr/>
          </p:nvSpPr>
          <p:spPr bwMode="auto">
            <a:xfrm>
              <a:off x="3504" y="2976"/>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23" name="AutoShape 16"/>
            <p:cNvSpPr>
              <a:spLocks noChangeArrowheads="1"/>
            </p:cNvSpPr>
            <p:nvPr/>
          </p:nvSpPr>
          <p:spPr bwMode="auto">
            <a:xfrm>
              <a:off x="3168" y="2976"/>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24" name="AutoShape 17"/>
            <p:cNvSpPr>
              <a:spLocks noChangeArrowheads="1"/>
            </p:cNvSpPr>
            <p:nvPr/>
          </p:nvSpPr>
          <p:spPr bwMode="auto">
            <a:xfrm>
              <a:off x="2160" y="3264"/>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25" name="AutoShape 18"/>
            <p:cNvSpPr>
              <a:spLocks noChangeArrowheads="1"/>
            </p:cNvSpPr>
            <p:nvPr/>
          </p:nvSpPr>
          <p:spPr bwMode="auto">
            <a:xfrm>
              <a:off x="2304" y="3312"/>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26" name="AutoShape 19"/>
            <p:cNvSpPr>
              <a:spLocks noChangeArrowheads="1"/>
            </p:cNvSpPr>
            <p:nvPr/>
          </p:nvSpPr>
          <p:spPr bwMode="auto">
            <a:xfrm>
              <a:off x="2304" y="3456"/>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27" name="AutoShape 20"/>
            <p:cNvSpPr>
              <a:spLocks noChangeArrowheads="1"/>
            </p:cNvSpPr>
            <p:nvPr/>
          </p:nvSpPr>
          <p:spPr bwMode="auto">
            <a:xfrm>
              <a:off x="2448" y="3312"/>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28" name="AutoShape 21"/>
            <p:cNvSpPr>
              <a:spLocks noChangeArrowheads="1"/>
            </p:cNvSpPr>
            <p:nvPr/>
          </p:nvSpPr>
          <p:spPr bwMode="auto">
            <a:xfrm>
              <a:off x="2352" y="3168"/>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29" name="AutoShape 22"/>
            <p:cNvSpPr>
              <a:spLocks noChangeArrowheads="1"/>
            </p:cNvSpPr>
            <p:nvPr/>
          </p:nvSpPr>
          <p:spPr bwMode="auto">
            <a:xfrm>
              <a:off x="2448" y="3456"/>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30" name="AutoShape 23"/>
            <p:cNvSpPr>
              <a:spLocks noChangeArrowheads="1"/>
            </p:cNvSpPr>
            <p:nvPr/>
          </p:nvSpPr>
          <p:spPr bwMode="auto">
            <a:xfrm>
              <a:off x="2160" y="3408"/>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31" name="AutoShape 24"/>
            <p:cNvSpPr>
              <a:spLocks noChangeArrowheads="1"/>
            </p:cNvSpPr>
            <p:nvPr/>
          </p:nvSpPr>
          <p:spPr bwMode="auto">
            <a:xfrm>
              <a:off x="3504" y="3552"/>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32" name="AutoShape 25"/>
            <p:cNvSpPr>
              <a:spLocks noChangeArrowheads="1"/>
            </p:cNvSpPr>
            <p:nvPr/>
          </p:nvSpPr>
          <p:spPr bwMode="auto">
            <a:xfrm>
              <a:off x="3792" y="3600"/>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33" name="AutoShape 26"/>
            <p:cNvSpPr>
              <a:spLocks noChangeArrowheads="1"/>
            </p:cNvSpPr>
            <p:nvPr/>
          </p:nvSpPr>
          <p:spPr bwMode="auto">
            <a:xfrm>
              <a:off x="3648" y="3696"/>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34" name="AutoShape 27"/>
            <p:cNvSpPr>
              <a:spLocks noChangeArrowheads="1"/>
            </p:cNvSpPr>
            <p:nvPr/>
          </p:nvSpPr>
          <p:spPr bwMode="auto">
            <a:xfrm>
              <a:off x="3504" y="3792"/>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35" name="AutoShape 28"/>
            <p:cNvSpPr>
              <a:spLocks noChangeArrowheads="1"/>
            </p:cNvSpPr>
            <p:nvPr/>
          </p:nvSpPr>
          <p:spPr bwMode="auto">
            <a:xfrm>
              <a:off x="3696" y="3792"/>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36" name="AutoShape 29"/>
            <p:cNvSpPr>
              <a:spLocks noChangeArrowheads="1"/>
            </p:cNvSpPr>
            <p:nvPr/>
          </p:nvSpPr>
          <p:spPr bwMode="auto">
            <a:xfrm flipV="1">
              <a:off x="3504" y="3648"/>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sp>
          <p:nvSpPr>
            <p:cNvPr id="29737" name="AutoShape 30"/>
            <p:cNvSpPr>
              <a:spLocks noChangeArrowheads="1"/>
            </p:cNvSpPr>
            <p:nvPr/>
          </p:nvSpPr>
          <p:spPr bwMode="auto">
            <a:xfrm>
              <a:off x="3696" y="3504"/>
              <a:ext cx="96" cy="96"/>
            </a:xfrm>
            <a:prstGeom prst="octagon">
              <a:avLst>
                <a:gd name="adj" fmla="val 29287"/>
              </a:avLst>
            </a:prstGeom>
            <a:solidFill>
              <a:srgbClr val="0070C0"/>
            </a:solidFill>
            <a:ln w="9525">
              <a:solidFill>
                <a:schemeClr val="tx1"/>
              </a:solidFill>
              <a:miter lim="800000"/>
              <a:headEnd/>
              <a:tailEnd/>
            </a:ln>
          </p:spPr>
          <p:txBody>
            <a:bodyPr wrap="none" anchor="ctr"/>
            <a:lstStyle/>
            <a:p>
              <a:endParaRPr lang="en-US"/>
            </a:p>
          </p:txBody>
        </p:sp>
      </p:grpSp>
      <p:sp>
        <p:nvSpPr>
          <p:cNvPr id="29701" name="Line 32"/>
          <p:cNvSpPr>
            <a:spLocks noChangeShapeType="1"/>
          </p:cNvSpPr>
          <p:nvPr/>
        </p:nvSpPr>
        <p:spPr bwMode="auto">
          <a:xfrm flipH="1" flipV="1">
            <a:off x="5257800" y="4800600"/>
            <a:ext cx="228600" cy="685800"/>
          </a:xfrm>
          <a:prstGeom prst="line">
            <a:avLst/>
          </a:prstGeom>
          <a:noFill/>
          <a:ln w="25400">
            <a:solidFill>
              <a:srgbClr val="CC6600"/>
            </a:solidFill>
            <a:round/>
            <a:headEnd type="triangle" w="med" len="med"/>
            <a:tailEnd type="triangle" w="med" len="med"/>
          </a:ln>
        </p:spPr>
        <p:txBody>
          <a:bodyPr/>
          <a:lstStyle/>
          <a:p>
            <a:endParaRPr lang="en-US"/>
          </a:p>
        </p:txBody>
      </p:sp>
      <p:sp>
        <p:nvSpPr>
          <p:cNvPr id="29702" name="AutoShape 33"/>
          <p:cNvSpPr>
            <a:spLocks noChangeArrowheads="1"/>
          </p:cNvSpPr>
          <p:nvPr/>
        </p:nvSpPr>
        <p:spPr bwMode="auto">
          <a:xfrm>
            <a:off x="6858000" y="3733800"/>
            <a:ext cx="1981200" cy="990600"/>
          </a:xfrm>
          <a:prstGeom prst="wedgeRectCallout">
            <a:avLst>
              <a:gd name="adj1" fmla="val -120981"/>
              <a:gd name="adj2" fmla="val 87630"/>
            </a:avLst>
          </a:prstGeom>
          <a:solidFill>
            <a:schemeClr val="accent1"/>
          </a:solidFill>
          <a:ln w="25400">
            <a:solidFill>
              <a:schemeClr val="tx1"/>
            </a:solidFill>
            <a:miter lim="800000"/>
            <a:headEnd/>
            <a:tailEnd/>
          </a:ln>
        </p:spPr>
        <p:txBody>
          <a:bodyPr/>
          <a:lstStyle/>
          <a:p>
            <a:pPr algn="ctr">
              <a:spcBef>
                <a:spcPct val="50000"/>
              </a:spcBef>
            </a:pPr>
            <a:r>
              <a:rPr lang="en-US" dirty="0">
                <a:solidFill>
                  <a:schemeClr val="bg1"/>
                </a:solidFill>
                <a:latin typeface="Tahoma" pitchFamily="34" charset="0"/>
              </a:rPr>
              <a:t>Inter-cluster distances are maximized</a:t>
            </a:r>
          </a:p>
        </p:txBody>
      </p:sp>
      <p:grpSp>
        <p:nvGrpSpPr>
          <p:cNvPr id="3" name="Group 34"/>
          <p:cNvGrpSpPr>
            <a:grpSpLocks/>
          </p:cNvGrpSpPr>
          <p:nvPr/>
        </p:nvGrpSpPr>
        <p:grpSpPr bwMode="auto">
          <a:xfrm>
            <a:off x="2895600" y="3962400"/>
            <a:ext cx="3478840" cy="2319549"/>
            <a:chOff x="1824" y="2208"/>
            <a:chExt cx="2094" cy="1414"/>
          </a:xfrm>
        </p:grpSpPr>
        <p:sp>
          <p:nvSpPr>
            <p:cNvPr id="29709" name="Oval 35"/>
            <p:cNvSpPr>
              <a:spLocks noChangeArrowheads="1"/>
            </p:cNvSpPr>
            <p:nvPr/>
          </p:nvSpPr>
          <p:spPr bwMode="auto">
            <a:xfrm>
              <a:off x="1824" y="2592"/>
              <a:ext cx="816" cy="720"/>
            </a:xfrm>
            <a:prstGeom prst="ellipse">
              <a:avLst/>
            </a:prstGeom>
            <a:noFill/>
            <a:ln w="25400" algn="ctr">
              <a:solidFill>
                <a:srgbClr val="FF0000"/>
              </a:solidFill>
              <a:round/>
              <a:headEnd/>
              <a:tailEnd/>
            </a:ln>
          </p:spPr>
          <p:txBody>
            <a:bodyPr wrap="none" anchor="ctr"/>
            <a:lstStyle/>
            <a:p>
              <a:endParaRPr lang="en-US"/>
            </a:p>
          </p:txBody>
        </p:sp>
        <p:sp>
          <p:nvSpPr>
            <p:cNvPr id="29710" name="Oval 36"/>
            <p:cNvSpPr>
              <a:spLocks noChangeArrowheads="1"/>
            </p:cNvSpPr>
            <p:nvPr/>
          </p:nvSpPr>
          <p:spPr bwMode="auto">
            <a:xfrm>
              <a:off x="2928" y="2208"/>
              <a:ext cx="720" cy="624"/>
            </a:xfrm>
            <a:prstGeom prst="ellipse">
              <a:avLst/>
            </a:prstGeom>
            <a:noFill/>
            <a:ln w="25400" algn="ctr">
              <a:solidFill>
                <a:srgbClr val="FF0000"/>
              </a:solidFill>
              <a:round/>
              <a:headEnd/>
              <a:tailEnd/>
            </a:ln>
          </p:spPr>
          <p:txBody>
            <a:bodyPr wrap="none" anchor="ctr"/>
            <a:lstStyle/>
            <a:p>
              <a:endParaRPr lang="en-US"/>
            </a:p>
          </p:txBody>
        </p:sp>
        <p:sp>
          <p:nvSpPr>
            <p:cNvPr id="29711" name="Oval 37"/>
            <p:cNvSpPr>
              <a:spLocks noChangeArrowheads="1"/>
            </p:cNvSpPr>
            <p:nvPr/>
          </p:nvSpPr>
          <p:spPr bwMode="auto">
            <a:xfrm>
              <a:off x="3246" y="2998"/>
              <a:ext cx="672" cy="624"/>
            </a:xfrm>
            <a:prstGeom prst="ellipse">
              <a:avLst/>
            </a:prstGeom>
            <a:noFill/>
            <a:ln w="25400" algn="ctr">
              <a:solidFill>
                <a:srgbClr val="FF0000"/>
              </a:solidFill>
              <a:round/>
              <a:headEnd/>
              <a:tailEnd/>
            </a:ln>
          </p:spPr>
          <p:txBody>
            <a:bodyPr wrap="none" anchor="ctr"/>
            <a:lstStyle/>
            <a:p>
              <a:endParaRPr lang="en-US"/>
            </a:p>
          </p:txBody>
        </p:sp>
      </p:grpSp>
      <p:sp>
        <p:nvSpPr>
          <p:cNvPr id="29704" name="Line 39"/>
          <p:cNvSpPr>
            <a:spLocks noChangeShapeType="1"/>
          </p:cNvSpPr>
          <p:nvPr/>
        </p:nvSpPr>
        <p:spPr bwMode="auto">
          <a:xfrm flipV="1">
            <a:off x="3276600" y="4800600"/>
            <a:ext cx="304800" cy="152400"/>
          </a:xfrm>
          <a:prstGeom prst="line">
            <a:avLst/>
          </a:prstGeom>
          <a:noFill/>
          <a:ln w="25400">
            <a:solidFill>
              <a:srgbClr val="CC6600"/>
            </a:solidFill>
            <a:round/>
            <a:headEnd type="triangle" w="med" len="med"/>
            <a:tailEnd type="triangle" w="med" len="med"/>
          </a:ln>
        </p:spPr>
        <p:txBody>
          <a:bodyPr/>
          <a:lstStyle/>
          <a:p>
            <a:endParaRPr lang="en-US"/>
          </a:p>
        </p:txBody>
      </p:sp>
      <p:sp>
        <p:nvSpPr>
          <p:cNvPr id="29705" name="AutoShape 40"/>
          <p:cNvSpPr>
            <a:spLocks noChangeArrowheads="1"/>
          </p:cNvSpPr>
          <p:nvPr/>
        </p:nvSpPr>
        <p:spPr bwMode="auto">
          <a:xfrm>
            <a:off x="685800" y="3886200"/>
            <a:ext cx="1981200" cy="838200"/>
          </a:xfrm>
          <a:prstGeom prst="wedgeRectCallout">
            <a:avLst>
              <a:gd name="adj1" fmla="val 83722"/>
              <a:gd name="adj2" fmla="val 59181"/>
            </a:avLst>
          </a:prstGeom>
          <a:solidFill>
            <a:schemeClr val="accent1"/>
          </a:solidFill>
          <a:ln w="25400">
            <a:solidFill>
              <a:schemeClr val="tx1"/>
            </a:solidFill>
            <a:miter lim="800000"/>
            <a:headEnd/>
            <a:tailEnd/>
          </a:ln>
        </p:spPr>
        <p:txBody>
          <a:bodyPr/>
          <a:lstStyle/>
          <a:p>
            <a:pPr algn="ctr">
              <a:spcBef>
                <a:spcPct val="50000"/>
              </a:spcBef>
            </a:pPr>
            <a:r>
              <a:rPr lang="en-US" dirty="0">
                <a:solidFill>
                  <a:schemeClr val="bg1"/>
                </a:solidFill>
                <a:latin typeface="Tahoma" pitchFamily="34" charset="0"/>
              </a:rPr>
              <a:t>Intra-cluster distances are minimized</a:t>
            </a:r>
          </a:p>
        </p:txBody>
      </p:sp>
      <p:sp>
        <p:nvSpPr>
          <p:cNvPr id="29706" name="AutoShape 40"/>
          <p:cNvSpPr>
            <a:spLocks noChangeArrowheads="1"/>
          </p:cNvSpPr>
          <p:nvPr/>
        </p:nvSpPr>
        <p:spPr bwMode="auto">
          <a:xfrm>
            <a:off x="3657600" y="2667000"/>
            <a:ext cx="1981200" cy="609600"/>
          </a:xfrm>
          <a:prstGeom prst="wedgeRectCallout">
            <a:avLst>
              <a:gd name="adj1" fmla="val 16139"/>
              <a:gd name="adj2" fmla="val -43880"/>
            </a:avLst>
          </a:prstGeom>
          <a:solidFill>
            <a:schemeClr val="accent1"/>
          </a:solidFill>
          <a:ln w="25400">
            <a:solidFill>
              <a:schemeClr val="tx1"/>
            </a:solidFill>
            <a:miter lim="800000"/>
            <a:headEnd/>
            <a:tailEnd/>
          </a:ln>
        </p:spPr>
        <p:txBody>
          <a:bodyPr/>
          <a:lstStyle/>
          <a:p>
            <a:pPr algn="ctr">
              <a:spcBef>
                <a:spcPct val="50000"/>
              </a:spcBef>
            </a:pPr>
            <a:r>
              <a:rPr lang="en-US" dirty="0">
                <a:solidFill>
                  <a:schemeClr val="bg1"/>
                </a:solidFill>
                <a:latin typeface="Tahoma" pitchFamily="34" charset="0"/>
              </a:rPr>
              <a:t>Competing objectives</a:t>
            </a:r>
          </a:p>
        </p:txBody>
      </p:sp>
      <p:sp>
        <p:nvSpPr>
          <p:cNvPr id="42" name="Title 1"/>
          <p:cNvSpPr txBox="1">
            <a:spLocks/>
          </p:cNvSpPr>
          <p:nvPr/>
        </p:nvSpPr>
        <p:spPr>
          <a:xfrm>
            <a:off x="304800" y="685800"/>
            <a:ext cx="8229600" cy="6858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Autofit/>
          </a:bodyPr>
          <a:lstStyle/>
          <a:p>
            <a:pPr>
              <a:spcBef>
                <a:spcPct val="0"/>
              </a:spcBef>
            </a:pPr>
            <a:r>
              <a:rPr lang="en-US" sz="2800" b="1" i="1" dirty="0" smtClean="0">
                <a:latin typeface="Times New Roman" pitchFamily="18" charset="0"/>
                <a:cs typeface="Times New Roman" pitchFamily="18" charset="0"/>
              </a:rPr>
              <a:t>Objectives of</a:t>
            </a:r>
            <a:r>
              <a:rPr lang="en-US" sz="2800" dirty="0" smtClean="0"/>
              <a:t> </a:t>
            </a:r>
            <a:r>
              <a:rPr lang="en-US" sz="2800" b="1" i="1" dirty="0" smtClean="0">
                <a:latin typeface="Times New Roman" pitchFamily="18" charset="0"/>
                <a:cs typeface="Times New Roman" pitchFamily="18" charset="0"/>
              </a:rPr>
              <a:t>Cluster Analysis </a:t>
            </a:r>
            <a:endParaRPr kumimoji="0" lang="en-US" sz="28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01380" name="Picture 4"/>
          <p:cNvPicPr>
            <a:picLocks noChangeAspect="1" noChangeArrowheads="1"/>
          </p:cNvPicPr>
          <p:nvPr/>
        </p:nvPicPr>
        <p:blipFill>
          <a:blip r:embed="rId2"/>
          <a:srcRect/>
          <a:stretch>
            <a:fillRect/>
          </a:stretch>
        </p:blipFill>
        <p:spPr bwMode="auto">
          <a:xfrm>
            <a:off x="2895600" y="3505200"/>
            <a:ext cx="3810000" cy="2805920"/>
          </a:xfrm>
          <a:prstGeom prst="rect">
            <a:avLst/>
          </a:prstGeom>
          <a:noFill/>
          <a:ln w="9525">
            <a:noFill/>
            <a:miter lim="800000"/>
            <a:headEnd/>
            <a:tailEnd/>
          </a:ln>
          <a:effectLst/>
        </p:spPr>
      </p:pic>
      <p:sp>
        <p:nvSpPr>
          <p:cNvPr id="101405"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406" name="Rectangle 30"/>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07" name="Rectangle 31"/>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08" name="Rectangle 32"/>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09" name="Rectangle 33"/>
          <p:cNvSpPr>
            <a:spLocks noChangeArrowheads="1"/>
          </p:cNvSpPr>
          <p:nvPr/>
        </p:nvSpPr>
        <p:spPr bwMode="auto">
          <a:xfrm>
            <a:off x="0" y="1066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10" name="Rectangle 34"/>
          <p:cNvSpPr>
            <a:spLocks noChangeArrowheads="1"/>
          </p:cNvSpPr>
          <p:nvPr/>
        </p:nvSpPr>
        <p:spPr bwMode="auto">
          <a:xfrm>
            <a:off x="457200"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11" name="Rectangle 35"/>
          <p:cNvSpPr>
            <a:spLocks noChangeArrowheads="1"/>
          </p:cNvSpPr>
          <p:nvPr/>
        </p:nvSpPr>
        <p:spPr bwMode="auto">
          <a:xfrm>
            <a:off x="457200" y="182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12" name="Rectangle 36"/>
          <p:cNvSpPr>
            <a:spLocks noChangeArrowheads="1"/>
          </p:cNvSpPr>
          <p:nvPr/>
        </p:nvSpPr>
        <p:spPr bwMode="auto">
          <a:xfrm>
            <a:off x="457200" y="198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13" name="Rectangle 37"/>
          <p:cNvSpPr>
            <a:spLocks noChangeArrowheads="1"/>
          </p:cNvSpPr>
          <p:nvPr/>
        </p:nvSpPr>
        <p:spPr bwMode="auto">
          <a:xfrm>
            <a:off x="457200" y="2133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14" name="Rectangle 38"/>
          <p:cNvSpPr>
            <a:spLocks noChangeArrowheads="1"/>
          </p:cNvSpPr>
          <p:nvPr/>
        </p:nvSpPr>
        <p:spPr bwMode="auto">
          <a:xfrm>
            <a:off x="0" y="2286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415" name="Rectangle 39"/>
          <p:cNvSpPr>
            <a:spLocks noChangeArrowheads="1"/>
          </p:cNvSpPr>
          <p:nvPr/>
        </p:nvSpPr>
        <p:spPr bwMode="auto">
          <a:xfrm>
            <a:off x="0" y="2895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16" name="Rectangle 40"/>
          <p:cNvSpPr>
            <a:spLocks noChangeArrowheads="1"/>
          </p:cNvSpPr>
          <p:nvPr/>
        </p:nvSpPr>
        <p:spPr bwMode="auto">
          <a:xfrm>
            <a:off x="0" y="3505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17" name="Rectangle 41"/>
          <p:cNvSpPr>
            <a:spLocks noChangeArrowheads="1"/>
          </p:cNvSpPr>
          <p:nvPr/>
        </p:nvSpPr>
        <p:spPr bwMode="auto">
          <a:xfrm>
            <a:off x="0" y="3657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18" name="Rectangle 42"/>
          <p:cNvSpPr>
            <a:spLocks noChangeArrowheads="1"/>
          </p:cNvSpPr>
          <p:nvPr/>
        </p:nvSpPr>
        <p:spPr bwMode="auto">
          <a:xfrm>
            <a:off x="0" y="3810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19" name="Rectangle 43"/>
          <p:cNvSpPr>
            <a:spLocks noChangeArrowheads="1"/>
          </p:cNvSpPr>
          <p:nvPr/>
        </p:nvSpPr>
        <p:spPr bwMode="auto">
          <a:xfrm>
            <a:off x="0" y="3962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20" name="Rectangle 44"/>
          <p:cNvSpPr>
            <a:spLocks noChangeArrowheads="1"/>
          </p:cNvSpPr>
          <p:nvPr/>
        </p:nvSpPr>
        <p:spPr bwMode="auto">
          <a:xfrm>
            <a:off x="457200" y="4114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21" name="Rectangle 45"/>
          <p:cNvSpPr>
            <a:spLocks noChangeArrowheads="1"/>
          </p:cNvSpPr>
          <p:nvPr/>
        </p:nvSpPr>
        <p:spPr bwMode="auto">
          <a:xfrm>
            <a:off x="457200" y="426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22" name="Rectangle 46"/>
          <p:cNvSpPr>
            <a:spLocks noChangeArrowheads="1"/>
          </p:cNvSpPr>
          <p:nvPr/>
        </p:nvSpPr>
        <p:spPr bwMode="auto">
          <a:xfrm>
            <a:off x="457200" y="441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23" name="Rectangle 47"/>
          <p:cNvSpPr>
            <a:spLocks noChangeArrowheads="1"/>
          </p:cNvSpPr>
          <p:nvPr/>
        </p:nvSpPr>
        <p:spPr bwMode="auto">
          <a:xfrm>
            <a:off x="457200" y="457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24" name="Rectangle 48"/>
          <p:cNvSpPr>
            <a:spLocks noChangeArrowheads="1"/>
          </p:cNvSpPr>
          <p:nvPr/>
        </p:nvSpPr>
        <p:spPr bwMode="auto">
          <a:xfrm>
            <a:off x="0" y="472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425" name="Rectangle 49"/>
          <p:cNvSpPr>
            <a:spLocks noChangeArrowheads="1"/>
          </p:cNvSpPr>
          <p:nvPr/>
        </p:nvSpPr>
        <p:spPr bwMode="auto">
          <a:xfrm>
            <a:off x="0" y="533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26" name="Rectangle 50"/>
          <p:cNvSpPr>
            <a:spLocks noChangeArrowheads="1"/>
          </p:cNvSpPr>
          <p:nvPr/>
        </p:nvSpPr>
        <p:spPr bwMode="auto">
          <a:xfrm>
            <a:off x="0" y="548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27" name="Rectangle 51"/>
          <p:cNvSpPr>
            <a:spLocks noChangeArrowheads="1"/>
          </p:cNvSpPr>
          <p:nvPr/>
        </p:nvSpPr>
        <p:spPr bwMode="auto">
          <a:xfrm>
            <a:off x="0" y="5638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1428" name="Rectangle 52"/>
          <p:cNvSpPr>
            <a:spLocks noChangeArrowheads="1"/>
          </p:cNvSpPr>
          <p:nvPr/>
        </p:nvSpPr>
        <p:spPr bwMode="auto">
          <a:xfrm>
            <a:off x="0" y="579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1380"/>
                                        </p:tgtEl>
                                      </p:cBhvr>
                                      <p:by x="25000" y="25000"/>
                                    </p:animScale>
                                  </p:childTnLst>
                                </p:cTn>
                              </p:par>
                              <p:par>
                                <p:cTn id="11" presetID="9" presetClass="emph" presetSubtype="0" nodeType="withEffect">
                                  <p:stCondLst>
                                    <p:cond delay="0"/>
                                  </p:stCondLst>
                                  <p:childTnLst>
                                    <p:set>
                                      <p:cBhvr rctx="PPT">
                                        <p:cTn id="12" dur="indefinite"/>
                                        <p:tgtEl>
                                          <p:spTgt spid="101380"/>
                                        </p:tgtEl>
                                        <p:attrNameLst>
                                          <p:attrName>style.opacity</p:attrName>
                                        </p:attrNameLst>
                                      </p:cBhvr>
                                      <p:to>
                                        <p:strVal val="0.5"/>
                                      </p:to>
                                    </p:set>
                                    <p:animEffect filter="image" prLst="opacity: 0.5">
                                      <p:cBhvr rctx="IE">
                                        <p:cTn id="13" dur="indefinite"/>
                                        <p:tgtEl>
                                          <p:spTgt spid="101380"/>
                                        </p:tgtEl>
                                      </p:cBhvr>
                                    </p:animEffect>
                                  </p:childTnLst>
                                </p:cTn>
                              </p:par>
                              <p:par>
                                <p:cTn id="14" presetID="3" presetClass="exit" presetSubtype="10" fill="hold" nodeType="withEffect">
                                  <p:stCondLst>
                                    <p:cond delay="500"/>
                                  </p:stCondLst>
                                  <p:childTnLst>
                                    <p:animEffect transition="out" filter="blinds(horizontal)">
                                      <p:cBhvr>
                                        <p:cTn id="15" dur="500"/>
                                        <p:tgtEl>
                                          <p:spTgt spid="101380"/>
                                        </p:tgtEl>
                                      </p:cBhvr>
                                    </p:animEffect>
                                    <p:set>
                                      <p:cBhvr>
                                        <p:cTn id="16" dur="1" fill="hold">
                                          <p:stCondLst>
                                            <p:cond delay="499"/>
                                          </p:stCondLst>
                                        </p:cTn>
                                        <p:tgtEl>
                                          <p:spTgt spid="101380"/>
                                        </p:tgtEl>
                                        <p:attrNameLst>
                                          <p:attrName>style.visibility</p:attrName>
                                        </p:attrNameLst>
                                      </p:cBhvr>
                                      <p:to>
                                        <p:strVal val="hidden"/>
                                      </p:to>
                                    </p:set>
                                  </p:childTnLst>
                                </p:cTn>
                              </p:par>
                              <p:par>
                                <p:cTn id="17" presetID="1" presetClass="entr" presetSubtype="0"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7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7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7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P spid="29704" grpId="0" animBg="1"/>
      <p:bldP spid="29705" grpId="0" animBg="1"/>
      <p:bldP spid="297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000" dirty="0" smtClean="0">
                <a:latin typeface="Times New Roman" pitchFamily="18" charset="0"/>
                <a:cs typeface="Times New Roman" pitchFamily="18" charset="0"/>
              </a:rPr>
              <a:t>Similarity of two clusters is based on the increase in squared error when two clusters are merged</a:t>
            </a:r>
          </a:p>
          <a:p>
            <a:pPr algn="just"/>
            <a:r>
              <a:rPr lang="en-US" sz="2000" dirty="0" smtClean="0">
                <a:latin typeface="Times New Roman" pitchFamily="18" charset="0"/>
                <a:cs typeface="Times New Roman" pitchFamily="18" charset="0"/>
              </a:rPr>
              <a:t>At each step, </a:t>
            </a:r>
            <a:r>
              <a:rPr lang="en-US" sz="2000" b="1" dirty="0" smtClean="0">
                <a:latin typeface="Times New Roman" pitchFamily="18" charset="0"/>
                <a:cs typeface="Times New Roman" pitchFamily="18" charset="0"/>
              </a:rPr>
              <a:t>Ward's method calculates the within-cluster sum of squares </a:t>
            </a:r>
            <a:r>
              <a:rPr lang="en-US" sz="2000" dirty="0" smtClean="0">
                <a:latin typeface="Times New Roman" pitchFamily="18" charset="0"/>
                <a:cs typeface="Times New Roman" pitchFamily="18" charset="0"/>
              </a:rPr>
              <a:t>(WCSS) for every cluster.</a:t>
            </a:r>
          </a:p>
          <a:p>
            <a:pPr algn="just"/>
            <a:r>
              <a:rPr lang="en-US" sz="2000" dirty="0" smtClean="0">
                <a:latin typeface="Times New Roman" pitchFamily="18" charset="0"/>
                <a:cs typeface="Times New Roman" pitchFamily="18" charset="0"/>
              </a:rPr>
              <a:t> WCSS is the squared Euclidean distance between an object     in the cluster  and the mean of that cluster      , summed over all(m) objects in that cluster  and is given by the following Equation:  </a:t>
            </a:r>
          </a:p>
          <a:p>
            <a:pPr algn="just"/>
            <a:endParaRPr lang="en-US" sz="2000" dirty="0" smtClean="0">
              <a:latin typeface="Times New Roman" pitchFamily="18" charset="0"/>
              <a:cs typeface="Times New Roman" pitchFamily="18" charset="0"/>
            </a:endParaRPr>
          </a:p>
          <a:p>
            <a:endParaRPr lang="en-US" sz="2000" dirty="0"/>
          </a:p>
        </p:txBody>
      </p:sp>
      <p:graphicFrame>
        <p:nvGraphicFramePr>
          <p:cNvPr id="26626" name="Object 2"/>
          <p:cNvGraphicFramePr>
            <a:graphicFrameLocks noChangeAspect="1"/>
          </p:cNvGraphicFramePr>
          <p:nvPr/>
        </p:nvGraphicFramePr>
        <p:xfrm>
          <a:off x="2667000" y="4724400"/>
          <a:ext cx="3048000" cy="990600"/>
        </p:xfrm>
        <a:graphic>
          <a:graphicData uri="http://schemas.openxmlformats.org/presentationml/2006/ole">
            <p:oleObj spid="_x0000_s93186" name="Equation" r:id="rId3" imgW="1295280" imgH="444240" progId="Equation.DSMT4">
              <p:embed/>
            </p:oleObj>
          </a:graphicData>
        </a:graphic>
      </p:graphicFrame>
      <p:sp>
        <p:nvSpPr>
          <p:cNvPr id="6" name="Title 1"/>
          <p:cNvSpPr txBox="1">
            <a:spLocks/>
          </p:cNvSpPr>
          <p:nvPr/>
        </p:nvSpPr>
        <p:spPr>
          <a:xfrm>
            <a:off x="457200" y="228600"/>
            <a:ext cx="8229600" cy="990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Autofit/>
          </a:bodyPr>
          <a:lstStyle/>
          <a:p>
            <a:pPr lvl="0">
              <a:spcBef>
                <a:spcPct val="0"/>
              </a:spcBef>
            </a:pPr>
            <a:r>
              <a:rPr lang="en-US" sz="2800" b="1" i="1" dirty="0" smtClean="0">
                <a:latin typeface="Times New Roman" pitchFamily="18" charset="0"/>
                <a:cs typeface="Times New Roman" pitchFamily="18" charset="0"/>
              </a:rPr>
              <a:t>			Ward’s method </a:t>
            </a:r>
            <a:endParaRPr kumimoji="0" lang="en-US" sz="28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graphicFrame>
        <p:nvGraphicFramePr>
          <p:cNvPr id="69635" name="Object 2"/>
          <p:cNvGraphicFramePr>
            <a:graphicFrameLocks noChangeAspect="1"/>
          </p:cNvGraphicFramePr>
          <p:nvPr/>
        </p:nvGraphicFramePr>
        <p:xfrm>
          <a:off x="4572000" y="3124200"/>
          <a:ext cx="304800" cy="341612"/>
        </p:xfrm>
        <a:graphic>
          <a:graphicData uri="http://schemas.openxmlformats.org/presentationml/2006/ole">
            <p:oleObj spid="_x0000_s93187" name="Equation" r:id="rId4" imgW="139680" imgH="164880" progId="Equation.DSMT4">
              <p:embed/>
            </p:oleObj>
          </a:graphicData>
        </a:graphic>
      </p:graphicFrame>
      <p:graphicFrame>
        <p:nvGraphicFramePr>
          <p:cNvPr id="69636" name="Object 2"/>
          <p:cNvGraphicFramePr>
            <a:graphicFrameLocks noChangeAspect="1"/>
          </p:cNvGraphicFramePr>
          <p:nvPr/>
        </p:nvGraphicFramePr>
        <p:xfrm>
          <a:off x="7467600" y="2743200"/>
          <a:ext cx="388938" cy="498475"/>
        </p:xfrm>
        <a:graphic>
          <a:graphicData uri="http://schemas.openxmlformats.org/presentationml/2006/ole">
            <p:oleObj spid="_x0000_s93188" name="Equation" r:id="rId5" imgW="177480" imgH="241200" progId="Equation.DSMT4">
              <p:embed/>
            </p:oleObj>
          </a:graphicData>
        </a:graphic>
      </p:graphicFrame>
      <p:sp>
        <p:nvSpPr>
          <p:cNvPr id="7" name="Rectangle 6"/>
          <p:cNvSpPr/>
          <p:nvPr/>
        </p:nvSpPr>
        <p:spPr>
          <a:xfrm>
            <a:off x="2590800" y="4800600"/>
            <a:ext cx="3505200" cy="1371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lvl="1" indent="-256032">
              <a:buClr>
                <a:schemeClr val="accent3"/>
              </a:buClr>
              <a:buFont typeface="Georgia"/>
              <a:buChar char="•"/>
            </a:pPr>
            <a:r>
              <a:rPr lang="en-US" sz="2400" dirty="0" err="1" smtClean="0">
                <a:solidFill>
                  <a:schemeClr val="tx1"/>
                </a:solidFill>
                <a:latin typeface="Times New Roman" pitchFamily="18" charset="0"/>
                <a:cs typeface="Times New Roman" pitchFamily="18" charset="0"/>
              </a:rPr>
              <a:t>Dendogram</a:t>
            </a:r>
            <a:r>
              <a:rPr lang="en-US" sz="2400" dirty="0" smtClean="0">
                <a:solidFill>
                  <a:schemeClr val="tx1"/>
                </a:solidFill>
                <a:latin typeface="Times New Roman" pitchFamily="18" charset="0"/>
                <a:cs typeface="Times New Roman" pitchFamily="18" charset="0"/>
              </a:rPr>
              <a:t> is a  tree like diagram that records the sequence of merges or splits</a:t>
            </a:r>
          </a:p>
          <a:p>
            <a:pPr marL="365760" lvl="1" indent="-256032">
              <a:buClr>
                <a:schemeClr val="accent3"/>
              </a:buClr>
              <a:buFont typeface="Georgia"/>
              <a:buChar char="•"/>
            </a:pPr>
            <a:endParaRPr lang="en-US" sz="2400" dirty="0" smtClean="0">
              <a:solidFill>
                <a:schemeClr val="tx1"/>
              </a:solidFill>
              <a:latin typeface="Times New Roman" pitchFamily="18" charset="0"/>
              <a:cs typeface="Times New Roman" pitchFamily="18" charset="0"/>
            </a:endParaRPr>
          </a:p>
          <a:p>
            <a:pPr marL="365760" lvl="1" indent="-256032">
              <a:buClr>
                <a:schemeClr val="accent3"/>
              </a:buClr>
              <a:buFont typeface="Georgia"/>
              <a:buChar char="•"/>
            </a:pPr>
            <a:r>
              <a:rPr lang="en-US" sz="2400" dirty="0" err="1" smtClean="0">
                <a:solidFill>
                  <a:schemeClr val="tx1"/>
                </a:solidFill>
                <a:latin typeface="Times New Roman" pitchFamily="18" charset="0"/>
                <a:cs typeface="Times New Roman" pitchFamily="18" charset="0"/>
              </a:rPr>
              <a:t>Dendogram</a:t>
            </a:r>
            <a:r>
              <a:rPr lang="en-US" sz="2400" dirty="0" smtClean="0">
                <a:solidFill>
                  <a:schemeClr val="tx1"/>
                </a:solidFill>
                <a:latin typeface="Times New Roman" pitchFamily="18" charset="0"/>
                <a:cs typeface="Times New Roman" pitchFamily="18" charset="0"/>
              </a:rPr>
              <a:t> shows how the clusters are merged </a:t>
            </a:r>
            <a:r>
              <a:rPr lang="en-US" sz="2400" dirty="0" err="1" smtClean="0">
                <a:solidFill>
                  <a:schemeClr val="tx1"/>
                </a:solidFill>
                <a:latin typeface="Times New Roman" pitchFamily="18" charset="0"/>
                <a:cs typeface="Times New Roman" pitchFamily="18" charset="0"/>
              </a:rPr>
              <a:t>heirarchically</a:t>
            </a:r>
            <a:r>
              <a:rPr lang="en-US" sz="2400" dirty="0" smtClean="0">
                <a:solidFill>
                  <a:schemeClr val="tx1"/>
                </a:solidFill>
                <a:latin typeface="Times New Roman" pitchFamily="18" charset="0"/>
                <a:cs typeface="Times New Roman" pitchFamily="18" charset="0"/>
              </a:rPr>
              <a:t> by d</a:t>
            </a:r>
            <a:r>
              <a:rPr lang="en-US" altLang="zh-CN" sz="2400" dirty="0" smtClean="0">
                <a:solidFill>
                  <a:schemeClr val="tx1"/>
                </a:solidFill>
                <a:latin typeface="Times New Roman" pitchFamily="18" charset="0"/>
                <a:ea typeface="SimSun" pitchFamily="2" charset="-122"/>
                <a:cs typeface="Times New Roman" pitchFamily="18" charset="0"/>
              </a:rPr>
              <a:t>ecomposing data objects into a several levels of nested partitioning .</a:t>
            </a:r>
          </a:p>
          <a:p>
            <a:pPr marL="365760" lvl="1" indent="-256032">
              <a:buClr>
                <a:schemeClr val="accent3"/>
              </a:buClr>
              <a:buFont typeface="Georgia"/>
              <a:buChar char="•"/>
            </a:pPr>
            <a:endParaRPr lang="en-US" altLang="zh-CN" sz="2400" dirty="0" smtClean="0">
              <a:solidFill>
                <a:schemeClr val="tx1"/>
              </a:solidFill>
              <a:latin typeface="Times New Roman" pitchFamily="18" charset="0"/>
              <a:ea typeface="SimSun" pitchFamily="2" charset="-122"/>
              <a:cs typeface="Times New Roman" pitchFamily="18" charset="0"/>
            </a:endParaRPr>
          </a:p>
          <a:p>
            <a:pPr marL="365760" lvl="1" indent="-256032">
              <a:buClr>
                <a:schemeClr val="accent3"/>
              </a:buClr>
              <a:buFont typeface="Georgia"/>
              <a:buChar char="•"/>
            </a:pPr>
            <a:r>
              <a:rPr lang="en-US" altLang="zh-CN" sz="2400" dirty="0" smtClean="0">
                <a:solidFill>
                  <a:schemeClr val="tx1"/>
                </a:solidFill>
                <a:latin typeface="Times New Roman" pitchFamily="18" charset="0"/>
                <a:ea typeface="SimSun" pitchFamily="2" charset="-122"/>
                <a:cs typeface="Times New Roman" pitchFamily="18" charset="0"/>
              </a:rPr>
              <a:t> A clustering of the data objects is obtained by cutting the </a:t>
            </a:r>
            <a:r>
              <a:rPr lang="en-US" altLang="zh-CN" sz="2400" dirty="0" err="1" smtClean="0">
                <a:solidFill>
                  <a:schemeClr val="tx1"/>
                </a:solidFill>
                <a:latin typeface="Times New Roman" pitchFamily="18" charset="0"/>
                <a:ea typeface="SimSun" pitchFamily="2" charset="-122"/>
                <a:cs typeface="Times New Roman" pitchFamily="18" charset="0"/>
              </a:rPr>
              <a:t>dendrogram</a:t>
            </a:r>
            <a:r>
              <a:rPr lang="en-US" altLang="zh-CN" sz="2400" dirty="0" smtClean="0">
                <a:solidFill>
                  <a:schemeClr val="tx1"/>
                </a:solidFill>
                <a:latin typeface="Times New Roman" pitchFamily="18" charset="0"/>
                <a:ea typeface="SimSun" pitchFamily="2" charset="-122"/>
                <a:cs typeface="Times New Roman" pitchFamily="18" charset="0"/>
              </a:rPr>
              <a:t> at the desired level, then each connected component forms a cluster.</a:t>
            </a:r>
          </a:p>
          <a:p>
            <a:endParaRPr lang="en-US" sz="2400" dirty="0"/>
          </a:p>
        </p:txBody>
      </p:sp>
      <p:sp>
        <p:nvSpPr>
          <p:cNvPr id="4" name="Title 1"/>
          <p:cNvSpPr txBox="1">
            <a:spLocks/>
          </p:cNvSpPr>
          <p:nvPr/>
        </p:nvSpPr>
        <p:spPr>
          <a:xfrm>
            <a:off x="381000" y="228600"/>
            <a:ext cx="8458200" cy="990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Autofit/>
          </a:bodyPr>
          <a:lstStyle/>
          <a:p>
            <a:pPr lvl="0">
              <a:spcBef>
                <a:spcPct val="0"/>
              </a:spcBef>
            </a:pPr>
            <a:r>
              <a:rPr kumimoji="0" lang="en-US" sz="4000" b="1" i="1"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1" strike="noStrike" kern="1200" cap="none" spc="0" normalizeH="0" baseline="0" noProof="0" dirty="0" err="1" smtClean="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Dendogram</a:t>
            </a:r>
            <a:endParaRPr kumimoji="0" lang="en-US" sz="40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buNone/>
            </a:pPr>
            <a:r>
              <a:rPr lang="en-US" altLang="zh-CN" dirty="0" smtClean="0"/>
              <a:t>  </a:t>
            </a:r>
            <a:r>
              <a:rPr lang="en-US" altLang="zh-CN" sz="2400" dirty="0" smtClean="0">
                <a:latin typeface="Times New Roman" pitchFamily="18" charset="0"/>
                <a:cs typeface="Times New Roman" pitchFamily="18" charset="0"/>
              </a:rPr>
              <a:t>A Supply Chain consists of a series of activities involving many organizations through which the materials move from initial suppliers to final customers”</a:t>
            </a:r>
          </a:p>
          <a:p>
            <a:endParaRPr lang="en-IN" dirty="0"/>
          </a:p>
        </p:txBody>
      </p:sp>
      <p:sp>
        <p:nvSpPr>
          <p:cNvPr id="27" name="Title 1"/>
          <p:cNvSpPr txBox="1">
            <a:spLocks/>
          </p:cNvSpPr>
          <p:nvPr/>
        </p:nvSpPr>
        <p:spPr>
          <a:xfrm>
            <a:off x="381000" y="304800"/>
            <a:ext cx="8229600" cy="990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lvl="0" algn="ctr">
              <a:spcBef>
                <a:spcPct val="0"/>
              </a:spcBef>
              <a:defRPr/>
            </a:pPr>
            <a:r>
              <a:rPr lang="en-US" altLang="zh-CN" sz="3600" b="1" i="1" dirty="0" smtClean="0">
                <a:effectLst>
                  <a:outerShdw blurRad="38100" dist="38100" dir="2700000" algn="tl">
                    <a:srgbClr val="000000">
                      <a:alpha val="43137"/>
                    </a:srgbClr>
                  </a:outerShdw>
                </a:effectLst>
                <a:latin typeface="Times New Roman" pitchFamily="18" charset="0"/>
                <a:cs typeface="Times New Roman" pitchFamily="18" charset="0"/>
              </a:rPr>
              <a:t> Supply Chain</a:t>
            </a:r>
            <a:endParaRPr kumimoji="0" lang="en-US" sz="36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pic>
        <p:nvPicPr>
          <p:cNvPr id="71681" name="Picture 1"/>
          <p:cNvPicPr>
            <a:picLocks noChangeAspect="1" noChangeArrowheads="1"/>
          </p:cNvPicPr>
          <p:nvPr/>
        </p:nvPicPr>
        <p:blipFill>
          <a:blip r:embed="rId2" cstate="print"/>
          <a:srcRect/>
          <a:stretch>
            <a:fillRect/>
          </a:stretch>
        </p:blipFill>
        <p:spPr bwMode="auto">
          <a:xfrm>
            <a:off x="533400" y="3810000"/>
            <a:ext cx="828675" cy="1524000"/>
          </a:xfrm>
          <a:prstGeom prst="rect">
            <a:avLst/>
          </a:prstGeom>
          <a:noFill/>
          <a:ln w="9525">
            <a:noFill/>
            <a:miter lim="800000"/>
            <a:headEnd/>
            <a:tailEnd/>
          </a:ln>
          <a:effectLst/>
        </p:spPr>
      </p:pic>
      <p:pic>
        <p:nvPicPr>
          <p:cNvPr id="71682" name="Picture 2"/>
          <p:cNvPicPr>
            <a:picLocks noChangeAspect="1" noChangeArrowheads="1"/>
          </p:cNvPicPr>
          <p:nvPr/>
        </p:nvPicPr>
        <p:blipFill>
          <a:blip r:embed="rId3" cstate="print"/>
          <a:srcRect/>
          <a:stretch>
            <a:fillRect/>
          </a:stretch>
        </p:blipFill>
        <p:spPr bwMode="auto">
          <a:xfrm>
            <a:off x="1447800" y="3886200"/>
            <a:ext cx="1133475" cy="1457325"/>
          </a:xfrm>
          <a:prstGeom prst="rect">
            <a:avLst/>
          </a:prstGeom>
          <a:noFill/>
          <a:ln w="9525">
            <a:noFill/>
            <a:miter lim="800000"/>
            <a:headEnd/>
            <a:tailEnd/>
          </a:ln>
          <a:effectLst/>
        </p:spPr>
      </p:pic>
      <p:pic>
        <p:nvPicPr>
          <p:cNvPr id="71683" name="Picture 3"/>
          <p:cNvPicPr>
            <a:picLocks noChangeAspect="1" noChangeArrowheads="1"/>
          </p:cNvPicPr>
          <p:nvPr/>
        </p:nvPicPr>
        <p:blipFill>
          <a:blip r:embed="rId4" cstate="print"/>
          <a:srcRect/>
          <a:stretch>
            <a:fillRect/>
          </a:stretch>
        </p:blipFill>
        <p:spPr bwMode="auto">
          <a:xfrm>
            <a:off x="2743200" y="3886200"/>
            <a:ext cx="1000125" cy="1514475"/>
          </a:xfrm>
          <a:prstGeom prst="rect">
            <a:avLst/>
          </a:prstGeom>
          <a:noFill/>
          <a:ln w="9525">
            <a:noFill/>
            <a:miter lim="800000"/>
            <a:headEnd/>
            <a:tailEnd/>
          </a:ln>
          <a:effectLst/>
        </p:spPr>
      </p:pic>
      <p:pic>
        <p:nvPicPr>
          <p:cNvPr id="71685" name="Picture 5"/>
          <p:cNvPicPr>
            <a:picLocks noChangeAspect="1" noChangeArrowheads="1"/>
          </p:cNvPicPr>
          <p:nvPr/>
        </p:nvPicPr>
        <p:blipFill>
          <a:blip r:embed="rId5" cstate="print"/>
          <a:srcRect/>
          <a:stretch>
            <a:fillRect/>
          </a:stretch>
        </p:blipFill>
        <p:spPr bwMode="auto">
          <a:xfrm>
            <a:off x="5181600" y="3733800"/>
            <a:ext cx="1219200" cy="1609725"/>
          </a:xfrm>
          <a:prstGeom prst="rect">
            <a:avLst/>
          </a:prstGeom>
          <a:noFill/>
          <a:ln w="9525">
            <a:noFill/>
            <a:miter lim="800000"/>
            <a:headEnd/>
            <a:tailEnd/>
          </a:ln>
          <a:effectLst/>
        </p:spPr>
      </p:pic>
      <p:pic>
        <p:nvPicPr>
          <p:cNvPr id="71687" name="Picture 7"/>
          <p:cNvPicPr>
            <a:picLocks noChangeAspect="1" noChangeArrowheads="1"/>
          </p:cNvPicPr>
          <p:nvPr/>
        </p:nvPicPr>
        <p:blipFill>
          <a:blip r:embed="rId6" cstate="print"/>
          <a:srcRect/>
          <a:stretch>
            <a:fillRect/>
          </a:stretch>
        </p:blipFill>
        <p:spPr bwMode="auto">
          <a:xfrm>
            <a:off x="3886200" y="3581400"/>
            <a:ext cx="1104900" cy="1714500"/>
          </a:xfrm>
          <a:prstGeom prst="rect">
            <a:avLst/>
          </a:prstGeom>
          <a:noFill/>
          <a:ln w="9525">
            <a:noFill/>
            <a:miter lim="800000"/>
            <a:headEnd/>
            <a:tailEnd/>
          </a:ln>
          <a:effectLst/>
        </p:spPr>
      </p:pic>
      <p:pic>
        <p:nvPicPr>
          <p:cNvPr id="71689" name="Picture 9"/>
          <p:cNvPicPr>
            <a:picLocks noChangeAspect="1" noChangeArrowheads="1"/>
          </p:cNvPicPr>
          <p:nvPr/>
        </p:nvPicPr>
        <p:blipFill>
          <a:blip r:embed="rId7" cstate="print"/>
          <a:srcRect/>
          <a:stretch>
            <a:fillRect/>
          </a:stretch>
        </p:blipFill>
        <p:spPr bwMode="auto">
          <a:xfrm>
            <a:off x="6629400" y="3733800"/>
            <a:ext cx="1123950" cy="1743075"/>
          </a:xfrm>
          <a:prstGeom prst="rect">
            <a:avLst/>
          </a:prstGeom>
          <a:noFill/>
          <a:ln w="9525">
            <a:noFill/>
            <a:miter lim="800000"/>
            <a:headEnd/>
            <a:tailEnd/>
          </a:ln>
          <a:effectLst/>
        </p:spPr>
      </p:pic>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1"/>
                                        </p:tgtEl>
                                        <p:attrNameLst>
                                          <p:attrName>style.visibility</p:attrName>
                                        </p:attrNameLst>
                                      </p:cBhvr>
                                      <p:to>
                                        <p:strVal val="visible"/>
                                      </p:to>
                                    </p:set>
                                    <p:anim calcmode="lin" valueType="num">
                                      <p:cBhvr additive="base">
                                        <p:cTn id="7" dur="500" fill="hold"/>
                                        <p:tgtEl>
                                          <p:spTgt spid="71681"/>
                                        </p:tgtEl>
                                        <p:attrNameLst>
                                          <p:attrName>ppt_x</p:attrName>
                                        </p:attrNameLst>
                                      </p:cBhvr>
                                      <p:tavLst>
                                        <p:tav tm="0">
                                          <p:val>
                                            <p:strVal val="#ppt_x"/>
                                          </p:val>
                                        </p:tav>
                                        <p:tav tm="100000">
                                          <p:val>
                                            <p:strVal val="#ppt_x"/>
                                          </p:val>
                                        </p:tav>
                                      </p:tavLst>
                                    </p:anim>
                                    <p:anim calcmode="lin" valueType="num">
                                      <p:cBhvr additive="base">
                                        <p:cTn id="8" dur="500" fill="hold"/>
                                        <p:tgtEl>
                                          <p:spTgt spid="7168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000"/>
                                  </p:stCondLst>
                                  <p:childTnLst>
                                    <p:set>
                                      <p:cBhvr>
                                        <p:cTn id="11" dur="1" fill="hold">
                                          <p:stCondLst>
                                            <p:cond delay="0"/>
                                          </p:stCondLst>
                                        </p:cTn>
                                        <p:tgtEl>
                                          <p:spTgt spid="71682"/>
                                        </p:tgtEl>
                                        <p:attrNameLst>
                                          <p:attrName>style.visibility</p:attrName>
                                        </p:attrNameLst>
                                      </p:cBhvr>
                                      <p:to>
                                        <p:strVal val="visible"/>
                                      </p:to>
                                    </p:set>
                                    <p:anim calcmode="lin" valueType="num">
                                      <p:cBhvr additive="base">
                                        <p:cTn id="12" dur="500" fill="hold"/>
                                        <p:tgtEl>
                                          <p:spTgt spid="71682"/>
                                        </p:tgtEl>
                                        <p:attrNameLst>
                                          <p:attrName>ppt_x</p:attrName>
                                        </p:attrNameLst>
                                      </p:cBhvr>
                                      <p:tavLst>
                                        <p:tav tm="0">
                                          <p:val>
                                            <p:strVal val="#ppt_x"/>
                                          </p:val>
                                        </p:tav>
                                        <p:tav tm="100000">
                                          <p:val>
                                            <p:strVal val="#ppt_x"/>
                                          </p:val>
                                        </p:tav>
                                      </p:tavLst>
                                    </p:anim>
                                    <p:anim calcmode="lin" valueType="num">
                                      <p:cBhvr additive="base">
                                        <p:cTn id="13" dur="500" fill="hold"/>
                                        <p:tgtEl>
                                          <p:spTgt spid="7168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1000"/>
                                  </p:stCondLst>
                                  <p:childTnLst>
                                    <p:set>
                                      <p:cBhvr>
                                        <p:cTn id="16" dur="1" fill="hold">
                                          <p:stCondLst>
                                            <p:cond delay="0"/>
                                          </p:stCondLst>
                                        </p:cTn>
                                        <p:tgtEl>
                                          <p:spTgt spid="71683"/>
                                        </p:tgtEl>
                                        <p:attrNameLst>
                                          <p:attrName>style.visibility</p:attrName>
                                        </p:attrNameLst>
                                      </p:cBhvr>
                                      <p:to>
                                        <p:strVal val="visible"/>
                                      </p:to>
                                    </p:set>
                                    <p:anim calcmode="lin" valueType="num">
                                      <p:cBhvr additive="base">
                                        <p:cTn id="17" dur="500" fill="hold"/>
                                        <p:tgtEl>
                                          <p:spTgt spid="71683"/>
                                        </p:tgtEl>
                                        <p:attrNameLst>
                                          <p:attrName>ppt_x</p:attrName>
                                        </p:attrNameLst>
                                      </p:cBhvr>
                                      <p:tavLst>
                                        <p:tav tm="0">
                                          <p:val>
                                            <p:strVal val="#ppt_x"/>
                                          </p:val>
                                        </p:tav>
                                        <p:tav tm="100000">
                                          <p:val>
                                            <p:strVal val="#ppt_x"/>
                                          </p:val>
                                        </p:tav>
                                      </p:tavLst>
                                    </p:anim>
                                    <p:anim calcmode="lin" valueType="num">
                                      <p:cBhvr additive="base">
                                        <p:cTn id="18" dur="500" fill="hold"/>
                                        <p:tgtEl>
                                          <p:spTgt spid="71683"/>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71687"/>
                                        </p:tgtEl>
                                        <p:attrNameLst>
                                          <p:attrName>style.visibility</p:attrName>
                                        </p:attrNameLst>
                                      </p:cBhvr>
                                      <p:to>
                                        <p:strVal val="visible"/>
                                      </p:to>
                                    </p:set>
                                    <p:anim calcmode="lin" valueType="num">
                                      <p:cBhvr additive="base">
                                        <p:cTn id="22" dur="500" fill="hold"/>
                                        <p:tgtEl>
                                          <p:spTgt spid="71687"/>
                                        </p:tgtEl>
                                        <p:attrNameLst>
                                          <p:attrName>ppt_x</p:attrName>
                                        </p:attrNameLst>
                                      </p:cBhvr>
                                      <p:tavLst>
                                        <p:tav tm="0">
                                          <p:val>
                                            <p:strVal val="#ppt_x"/>
                                          </p:val>
                                        </p:tav>
                                        <p:tav tm="100000">
                                          <p:val>
                                            <p:strVal val="#ppt_x"/>
                                          </p:val>
                                        </p:tav>
                                      </p:tavLst>
                                    </p:anim>
                                    <p:anim calcmode="lin" valueType="num">
                                      <p:cBhvr additive="base">
                                        <p:cTn id="23" dur="500" fill="hold"/>
                                        <p:tgtEl>
                                          <p:spTgt spid="71687"/>
                                        </p:tgtEl>
                                        <p:attrNameLst>
                                          <p:attrName>ppt_y</p:attrName>
                                        </p:attrNameLst>
                                      </p:cBhvr>
                                      <p:tavLst>
                                        <p:tav tm="0">
                                          <p:val>
                                            <p:strVal val="1+#ppt_h/2"/>
                                          </p:val>
                                        </p:tav>
                                        <p:tav tm="100000">
                                          <p:val>
                                            <p:strVal val="#ppt_y"/>
                                          </p:val>
                                        </p:tav>
                                      </p:tavLst>
                                    </p:anim>
                                  </p:childTnLst>
                                </p:cTn>
                              </p:par>
                            </p:childTnLst>
                          </p:cTn>
                        </p:par>
                        <p:par>
                          <p:cTn id="24" fill="hold">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71685"/>
                                        </p:tgtEl>
                                        <p:attrNameLst>
                                          <p:attrName>style.visibility</p:attrName>
                                        </p:attrNameLst>
                                      </p:cBhvr>
                                      <p:to>
                                        <p:strVal val="visible"/>
                                      </p:to>
                                    </p:set>
                                    <p:anim calcmode="lin" valueType="num">
                                      <p:cBhvr additive="base">
                                        <p:cTn id="27" dur="500" fill="hold"/>
                                        <p:tgtEl>
                                          <p:spTgt spid="71685"/>
                                        </p:tgtEl>
                                        <p:attrNameLst>
                                          <p:attrName>ppt_x</p:attrName>
                                        </p:attrNameLst>
                                      </p:cBhvr>
                                      <p:tavLst>
                                        <p:tav tm="0">
                                          <p:val>
                                            <p:strVal val="#ppt_x"/>
                                          </p:val>
                                        </p:tav>
                                        <p:tav tm="100000">
                                          <p:val>
                                            <p:strVal val="#ppt_x"/>
                                          </p:val>
                                        </p:tav>
                                      </p:tavLst>
                                    </p:anim>
                                    <p:anim calcmode="lin" valueType="num">
                                      <p:cBhvr additive="base">
                                        <p:cTn id="28" dur="500" fill="hold"/>
                                        <p:tgtEl>
                                          <p:spTgt spid="71685"/>
                                        </p:tgtEl>
                                        <p:attrNameLst>
                                          <p:attrName>ppt_y</p:attrName>
                                        </p:attrNameLst>
                                      </p:cBhvr>
                                      <p:tavLst>
                                        <p:tav tm="0">
                                          <p:val>
                                            <p:strVal val="1+#ppt_h/2"/>
                                          </p:val>
                                        </p:tav>
                                        <p:tav tm="100000">
                                          <p:val>
                                            <p:strVal val="#ppt_y"/>
                                          </p:val>
                                        </p:tav>
                                      </p:tavLst>
                                    </p:anim>
                                  </p:childTnLst>
                                </p:cTn>
                              </p:par>
                            </p:childTnLst>
                          </p:cTn>
                        </p:par>
                        <p:par>
                          <p:cTn id="29" fill="hold">
                            <p:stCondLst>
                              <p:cond delay="6500"/>
                            </p:stCondLst>
                            <p:childTnLst>
                              <p:par>
                                <p:cTn id="30" presetID="2" presetClass="entr" presetSubtype="4" fill="hold" nodeType="afterEffect">
                                  <p:stCondLst>
                                    <p:cond delay="1000"/>
                                  </p:stCondLst>
                                  <p:childTnLst>
                                    <p:set>
                                      <p:cBhvr>
                                        <p:cTn id="31" dur="1" fill="hold">
                                          <p:stCondLst>
                                            <p:cond delay="0"/>
                                          </p:stCondLst>
                                        </p:cTn>
                                        <p:tgtEl>
                                          <p:spTgt spid="71689"/>
                                        </p:tgtEl>
                                        <p:attrNameLst>
                                          <p:attrName>style.visibility</p:attrName>
                                        </p:attrNameLst>
                                      </p:cBhvr>
                                      <p:to>
                                        <p:strVal val="visible"/>
                                      </p:to>
                                    </p:set>
                                    <p:anim calcmode="lin" valueType="num">
                                      <p:cBhvr additive="base">
                                        <p:cTn id="32" dur="500" fill="hold"/>
                                        <p:tgtEl>
                                          <p:spTgt spid="71689"/>
                                        </p:tgtEl>
                                        <p:attrNameLst>
                                          <p:attrName>ppt_x</p:attrName>
                                        </p:attrNameLst>
                                      </p:cBhvr>
                                      <p:tavLst>
                                        <p:tav tm="0">
                                          <p:val>
                                            <p:strVal val="#ppt_x"/>
                                          </p:val>
                                        </p:tav>
                                        <p:tav tm="100000">
                                          <p:val>
                                            <p:strVal val="#ppt_x"/>
                                          </p:val>
                                        </p:tav>
                                      </p:tavLst>
                                    </p:anim>
                                    <p:anim calcmode="lin" valueType="num">
                                      <p:cBhvr additive="base">
                                        <p:cTn id="33" dur="500" fill="hold"/>
                                        <p:tgtEl>
                                          <p:spTgt spid="716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457200" y="1905000"/>
            <a:ext cx="8229600" cy="4724401"/>
          </a:xfrm>
          <a:prstGeom prst="rect">
            <a:avLst/>
          </a:prstGeom>
        </p:spPr>
      </p:pic>
      <p:sp>
        <p:nvSpPr>
          <p:cNvPr id="5" name="Title 1"/>
          <p:cNvSpPr txBox="1">
            <a:spLocks/>
          </p:cNvSpPr>
          <p:nvPr/>
        </p:nvSpPr>
        <p:spPr>
          <a:xfrm>
            <a:off x="381000" y="685800"/>
            <a:ext cx="8229600" cy="990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Autofit/>
          </a:bodyPr>
          <a:lstStyle/>
          <a:p>
            <a:pPr lvl="0">
              <a:spcBef>
                <a:spcPct val="0"/>
              </a:spcBef>
            </a:pPr>
            <a:r>
              <a:rPr lang="en-US" sz="28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Construction of Collection Zones using Ward’s Method</a:t>
            </a:r>
            <a:endParaRPr kumimoji="0" lang="en-US" sz="2800" b="1" i="1"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94213" name="Picture 5"/>
          <p:cNvPicPr>
            <a:picLocks noChangeAspect="1" noChangeArrowheads="1"/>
          </p:cNvPicPr>
          <p:nvPr/>
        </p:nvPicPr>
        <p:blipFill>
          <a:blip r:embed="rId4" cstate="print"/>
          <a:srcRect/>
          <a:stretch>
            <a:fillRect/>
          </a:stretch>
        </p:blipFill>
        <p:spPr bwMode="auto">
          <a:xfrm>
            <a:off x="4038600" y="2438400"/>
            <a:ext cx="38100" cy="4000500"/>
          </a:xfrm>
          <a:prstGeom prst="rect">
            <a:avLst/>
          </a:prstGeom>
          <a:noFill/>
          <a:ln w="9525">
            <a:noFill/>
            <a:miter lim="800000"/>
            <a:headEnd/>
            <a:tailEnd/>
          </a:ln>
          <a:effectLst/>
        </p:spPr>
      </p:pic>
      <p:pic>
        <p:nvPicPr>
          <p:cNvPr id="94215" name="Picture 7"/>
          <p:cNvPicPr>
            <a:picLocks noChangeAspect="1" noChangeArrowheads="1"/>
          </p:cNvPicPr>
          <p:nvPr/>
        </p:nvPicPr>
        <p:blipFill>
          <a:blip r:embed="rId4" cstate="print"/>
          <a:srcRect/>
          <a:stretch>
            <a:fillRect/>
          </a:stretch>
        </p:blipFill>
        <p:spPr bwMode="auto">
          <a:xfrm>
            <a:off x="3657600" y="2438400"/>
            <a:ext cx="38100" cy="4000500"/>
          </a:xfrm>
          <a:prstGeom prst="rect">
            <a:avLst/>
          </a:prstGeom>
          <a:noFill/>
          <a:ln w="9525">
            <a:noFill/>
            <a:miter lim="800000"/>
            <a:headEnd/>
            <a:tailEnd/>
          </a:ln>
          <a:effectLst/>
        </p:spPr>
      </p:pic>
      <p:pic>
        <p:nvPicPr>
          <p:cNvPr id="94216" name="Picture 8"/>
          <p:cNvPicPr>
            <a:picLocks noChangeAspect="1" noChangeArrowheads="1"/>
          </p:cNvPicPr>
          <p:nvPr/>
        </p:nvPicPr>
        <p:blipFill>
          <a:blip r:embed="rId4" cstate="print"/>
          <a:srcRect/>
          <a:stretch>
            <a:fillRect/>
          </a:stretch>
        </p:blipFill>
        <p:spPr bwMode="auto">
          <a:xfrm>
            <a:off x="4572000" y="2438400"/>
            <a:ext cx="38100" cy="40005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94215"/>
                                        </p:tgtEl>
                                        <p:attrNameLst>
                                          <p:attrName>style.visibility</p:attrName>
                                        </p:attrNameLst>
                                      </p:cBhvr>
                                      <p:to>
                                        <p:strVal val="visible"/>
                                      </p:to>
                                    </p:set>
                                    <p:anim calcmode="lin" valueType="num">
                                      <p:cBhvr additive="base">
                                        <p:cTn id="7" dur="500" fill="hold"/>
                                        <p:tgtEl>
                                          <p:spTgt spid="94215"/>
                                        </p:tgtEl>
                                        <p:attrNameLst>
                                          <p:attrName>ppt_x</p:attrName>
                                        </p:attrNameLst>
                                      </p:cBhvr>
                                      <p:tavLst>
                                        <p:tav tm="0">
                                          <p:val>
                                            <p:strVal val="#ppt_x"/>
                                          </p:val>
                                        </p:tav>
                                        <p:tav tm="100000">
                                          <p:val>
                                            <p:strVal val="#ppt_x"/>
                                          </p:val>
                                        </p:tav>
                                      </p:tavLst>
                                    </p:anim>
                                    <p:anim calcmode="lin" valueType="num">
                                      <p:cBhvr additive="base">
                                        <p:cTn id="8" dur="500" fill="hold"/>
                                        <p:tgtEl>
                                          <p:spTgt spid="942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94215"/>
                                        </p:tgtEl>
                                      </p:cBhvr>
                                    </p:animEffect>
                                    <p:set>
                                      <p:cBhvr>
                                        <p:cTn id="13" dur="1" fill="hold">
                                          <p:stCondLst>
                                            <p:cond delay="499"/>
                                          </p:stCondLst>
                                        </p:cTn>
                                        <p:tgtEl>
                                          <p:spTgt spid="94215"/>
                                        </p:tgtEl>
                                        <p:attrNameLst>
                                          <p:attrName>style.visibility</p:attrName>
                                        </p:attrNameLst>
                                      </p:cBhvr>
                                      <p:to>
                                        <p:strVal val="hidden"/>
                                      </p:to>
                                    </p:set>
                                  </p:childTnLst>
                                </p:cTn>
                              </p:par>
                              <p:par>
                                <p:cTn id="14" presetID="2" presetClass="entr" presetSubtype="4" fill="hold" nodeType="withEffect">
                                  <p:stCondLst>
                                    <p:cond delay="1000"/>
                                  </p:stCondLst>
                                  <p:childTnLst>
                                    <p:set>
                                      <p:cBhvr>
                                        <p:cTn id="15" dur="1" fill="hold">
                                          <p:stCondLst>
                                            <p:cond delay="0"/>
                                          </p:stCondLst>
                                        </p:cTn>
                                        <p:tgtEl>
                                          <p:spTgt spid="94213"/>
                                        </p:tgtEl>
                                        <p:attrNameLst>
                                          <p:attrName>style.visibility</p:attrName>
                                        </p:attrNameLst>
                                      </p:cBhvr>
                                      <p:to>
                                        <p:strVal val="visible"/>
                                      </p:to>
                                    </p:set>
                                    <p:anim calcmode="lin" valueType="num">
                                      <p:cBhvr additive="base">
                                        <p:cTn id="16" dur="500" fill="hold"/>
                                        <p:tgtEl>
                                          <p:spTgt spid="94213"/>
                                        </p:tgtEl>
                                        <p:attrNameLst>
                                          <p:attrName>ppt_x</p:attrName>
                                        </p:attrNameLst>
                                      </p:cBhvr>
                                      <p:tavLst>
                                        <p:tav tm="0">
                                          <p:val>
                                            <p:strVal val="#ppt_x"/>
                                          </p:val>
                                        </p:tav>
                                        <p:tav tm="100000">
                                          <p:val>
                                            <p:strVal val="#ppt_x"/>
                                          </p:val>
                                        </p:tav>
                                      </p:tavLst>
                                    </p:anim>
                                    <p:anim calcmode="lin" valueType="num">
                                      <p:cBhvr additive="base">
                                        <p:cTn id="17"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4216"/>
                                        </p:tgtEl>
                                        <p:attrNameLst>
                                          <p:attrName>style.visibility</p:attrName>
                                        </p:attrNameLst>
                                      </p:cBhvr>
                                      <p:to>
                                        <p:strVal val="visible"/>
                                      </p:to>
                                    </p:set>
                                    <p:anim calcmode="lin" valueType="num">
                                      <p:cBhvr additive="base">
                                        <p:cTn id="22" dur="500" fill="hold"/>
                                        <p:tgtEl>
                                          <p:spTgt spid="94216"/>
                                        </p:tgtEl>
                                        <p:attrNameLst>
                                          <p:attrName>ppt_x</p:attrName>
                                        </p:attrNameLst>
                                      </p:cBhvr>
                                      <p:tavLst>
                                        <p:tav tm="0">
                                          <p:val>
                                            <p:strVal val="#ppt_x"/>
                                          </p:val>
                                        </p:tav>
                                        <p:tav tm="100000">
                                          <p:val>
                                            <p:strVal val="#ppt_x"/>
                                          </p:val>
                                        </p:tav>
                                      </p:tavLst>
                                    </p:anim>
                                    <p:anim calcmode="lin" valueType="num">
                                      <p:cBhvr additive="base">
                                        <p:cTn id="23" dur="500" fill="hold"/>
                                        <p:tgtEl>
                                          <p:spTgt spid="94216"/>
                                        </p:tgtEl>
                                        <p:attrNameLst>
                                          <p:attrName>ppt_y</p:attrName>
                                        </p:attrNameLst>
                                      </p:cBhvr>
                                      <p:tavLst>
                                        <p:tav tm="0">
                                          <p:val>
                                            <p:strVal val="1+#ppt_h/2"/>
                                          </p:val>
                                        </p:tav>
                                        <p:tav tm="100000">
                                          <p:val>
                                            <p:strVal val="#ppt_y"/>
                                          </p:val>
                                        </p:tav>
                                      </p:tavLst>
                                    </p:anim>
                                  </p:childTnLst>
                                </p:cTn>
                              </p:par>
                              <p:par>
                                <p:cTn id="24" presetID="3" presetClass="exit" presetSubtype="10" fill="hold" nodeType="withEffect">
                                  <p:stCondLst>
                                    <p:cond delay="0"/>
                                  </p:stCondLst>
                                  <p:childTnLst>
                                    <p:animEffect transition="out" filter="blinds(horizontal)">
                                      <p:cBhvr>
                                        <p:cTn id="25" dur="500"/>
                                        <p:tgtEl>
                                          <p:spTgt spid="94213"/>
                                        </p:tgtEl>
                                      </p:cBhvr>
                                    </p:animEffect>
                                    <p:set>
                                      <p:cBhvr>
                                        <p:cTn id="26" dur="1" fill="hold">
                                          <p:stCondLst>
                                            <p:cond delay="499"/>
                                          </p:stCondLst>
                                        </p:cTn>
                                        <p:tgtEl>
                                          <p:spTgt spid="942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28600"/>
            <a:ext cx="8229600" cy="9144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fontScale="77500" lnSpcReduction="20000"/>
          </a:bodyPr>
          <a:lstStyle/>
          <a:p>
            <a:pPr>
              <a:spcBef>
                <a:spcPct val="0"/>
              </a:spcBef>
              <a:defRPr/>
            </a:pPr>
            <a:endParaRPr lang="en-US" sz="4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spcBef>
                <a:spcPct val="0"/>
              </a:spcBef>
              <a:defRPr/>
            </a:pPr>
            <a:r>
              <a:rPr lang="en-US" sz="4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Location of Collection centers and  RFC  in NCR</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09594" name="Picture 26"/>
          <p:cNvPicPr>
            <a:picLocks noChangeAspect="1" noChangeArrowheads="1"/>
          </p:cNvPicPr>
          <p:nvPr/>
        </p:nvPicPr>
        <p:blipFill>
          <a:blip r:embed="rId2" cstate="print"/>
          <a:srcRect/>
          <a:stretch>
            <a:fillRect/>
          </a:stretch>
        </p:blipFill>
        <p:spPr bwMode="auto">
          <a:xfrm>
            <a:off x="990600" y="1295400"/>
            <a:ext cx="6857999" cy="5181600"/>
          </a:xfrm>
          <a:prstGeom prst="rect">
            <a:avLst/>
          </a:prstGeom>
          <a:noFill/>
          <a:ln w="9525">
            <a:noFill/>
            <a:miter lim="800000"/>
            <a:headEnd/>
            <a:tailEnd/>
          </a:ln>
          <a:effectLst/>
        </p:spPr>
      </p:pic>
      <p:sp>
        <p:nvSpPr>
          <p:cNvPr id="4" name="TextBox 3"/>
          <p:cNvSpPr txBox="1"/>
          <p:nvPr/>
        </p:nvSpPr>
        <p:spPr>
          <a:xfrm>
            <a:off x="3429000" y="3810000"/>
            <a:ext cx="838200" cy="246221"/>
          </a:xfrm>
          <a:prstGeom prst="rect">
            <a:avLst/>
          </a:prstGeom>
          <a:noFill/>
        </p:spPr>
        <p:txBody>
          <a:bodyPr wrap="square" rtlCol="0">
            <a:spAutoFit/>
          </a:bodyPr>
          <a:lstStyle/>
          <a:p>
            <a:r>
              <a:rPr lang="en-US" sz="1000" dirty="0" smtClean="0"/>
              <a:t>Maya </a:t>
            </a:r>
            <a:r>
              <a:rPr lang="en-US" sz="1000" dirty="0" err="1" smtClean="0"/>
              <a:t>Puri</a:t>
            </a:r>
            <a:endParaRPr lang="en-US" sz="1000" dirty="0"/>
          </a:p>
        </p:txBody>
      </p:sp>
      <p:sp>
        <p:nvSpPr>
          <p:cNvPr id="6" name="TextBox 5"/>
          <p:cNvSpPr txBox="1"/>
          <p:nvPr/>
        </p:nvSpPr>
        <p:spPr>
          <a:xfrm>
            <a:off x="4800600" y="4038600"/>
            <a:ext cx="990600" cy="230832"/>
          </a:xfrm>
          <a:prstGeom prst="rect">
            <a:avLst/>
          </a:prstGeom>
          <a:noFill/>
        </p:spPr>
        <p:txBody>
          <a:bodyPr wrap="square" rtlCol="0">
            <a:spAutoFit/>
          </a:bodyPr>
          <a:lstStyle/>
          <a:p>
            <a:r>
              <a:rPr lang="en-US" sz="900" dirty="0" err="1" smtClean="0"/>
              <a:t>Mayur</a:t>
            </a:r>
            <a:r>
              <a:rPr lang="en-US" sz="900" dirty="0" smtClean="0"/>
              <a:t> </a:t>
            </a:r>
            <a:r>
              <a:rPr lang="en-US" sz="900" dirty="0" err="1" smtClean="0"/>
              <a:t>Vihar</a:t>
            </a:r>
            <a:endParaRPr lang="en-US" sz="900" dirty="0"/>
          </a:p>
        </p:txBody>
      </p:sp>
      <p:sp>
        <p:nvSpPr>
          <p:cNvPr id="7" name="TextBox 6"/>
          <p:cNvSpPr txBox="1"/>
          <p:nvPr/>
        </p:nvSpPr>
        <p:spPr>
          <a:xfrm>
            <a:off x="5562600" y="3962400"/>
            <a:ext cx="838200" cy="230832"/>
          </a:xfrm>
          <a:prstGeom prst="rect">
            <a:avLst/>
          </a:prstGeom>
          <a:noFill/>
        </p:spPr>
        <p:txBody>
          <a:bodyPr wrap="square" rtlCol="0">
            <a:spAutoFit/>
          </a:bodyPr>
          <a:lstStyle/>
          <a:p>
            <a:r>
              <a:rPr lang="en-US" sz="900" dirty="0" err="1" smtClean="0"/>
              <a:t>Vaishali</a:t>
            </a:r>
            <a:endParaRPr lang="en-US" sz="900" dirty="0"/>
          </a:p>
        </p:txBody>
      </p:sp>
      <p:sp>
        <p:nvSpPr>
          <p:cNvPr id="8" name="TextBox 7"/>
          <p:cNvSpPr txBox="1"/>
          <p:nvPr/>
        </p:nvSpPr>
        <p:spPr>
          <a:xfrm>
            <a:off x="3962400" y="4419600"/>
            <a:ext cx="990600" cy="246221"/>
          </a:xfrm>
          <a:prstGeom prst="rect">
            <a:avLst/>
          </a:prstGeom>
          <a:noFill/>
        </p:spPr>
        <p:txBody>
          <a:bodyPr wrap="square" rtlCol="0">
            <a:spAutoFit/>
          </a:bodyPr>
          <a:lstStyle/>
          <a:p>
            <a:r>
              <a:rPr lang="en-US" sz="1000" dirty="0" smtClean="0"/>
              <a:t>South Ex</a:t>
            </a:r>
            <a:endParaRPr lang="en-US" sz="1000" dirty="0"/>
          </a:p>
        </p:txBody>
      </p:sp>
      <p:sp>
        <p:nvSpPr>
          <p:cNvPr id="9" name="TextBox 8"/>
          <p:cNvSpPr txBox="1"/>
          <p:nvPr/>
        </p:nvSpPr>
        <p:spPr>
          <a:xfrm>
            <a:off x="4267200" y="4876800"/>
            <a:ext cx="1143000" cy="246221"/>
          </a:xfrm>
          <a:prstGeom prst="rect">
            <a:avLst/>
          </a:prstGeom>
          <a:noFill/>
        </p:spPr>
        <p:txBody>
          <a:bodyPr wrap="square" rtlCol="0">
            <a:spAutoFit/>
          </a:bodyPr>
          <a:lstStyle/>
          <a:p>
            <a:r>
              <a:rPr lang="en-US" sz="1000" dirty="0" smtClean="0"/>
              <a:t>East of </a:t>
            </a:r>
            <a:r>
              <a:rPr lang="en-US" sz="1000" dirty="0" err="1" smtClean="0"/>
              <a:t>Kailash</a:t>
            </a:r>
            <a:endParaRPr lang="en-US" sz="1000" dirty="0"/>
          </a:p>
        </p:txBody>
      </p:sp>
      <p:sp>
        <p:nvSpPr>
          <p:cNvPr id="10" name="TextBox 9"/>
          <p:cNvSpPr txBox="1"/>
          <p:nvPr/>
        </p:nvSpPr>
        <p:spPr>
          <a:xfrm>
            <a:off x="4495800" y="4191000"/>
            <a:ext cx="990600" cy="246221"/>
          </a:xfrm>
          <a:prstGeom prst="rect">
            <a:avLst/>
          </a:prstGeom>
          <a:noFill/>
        </p:spPr>
        <p:txBody>
          <a:bodyPr wrap="square" rtlCol="0">
            <a:spAutoFit/>
          </a:bodyPr>
          <a:lstStyle/>
          <a:p>
            <a:r>
              <a:rPr lang="en-US" sz="1000" dirty="0" smtClean="0"/>
              <a:t>Mathura road</a:t>
            </a:r>
            <a:endParaRPr lang="en-US" sz="1000" dirty="0"/>
          </a:p>
        </p:txBody>
      </p:sp>
      <p:sp>
        <p:nvSpPr>
          <p:cNvPr id="11" name="TextBox 10"/>
          <p:cNvSpPr txBox="1"/>
          <p:nvPr/>
        </p:nvSpPr>
        <p:spPr>
          <a:xfrm>
            <a:off x="4419600" y="3886200"/>
            <a:ext cx="990600" cy="246221"/>
          </a:xfrm>
          <a:prstGeom prst="rect">
            <a:avLst/>
          </a:prstGeom>
          <a:noFill/>
        </p:spPr>
        <p:txBody>
          <a:bodyPr wrap="square" rtlCol="0">
            <a:spAutoFit/>
          </a:bodyPr>
          <a:lstStyle/>
          <a:p>
            <a:r>
              <a:rPr lang="en-US" sz="1000" dirty="0" smtClean="0"/>
              <a:t>CP</a:t>
            </a:r>
            <a:endParaRPr lang="en-US" sz="1000" dirty="0"/>
          </a:p>
        </p:txBody>
      </p:sp>
      <p:sp>
        <p:nvSpPr>
          <p:cNvPr id="12" name="TextBox 11"/>
          <p:cNvSpPr txBox="1"/>
          <p:nvPr/>
        </p:nvSpPr>
        <p:spPr>
          <a:xfrm>
            <a:off x="3733800" y="5105400"/>
            <a:ext cx="990600" cy="246221"/>
          </a:xfrm>
          <a:prstGeom prst="rect">
            <a:avLst/>
          </a:prstGeom>
          <a:noFill/>
        </p:spPr>
        <p:txBody>
          <a:bodyPr wrap="square" rtlCol="0">
            <a:spAutoFit/>
          </a:bodyPr>
          <a:lstStyle/>
          <a:p>
            <a:r>
              <a:rPr lang="en-US" sz="1000" dirty="0" err="1" smtClean="0"/>
              <a:t>Vasant</a:t>
            </a:r>
            <a:r>
              <a:rPr lang="en-US" sz="1000" dirty="0" smtClean="0"/>
              <a:t> </a:t>
            </a:r>
            <a:r>
              <a:rPr lang="en-US" sz="1000" dirty="0" err="1" smtClean="0"/>
              <a:t>Kunj</a:t>
            </a:r>
            <a:endParaRPr lang="en-US" sz="1000" dirty="0"/>
          </a:p>
        </p:txBody>
      </p:sp>
      <p:sp>
        <p:nvSpPr>
          <p:cNvPr id="13" name="TextBox 12"/>
          <p:cNvSpPr txBox="1"/>
          <p:nvPr/>
        </p:nvSpPr>
        <p:spPr>
          <a:xfrm>
            <a:off x="2667000" y="5334000"/>
            <a:ext cx="990600" cy="246221"/>
          </a:xfrm>
          <a:prstGeom prst="rect">
            <a:avLst/>
          </a:prstGeom>
          <a:noFill/>
        </p:spPr>
        <p:txBody>
          <a:bodyPr wrap="square" rtlCol="0">
            <a:spAutoFit/>
          </a:bodyPr>
          <a:lstStyle/>
          <a:p>
            <a:r>
              <a:rPr lang="en-US" sz="1000" dirty="0" err="1" smtClean="0"/>
              <a:t>Sushant</a:t>
            </a:r>
            <a:r>
              <a:rPr lang="en-US" sz="1000" dirty="0" smtClean="0"/>
              <a:t> </a:t>
            </a:r>
            <a:r>
              <a:rPr lang="en-US" sz="1000" dirty="0" err="1" smtClean="0"/>
              <a:t>Lok</a:t>
            </a:r>
            <a:endParaRPr lang="en-US" sz="1000" dirty="0"/>
          </a:p>
        </p:txBody>
      </p:sp>
      <p:sp>
        <p:nvSpPr>
          <p:cNvPr id="14" name="TextBox 13"/>
          <p:cNvSpPr txBox="1"/>
          <p:nvPr/>
        </p:nvSpPr>
        <p:spPr>
          <a:xfrm>
            <a:off x="3048000" y="3505200"/>
            <a:ext cx="838200" cy="246221"/>
          </a:xfrm>
          <a:prstGeom prst="rect">
            <a:avLst/>
          </a:prstGeom>
          <a:noFill/>
        </p:spPr>
        <p:txBody>
          <a:bodyPr wrap="square" rtlCol="0">
            <a:spAutoFit/>
          </a:bodyPr>
          <a:lstStyle/>
          <a:p>
            <a:r>
              <a:rPr lang="en-US" sz="1000" dirty="0" smtClean="0"/>
              <a:t>Punjabi B</a:t>
            </a:r>
            <a:endParaRPr lang="en-US" sz="1000" dirty="0"/>
          </a:p>
        </p:txBody>
      </p:sp>
      <p:sp>
        <p:nvSpPr>
          <p:cNvPr id="15" name="TextBox 14"/>
          <p:cNvSpPr txBox="1"/>
          <p:nvPr/>
        </p:nvSpPr>
        <p:spPr>
          <a:xfrm>
            <a:off x="2819400" y="3886200"/>
            <a:ext cx="990600" cy="246221"/>
          </a:xfrm>
          <a:prstGeom prst="rect">
            <a:avLst/>
          </a:prstGeom>
          <a:noFill/>
        </p:spPr>
        <p:txBody>
          <a:bodyPr wrap="square" rtlCol="0">
            <a:spAutoFit/>
          </a:bodyPr>
          <a:lstStyle/>
          <a:p>
            <a:r>
              <a:rPr lang="en-US" sz="1000" dirty="0" err="1" smtClean="0"/>
              <a:t>Rajouri</a:t>
            </a:r>
            <a:r>
              <a:rPr lang="en-US" sz="1000" dirty="0" smtClean="0"/>
              <a:t> G</a:t>
            </a:r>
            <a:endParaRPr lang="en-US" sz="1000" dirty="0"/>
          </a:p>
        </p:txBody>
      </p:sp>
      <p:sp>
        <p:nvSpPr>
          <p:cNvPr id="16" name="TextBox 15"/>
          <p:cNvSpPr txBox="1"/>
          <p:nvPr/>
        </p:nvSpPr>
        <p:spPr>
          <a:xfrm>
            <a:off x="2133600" y="3657600"/>
            <a:ext cx="838200" cy="246221"/>
          </a:xfrm>
          <a:prstGeom prst="rect">
            <a:avLst/>
          </a:prstGeom>
          <a:noFill/>
        </p:spPr>
        <p:txBody>
          <a:bodyPr wrap="square" rtlCol="0">
            <a:spAutoFit/>
          </a:bodyPr>
          <a:lstStyle/>
          <a:p>
            <a:r>
              <a:rPr lang="en-US" sz="1000" dirty="0" err="1" smtClean="0"/>
              <a:t>Janak</a:t>
            </a:r>
            <a:r>
              <a:rPr lang="en-US" sz="1000" dirty="0" smtClean="0"/>
              <a:t> </a:t>
            </a:r>
            <a:r>
              <a:rPr lang="en-US" sz="1000" dirty="0" err="1" smtClean="0"/>
              <a:t>Puri</a:t>
            </a:r>
            <a:endParaRPr lang="en-US" sz="1000" dirty="0"/>
          </a:p>
        </p:txBody>
      </p:sp>
      <p:sp>
        <p:nvSpPr>
          <p:cNvPr id="17" name="TextBox 16"/>
          <p:cNvSpPr txBox="1"/>
          <p:nvPr/>
        </p:nvSpPr>
        <p:spPr>
          <a:xfrm>
            <a:off x="2438400" y="4419600"/>
            <a:ext cx="838200" cy="246221"/>
          </a:xfrm>
          <a:prstGeom prst="rect">
            <a:avLst/>
          </a:prstGeom>
          <a:noFill/>
        </p:spPr>
        <p:txBody>
          <a:bodyPr wrap="square" rtlCol="0">
            <a:spAutoFit/>
          </a:bodyPr>
          <a:lstStyle/>
          <a:p>
            <a:r>
              <a:rPr lang="en-US" sz="1000" dirty="0" err="1" smtClean="0"/>
              <a:t>Dwarka</a:t>
            </a:r>
            <a:endParaRPr lang="en-US" sz="1000" dirty="0"/>
          </a:p>
        </p:txBody>
      </p:sp>
      <p:sp>
        <p:nvSpPr>
          <p:cNvPr id="18" name="TextBox 17"/>
          <p:cNvSpPr txBox="1"/>
          <p:nvPr/>
        </p:nvSpPr>
        <p:spPr>
          <a:xfrm>
            <a:off x="3048000" y="2743200"/>
            <a:ext cx="838200" cy="246221"/>
          </a:xfrm>
          <a:prstGeom prst="rect">
            <a:avLst/>
          </a:prstGeom>
          <a:noFill/>
        </p:spPr>
        <p:txBody>
          <a:bodyPr wrap="square" rtlCol="0">
            <a:spAutoFit/>
          </a:bodyPr>
          <a:lstStyle/>
          <a:p>
            <a:r>
              <a:rPr lang="en-US" sz="1000" dirty="0" err="1" smtClean="0"/>
              <a:t>Rohini</a:t>
            </a:r>
            <a:endParaRPr lang="en-US" sz="1000" dirty="0"/>
          </a:p>
        </p:txBody>
      </p:sp>
      <p:sp>
        <p:nvSpPr>
          <p:cNvPr id="19" name="TextBox 18"/>
          <p:cNvSpPr txBox="1"/>
          <p:nvPr/>
        </p:nvSpPr>
        <p:spPr>
          <a:xfrm flipH="1">
            <a:off x="4267200" y="3124200"/>
            <a:ext cx="1066800" cy="246221"/>
          </a:xfrm>
          <a:prstGeom prst="rect">
            <a:avLst/>
          </a:prstGeom>
          <a:noFill/>
        </p:spPr>
        <p:txBody>
          <a:bodyPr wrap="square" rtlCol="0">
            <a:spAutoFit/>
          </a:bodyPr>
          <a:lstStyle/>
          <a:p>
            <a:r>
              <a:rPr lang="en-US" sz="1000" dirty="0" smtClean="0"/>
              <a:t>Model Town</a:t>
            </a:r>
            <a:endParaRPr lang="en-US" sz="1000" dirty="0"/>
          </a:p>
        </p:txBody>
      </p:sp>
      <p:sp>
        <p:nvSpPr>
          <p:cNvPr id="20" name="TextBox 19"/>
          <p:cNvSpPr txBox="1"/>
          <p:nvPr/>
        </p:nvSpPr>
        <p:spPr>
          <a:xfrm>
            <a:off x="3962400" y="3581400"/>
            <a:ext cx="838200" cy="246221"/>
          </a:xfrm>
          <a:prstGeom prst="rect">
            <a:avLst/>
          </a:prstGeom>
          <a:noFill/>
        </p:spPr>
        <p:txBody>
          <a:bodyPr wrap="square" rtlCol="0">
            <a:spAutoFit/>
          </a:bodyPr>
          <a:lstStyle/>
          <a:p>
            <a:r>
              <a:rPr lang="en-US" sz="1000" dirty="0" smtClean="0"/>
              <a:t>Karol </a:t>
            </a:r>
            <a:r>
              <a:rPr lang="en-US" sz="1000" dirty="0" err="1" smtClean="0"/>
              <a:t>Bagh</a:t>
            </a:r>
            <a:endParaRPr lang="en-US" sz="1000" dirty="0"/>
          </a:p>
        </p:txBody>
      </p:sp>
      <p:sp>
        <p:nvSpPr>
          <p:cNvPr id="21" name="Oval 1"/>
          <p:cNvSpPr>
            <a:spLocks noChangeArrowheads="1"/>
          </p:cNvSpPr>
          <p:nvPr/>
        </p:nvSpPr>
        <p:spPr bwMode="auto">
          <a:xfrm rot="559849">
            <a:off x="4821359" y="3138242"/>
            <a:ext cx="2603348" cy="3411628"/>
          </a:xfrm>
          <a:prstGeom prst="ellipse">
            <a:avLst/>
          </a:prstGeom>
          <a:noFill/>
          <a:ln w="38100">
            <a:solidFill>
              <a:srgbClr val="E36C0A"/>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1"/>
          <p:cNvSpPr>
            <a:spLocks noChangeArrowheads="1"/>
          </p:cNvSpPr>
          <p:nvPr/>
        </p:nvSpPr>
        <p:spPr bwMode="auto">
          <a:xfrm rot="2112421">
            <a:off x="2051926" y="1915725"/>
            <a:ext cx="2062450" cy="4227397"/>
          </a:xfrm>
          <a:prstGeom prst="ellipse">
            <a:avLst/>
          </a:prstGeom>
          <a:noFill/>
          <a:ln w="38100">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1"/>
          <p:cNvSpPr>
            <a:spLocks noChangeArrowheads="1"/>
          </p:cNvSpPr>
          <p:nvPr/>
        </p:nvSpPr>
        <p:spPr bwMode="auto">
          <a:xfrm rot="1552622">
            <a:off x="3959687" y="2534947"/>
            <a:ext cx="856442" cy="3977254"/>
          </a:xfrm>
          <a:prstGeom prst="ellipse">
            <a:avLst/>
          </a:prstGeom>
          <a:noFill/>
          <a:ln w="38100">
            <a:solidFill>
              <a:srgbClr val="C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609600"/>
            <a:ext cx="8229600" cy="9144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t>Vehicle Routing Problem</a:t>
            </a:r>
            <a:endParaRPr kumimoji="0" lang="en-US" sz="40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6" name="Rectangle 6"/>
          <p:cNvSpPr>
            <a:spLocks noGrp="1" noChangeArrowheads="1"/>
          </p:cNvSpPr>
          <p:nvPr>
            <p:ph idx="1"/>
          </p:nvPr>
        </p:nvSpPr>
        <p:spPr>
          <a:xfrm>
            <a:off x="457200" y="1676400"/>
            <a:ext cx="8229600" cy="4897438"/>
          </a:xfrm>
          <a:noFill/>
          <a:ln/>
        </p:spPr>
        <p:txBody>
          <a:bodyPr>
            <a:normAutofit/>
          </a:bodyPr>
          <a:lstStyle/>
          <a:p>
            <a:r>
              <a:rPr lang="en-US" sz="2400" dirty="0">
                <a:latin typeface="Times New Roman" pitchFamily="18" charset="0"/>
                <a:cs typeface="Times New Roman" pitchFamily="18" charset="0"/>
              </a:rPr>
              <a:t>Nodes: physical locations</a:t>
            </a:r>
          </a:p>
          <a:p>
            <a:pPr lvl="1"/>
            <a:r>
              <a:rPr lang="en-US" sz="2000" dirty="0" smtClean="0">
                <a:latin typeface="Times New Roman" pitchFamily="18" charset="0"/>
                <a:cs typeface="Times New Roman" pitchFamily="18" charset="0"/>
              </a:rPr>
              <a:t>Recovery Facility Centre</a:t>
            </a:r>
            <a:endParaRPr lang="en-US" sz="2000" dirty="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Collection </a:t>
            </a:r>
            <a:r>
              <a:rPr lang="en-US" sz="2000" dirty="0" err="1" smtClean="0">
                <a:latin typeface="Times New Roman" pitchFamily="18" charset="0"/>
                <a:cs typeface="Times New Roman" pitchFamily="18" charset="0"/>
              </a:rPr>
              <a:t>Centres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lvl="1"/>
            <a:endParaRPr lang="en-US" sz="2000" dirty="0">
              <a:latin typeface="Times New Roman" pitchFamily="18" charset="0"/>
              <a:cs typeface="Times New Roman" pitchFamily="18" charset="0"/>
            </a:endParaRPr>
          </a:p>
          <a:p>
            <a:r>
              <a:rPr lang="en-US" sz="2400" dirty="0">
                <a:latin typeface="Times New Roman" pitchFamily="18" charset="0"/>
                <a:cs typeface="Times New Roman" pitchFamily="18" charset="0"/>
              </a:rPr>
              <a:t>Arcs or Links</a:t>
            </a:r>
          </a:p>
          <a:p>
            <a:pPr lvl="1"/>
            <a:r>
              <a:rPr lang="en-US" sz="2000" dirty="0">
                <a:latin typeface="Times New Roman" pitchFamily="18" charset="0"/>
                <a:cs typeface="Times New Roman" pitchFamily="18" charset="0"/>
              </a:rPr>
              <a:t>Transportation </a:t>
            </a:r>
            <a:r>
              <a:rPr lang="en-US" sz="2000" dirty="0" smtClean="0">
                <a:latin typeface="Times New Roman" pitchFamily="18" charset="0"/>
                <a:cs typeface="Times New Roman" pitchFamily="18" charset="0"/>
              </a:rPr>
              <a:t>links</a:t>
            </a:r>
          </a:p>
          <a:p>
            <a:pPr lvl="1"/>
            <a:endParaRPr lang="en-US" sz="20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Number on </a:t>
            </a:r>
            <a:r>
              <a:rPr lang="en-US" sz="2400" dirty="0">
                <a:latin typeface="Times New Roman" pitchFamily="18" charset="0"/>
                <a:cs typeface="Times New Roman" pitchFamily="18" charset="0"/>
              </a:rPr>
              <a:t>each arc represents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cost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distance,or</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travel time</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Routes:</a:t>
            </a:r>
            <a:r>
              <a:rPr lang="en-US" sz="2000" dirty="0" smtClean="0">
                <a:latin typeface="Times New Roman" pitchFamily="18" charset="0"/>
                <a:cs typeface="Times New Roman" pitchFamily="18" charset="0"/>
              </a:rPr>
              <a:t>{1,2,3,4,5} and  {</a:t>
            </a:r>
            <a:r>
              <a:rPr lang="en-US" sz="2000" dirty="0" err="1" smtClean="0">
                <a:latin typeface="Times New Roman" pitchFamily="18" charset="0"/>
                <a:cs typeface="Times New Roman" pitchFamily="18" charset="0"/>
              </a:rPr>
              <a:t>a,b,c,d</a:t>
            </a:r>
            <a:r>
              <a:rPr lang="en-US" sz="2000" dirty="0" smtClean="0">
                <a:latin typeface="Times New Roman" pitchFamily="18" charset="0"/>
                <a:cs typeface="Times New Roman" pitchFamily="18" charset="0"/>
              </a:rPr>
              <a:t>}</a:t>
            </a:r>
          </a:p>
          <a:p>
            <a:pPr>
              <a:buNone/>
            </a:pPr>
            <a:endParaRPr lang="en-US" sz="2400" dirty="0">
              <a:latin typeface="Times New Roman" pitchFamily="18" charset="0"/>
              <a:cs typeface="Times New Roman" pitchFamily="18" charset="0"/>
            </a:endParaRPr>
          </a:p>
        </p:txBody>
      </p:sp>
      <p:pic>
        <p:nvPicPr>
          <p:cNvPr id="205826" name="Picture 2"/>
          <p:cNvPicPr>
            <a:picLocks noChangeAspect="1" noChangeArrowheads="1"/>
          </p:cNvPicPr>
          <p:nvPr/>
        </p:nvPicPr>
        <p:blipFill>
          <a:blip r:embed="rId2"/>
          <a:srcRect/>
          <a:stretch>
            <a:fillRect/>
          </a:stretch>
        </p:blipFill>
        <p:spPr bwMode="auto">
          <a:xfrm>
            <a:off x="5943600" y="1828800"/>
            <a:ext cx="2828925" cy="2781300"/>
          </a:xfrm>
          <a:prstGeom prst="rect">
            <a:avLst/>
          </a:prstGeom>
          <a:noFill/>
          <a:ln w="9525">
            <a:noFill/>
            <a:miter lim="800000"/>
            <a:headEnd/>
            <a:tailEnd/>
          </a:ln>
          <a:effectLst/>
        </p:spPr>
      </p:pic>
      <p:sp>
        <p:nvSpPr>
          <p:cNvPr id="19" name="Oval 10"/>
          <p:cNvSpPr>
            <a:spLocks noChangeArrowheads="1"/>
          </p:cNvSpPr>
          <p:nvPr/>
        </p:nvSpPr>
        <p:spPr bwMode="auto">
          <a:xfrm>
            <a:off x="7467600" y="44958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0" name="Oval 10"/>
          <p:cNvSpPr>
            <a:spLocks noChangeArrowheads="1"/>
          </p:cNvSpPr>
          <p:nvPr/>
        </p:nvSpPr>
        <p:spPr bwMode="auto">
          <a:xfrm>
            <a:off x="8305800" y="33528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1" name="Oval 10"/>
          <p:cNvSpPr>
            <a:spLocks noChangeArrowheads="1"/>
          </p:cNvSpPr>
          <p:nvPr/>
        </p:nvSpPr>
        <p:spPr bwMode="auto">
          <a:xfrm>
            <a:off x="7543800" y="1752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2" name="Oval 10"/>
          <p:cNvSpPr>
            <a:spLocks noChangeArrowheads="1"/>
          </p:cNvSpPr>
          <p:nvPr/>
        </p:nvSpPr>
        <p:spPr bwMode="auto">
          <a:xfrm>
            <a:off x="6019800" y="2895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3" name="Oval 10"/>
          <p:cNvSpPr>
            <a:spLocks noChangeArrowheads="1"/>
          </p:cNvSpPr>
          <p:nvPr/>
        </p:nvSpPr>
        <p:spPr bwMode="auto">
          <a:xfrm>
            <a:off x="6019800" y="2133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4" name="Text Box 22"/>
          <p:cNvSpPr txBox="1">
            <a:spLocks noChangeArrowheads="1"/>
          </p:cNvSpPr>
          <p:nvPr/>
        </p:nvSpPr>
        <p:spPr bwMode="auto">
          <a:xfrm>
            <a:off x="5334000" y="2971800"/>
            <a:ext cx="762000" cy="366713"/>
          </a:xfrm>
          <a:prstGeom prst="rect">
            <a:avLst/>
          </a:prstGeom>
          <a:noFill/>
          <a:ln w="9525">
            <a:noFill/>
            <a:miter lim="800000"/>
            <a:headEnd/>
            <a:tailEnd/>
          </a:ln>
          <a:effectLst/>
        </p:spPr>
        <p:txBody>
          <a:bodyPr>
            <a:spAutoFit/>
          </a:bodyPr>
          <a:lstStyle/>
          <a:p>
            <a:pPr>
              <a:spcBef>
                <a:spcPct val="50000"/>
              </a:spcBef>
            </a:pPr>
            <a:r>
              <a:rPr lang="en-US" dirty="0" smtClean="0"/>
              <a:t>RFC</a:t>
            </a:r>
            <a:endParaRPr lang="en-US" dirty="0"/>
          </a:p>
        </p:txBody>
      </p:sp>
      <p:sp>
        <p:nvSpPr>
          <p:cNvPr id="25" name="Rectangle 44"/>
          <p:cNvSpPr>
            <a:spLocks noChangeArrowheads="1"/>
          </p:cNvSpPr>
          <p:nvPr/>
        </p:nvSpPr>
        <p:spPr bwMode="auto">
          <a:xfrm>
            <a:off x="6553200" y="1676400"/>
            <a:ext cx="290464" cy="369332"/>
          </a:xfrm>
          <a:prstGeom prst="rect">
            <a:avLst/>
          </a:prstGeom>
          <a:noFill/>
          <a:ln w="9525">
            <a:noFill/>
            <a:miter lim="800000"/>
            <a:headEnd/>
            <a:tailEnd/>
          </a:ln>
          <a:effectLst/>
        </p:spPr>
        <p:txBody>
          <a:bodyPr wrap="none">
            <a:spAutoFit/>
          </a:bodyPr>
          <a:lstStyle/>
          <a:p>
            <a:r>
              <a:rPr lang="en-US" sz="1800" b="1" dirty="0" smtClean="0">
                <a:solidFill>
                  <a:schemeClr val="accent2"/>
                </a:solidFill>
                <a:latin typeface="Arial Narrow" pitchFamily="34" charset="0"/>
              </a:rPr>
              <a:t>8</a:t>
            </a:r>
            <a:endParaRPr lang="en-US" sz="1800" b="1" dirty="0">
              <a:solidFill>
                <a:schemeClr val="accent2"/>
              </a:solidFill>
              <a:latin typeface="Arial Narrow" pitchFamily="34" charset="0"/>
            </a:endParaRPr>
          </a:p>
        </p:txBody>
      </p:sp>
      <p:sp>
        <p:nvSpPr>
          <p:cNvPr id="26" name="Rectangle 44"/>
          <p:cNvSpPr>
            <a:spLocks noChangeArrowheads="1"/>
          </p:cNvSpPr>
          <p:nvPr/>
        </p:nvSpPr>
        <p:spPr bwMode="auto">
          <a:xfrm>
            <a:off x="6934200" y="2286000"/>
            <a:ext cx="228600" cy="369332"/>
          </a:xfrm>
          <a:prstGeom prst="rect">
            <a:avLst/>
          </a:prstGeom>
          <a:noFill/>
          <a:ln w="9525">
            <a:noFill/>
            <a:miter lim="800000"/>
            <a:headEnd/>
            <a:tailEnd/>
          </a:ln>
          <a:effectLst/>
        </p:spPr>
        <p:txBody>
          <a:bodyPr wrap="square">
            <a:spAutoFit/>
          </a:bodyPr>
          <a:lstStyle/>
          <a:p>
            <a:r>
              <a:rPr lang="en-US" sz="1800" b="1" dirty="0" smtClean="0">
                <a:solidFill>
                  <a:schemeClr val="accent2"/>
                </a:solidFill>
                <a:latin typeface="Arial Narrow" pitchFamily="34" charset="0"/>
              </a:rPr>
              <a:t>7</a:t>
            </a:r>
            <a:endParaRPr lang="en-US" sz="1800" b="1" dirty="0">
              <a:solidFill>
                <a:schemeClr val="accent2"/>
              </a:solidFill>
              <a:latin typeface="Arial Narrow" pitchFamily="34" charset="0"/>
            </a:endParaRPr>
          </a:p>
        </p:txBody>
      </p:sp>
      <p:sp>
        <p:nvSpPr>
          <p:cNvPr id="27" name="Rectangle 44"/>
          <p:cNvSpPr>
            <a:spLocks noChangeArrowheads="1"/>
          </p:cNvSpPr>
          <p:nvPr/>
        </p:nvSpPr>
        <p:spPr bwMode="auto">
          <a:xfrm>
            <a:off x="7543800" y="2362200"/>
            <a:ext cx="290464" cy="369332"/>
          </a:xfrm>
          <a:prstGeom prst="rect">
            <a:avLst/>
          </a:prstGeom>
          <a:noFill/>
          <a:ln w="9525">
            <a:noFill/>
            <a:miter lim="800000"/>
            <a:headEnd/>
            <a:tailEnd/>
          </a:ln>
          <a:effectLst/>
        </p:spPr>
        <p:txBody>
          <a:bodyPr wrap="none">
            <a:spAutoFit/>
          </a:bodyPr>
          <a:lstStyle/>
          <a:p>
            <a:r>
              <a:rPr lang="en-US" b="1" dirty="0">
                <a:solidFill>
                  <a:schemeClr val="accent2"/>
                </a:solidFill>
                <a:latin typeface="Arial Narrow" pitchFamily="34" charset="0"/>
              </a:rPr>
              <a:t>4</a:t>
            </a:r>
            <a:endParaRPr lang="en-US" sz="1800" b="1" dirty="0">
              <a:solidFill>
                <a:schemeClr val="accent2"/>
              </a:solidFill>
              <a:latin typeface="Arial Narrow" pitchFamily="34" charset="0"/>
            </a:endParaRPr>
          </a:p>
        </p:txBody>
      </p:sp>
      <p:sp>
        <p:nvSpPr>
          <p:cNvPr id="28" name="Rectangle 44"/>
          <p:cNvSpPr>
            <a:spLocks noChangeArrowheads="1"/>
          </p:cNvSpPr>
          <p:nvPr/>
        </p:nvSpPr>
        <p:spPr bwMode="auto">
          <a:xfrm>
            <a:off x="8153400" y="2514600"/>
            <a:ext cx="290464" cy="369332"/>
          </a:xfrm>
          <a:prstGeom prst="rect">
            <a:avLst/>
          </a:prstGeom>
          <a:noFill/>
          <a:ln w="9525">
            <a:noFill/>
            <a:miter lim="800000"/>
            <a:headEnd/>
            <a:tailEnd/>
          </a:ln>
          <a:effectLst/>
        </p:spPr>
        <p:txBody>
          <a:bodyPr wrap="none">
            <a:spAutoFit/>
          </a:bodyPr>
          <a:lstStyle/>
          <a:p>
            <a:r>
              <a:rPr lang="en-US" b="1" dirty="0">
                <a:solidFill>
                  <a:schemeClr val="accent2"/>
                </a:solidFill>
                <a:latin typeface="Arial Narrow" pitchFamily="34" charset="0"/>
              </a:rPr>
              <a:t>3</a:t>
            </a:r>
            <a:endParaRPr lang="en-US" sz="1800" b="1" dirty="0">
              <a:solidFill>
                <a:schemeClr val="accent2"/>
              </a:solidFill>
              <a:latin typeface="Arial Narrow" pitchFamily="34" charset="0"/>
            </a:endParaRPr>
          </a:p>
        </p:txBody>
      </p:sp>
      <p:sp>
        <p:nvSpPr>
          <p:cNvPr id="29" name="Rectangle 44"/>
          <p:cNvSpPr>
            <a:spLocks noChangeArrowheads="1"/>
          </p:cNvSpPr>
          <p:nvPr/>
        </p:nvSpPr>
        <p:spPr bwMode="auto">
          <a:xfrm>
            <a:off x="6477000" y="3733800"/>
            <a:ext cx="290464" cy="369332"/>
          </a:xfrm>
          <a:prstGeom prst="rect">
            <a:avLst/>
          </a:prstGeom>
          <a:noFill/>
          <a:ln w="9525">
            <a:noFill/>
            <a:miter lim="800000"/>
            <a:headEnd/>
            <a:tailEnd/>
          </a:ln>
          <a:effectLst/>
        </p:spPr>
        <p:txBody>
          <a:bodyPr wrap="none">
            <a:spAutoFit/>
          </a:bodyPr>
          <a:lstStyle/>
          <a:p>
            <a:r>
              <a:rPr lang="en-US" b="1" dirty="0">
                <a:solidFill>
                  <a:schemeClr val="accent2"/>
                </a:solidFill>
                <a:latin typeface="Arial Narrow" pitchFamily="34" charset="0"/>
              </a:rPr>
              <a:t>1</a:t>
            </a:r>
            <a:endParaRPr lang="en-US" sz="1800" b="1" dirty="0">
              <a:solidFill>
                <a:schemeClr val="accent2"/>
              </a:solidFill>
              <a:latin typeface="Arial Narrow" pitchFamily="34" charset="0"/>
            </a:endParaRPr>
          </a:p>
        </p:txBody>
      </p:sp>
      <p:sp>
        <p:nvSpPr>
          <p:cNvPr id="30" name="Rectangle 44"/>
          <p:cNvSpPr>
            <a:spLocks noChangeArrowheads="1"/>
          </p:cNvSpPr>
          <p:nvPr/>
        </p:nvSpPr>
        <p:spPr bwMode="auto">
          <a:xfrm>
            <a:off x="8001000" y="4038600"/>
            <a:ext cx="290464" cy="369332"/>
          </a:xfrm>
          <a:prstGeom prst="rect">
            <a:avLst/>
          </a:prstGeom>
          <a:noFill/>
          <a:ln w="9525">
            <a:noFill/>
            <a:miter lim="800000"/>
            <a:headEnd/>
            <a:tailEnd/>
          </a:ln>
          <a:effectLst/>
        </p:spPr>
        <p:txBody>
          <a:bodyPr wrap="none">
            <a:spAutoFit/>
          </a:bodyPr>
          <a:lstStyle/>
          <a:p>
            <a:r>
              <a:rPr lang="en-US" b="1" dirty="0">
                <a:solidFill>
                  <a:schemeClr val="accent2"/>
                </a:solidFill>
                <a:latin typeface="Arial Narrow" pitchFamily="34" charset="0"/>
              </a:rPr>
              <a:t>2</a:t>
            </a:r>
            <a:endParaRPr lang="en-US" sz="1800" b="1" dirty="0">
              <a:solidFill>
                <a:schemeClr val="accent2"/>
              </a:solidFill>
              <a:latin typeface="Arial Narrow" pitchFamily="34" charset="0"/>
            </a:endParaRPr>
          </a:p>
        </p:txBody>
      </p:sp>
      <p:sp>
        <p:nvSpPr>
          <p:cNvPr id="31" name="Rectangle 44"/>
          <p:cNvSpPr>
            <a:spLocks noChangeArrowheads="1"/>
          </p:cNvSpPr>
          <p:nvPr/>
        </p:nvSpPr>
        <p:spPr bwMode="auto">
          <a:xfrm>
            <a:off x="5791200" y="2438400"/>
            <a:ext cx="290464" cy="369332"/>
          </a:xfrm>
          <a:prstGeom prst="rect">
            <a:avLst/>
          </a:prstGeom>
          <a:noFill/>
          <a:ln w="9525">
            <a:noFill/>
            <a:miter lim="800000"/>
            <a:headEnd/>
            <a:tailEnd/>
          </a:ln>
          <a:effectLst/>
        </p:spPr>
        <p:txBody>
          <a:bodyPr wrap="none">
            <a:spAutoFit/>
          </a:bodyPr>
          <a:lstStyle/>
          <a:p>
            <a:r>
              <a:rPr lang="en-US" b="1" dirty="0">
                <a:solidFill>
                  <a:schemeClr val="accent2"/>
                </a:solidFill>
                <a:latin typeface="Arial Narrow" pitchFamily="34" charset="0"/>
              </a:rPr>
              <a:t>6</a:t>
            </a:r>
            <a:endParaRPr lang="en-US" sz="1800" b="1" dirty="0">
              <a:solidFill>
                <a:schemeClr val="accent2"/>
              </a:solidFill>
              <a:latin typeface="Arial Narrow" pitchFamily="34" charset="0"/>
            </a:endParaRPr>
          </a:p>
        </p:txBody>
      </p:sp>
      <p:sp>
        <p:nvSpPr>
          <p:cNvPr id="32" name="Rectangle 44"/>
          <p:cNvSpPr>
            <a:spLocks noChangeArrowheads="1"/>
          </p:cNvSpPr>
          <p:nvPr/>
        </p:nvSpPr>
        <p:spPr bwMode="auto">
          <a:xfrm>
            <a:off x="7086600" y="3124200"/>
            <a:ext cx="396262" cy="369332"/>
          </a:xfrm>
          <a:prstGeom prst="rect">
            <a:avLst/>
          </a:prstGeom>
          <a:noFill/>
          <a:ln w="9525">
            <a:noFill/>
            <a:miter lim="800000"/>
            <a:headEnd/>
            <a:tailEnd/>
          </a:ln>
          <a:effectLst/>
        </p:spPr>
        <p:txBody>
          <a:bodyPr wrap="square">
            <a:spAutoFit/>
          </a:bodyPr>
          <a:lstStyle/>
          <a:p>
            <a:r>
              <a:rPr lang="en-US" sz="1800" b="1" dirty="0" smtClean="0">
                <a:solidFill>
                  <a:schemeClr val="accent2"/>
                </a:solidFill>
                <a:latin typeface="Arial Narrow" pitchFamily="34" charset="0"/>
              </a:rPr>
              <a:t>10</a:t>
            </a:r>
            <a:endParaRPr lang="en-US" sz="1800" b="1" dirty="0">
              <a:solidFill>
                <a:schemeClr val="accent2"/>
              </a:solidFill>
              <a:latin typeface="Arial Narrow" pitchFamily="34" charset="0"/>
            </a:endParaRPr>
          </a:p>
        </p:txBody>
      </p:sp>
      <p:sp>
        <p:nvSpPr>
          <p:cNvPr id="33" name="Rectangle 44"/>
          <p:cNvSpPr>
            <a:spLocks noChangeArrowheads="1"/>
          </p:cNvSpPr>
          <p:nvPr/>
        </p:nvSpPr>
        <p:spPr bwMode="auto">
          <a:xfrm>
            <a:off x="6858000" y="3352800"/>
            <a:ext cx="288925" cy="366713"/>
          </a:xfrm>
          <a:prstGeom prst="rect">
            <a:avLst/>
          </a:prstGeom>
          <a:noFill/>
          <a:ln w="9525">
            <a:noFill/>
            <a:miter lim="800000"/>
            <a:headEnd/>
            <a:tailEnd/>
          </a:ln>
          <a:effectLst/>
        </p:spPr>
        <p:txBody>
          <a:bodyPr wrap="none">
            <a:spAutoFit/>
          </a:bodyPr>
          <a:lstStyle/>
          <a:p>
            <a:r>
              <a:rPr lang="en-US" sz="1800" b="1" dirty="0">
                <a:solidFill>
                  <a:schemeClr val="accent2"/>
                </a:solidFill>
                <a:latin typeface="Arial Narrow" pitchFamily="34" charset="0"/>
              </a:rPr>
              <a:t>5</a:t>
            </a:r>
          </a:p>
        </p:txBody>
      </p:sp>
      <p:sp>
        <p:nvSpPr>
          <p:cNvPr id="34" name="Rectangle 44"/>
          <p:cNvSpPr>
            <a:spLocks noChangeArrowheads="1"/>
          </p:cNvSpPr>
          <p:nvPr/>
        </p:nvSpPr>
        <p:spPr bwMode="auto">
          <a:xfrm>
            <a:off x="7086600" y="2514600"/>
            <a:ext cx="290464" cy="369332"/>
          </a:xfrm>
          <a:prstGeom prst="rect">
            <a:avLst/>
          </a:prstGeom>
          <a:noFill/>
          <a:ln w="9525">
            <a:noFill/>
            <a:miter lim="800000"/>
            <a:headEnd/>
            <a:tailEnd/>
          </a:ln>
          <a:effectLst/>
        </p:spPr>
        <p:txBody>
          <a:bodyPr wrap="none">
            <a:spAutoFit/>
          </a:bodyPr>
          <a:lstStyle/>
          <a:p>
            <a:r>
              <a:rPr lang="en-US" sz="1800" b="1" dirty="0" smtClean="0">
                <a:solidFill>
                  <a:schemeClr val="accent2"/>
                </a:solidFill>
                <a:latin typeface="Arial Narrow" pitchFamily="34" charset="0"/>
              </a:rPr>
              <a:t>9</a:t>
            </a:r>
            <a:endParaRPr lang="en-US" sz="1800" b="1" dirty="0">
              <a:solidFill>
                <a:schemeClr val="accent2"/>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1+#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205826"/>
                                        </p:tgtEl>
                                        <p:attrNameLst>
                                          <p:attrName>style.visibility</p:attrName>
                                        </p:attrNameLst>
                                      </p:cBhvr>
                                      <p:to>
                                        <p:strVal val="visible"/>
                                      </p:to>
                                    </p:set>
                                    <p:anim calcmode="lin" valueType="num">
                                      <p:cBhvr additive="base">
                                        <p:cTn id="57" dur="500" fill="hold"/>
                                        <p:tgtEl>
                                          <p:spTgt spid="205826"/>
                                        </p:tgtEl>
                                        <p:attrNameLst>
                                          <p:attrName>ppt_x</p:attrName>
                                        </p:attrNameLst>
                                      </p:cBhvr>
                                      <p:tavLst>
                                        <p:tav tm="0">
                                          <p:val>
                                            <p:strVal val="1+#ppt_w/2"/>
                                          </p:val>
                                        </p:tav>
                                        <p:tav tm="100000">
                                          <p:val>
                                            <p:strVal val="#ppt_x"/>
                                          </p:val>
                                        </p:tav>
                                      </p:tavLst>
                                    </p:anim>
                                    <p:anim calcmode="lin" valueType="num">
                                      <p:cBhvr additive="base">
                                        <p:cTn id="58" dur="500" fill="hold"/>
                                        <p:tgtEl>
                                          <p:spTgt spid="205826"/>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additive="base">
                                        <p:cTn id="6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 calcmode="lin" valueType="num">
                                      <p:cBhvr additive="base">
                                        <p:cTn id="6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par>
                                <p:cTn id="89" presetID="2" presetClass="entr" presetSubtype="4" fill="hold" grpId="0" nodeType="withEffect">
                                  <p:stCondLst>
                                    <p:cond delay="2000"/>
                                  </p:stCondLst>
                                  <p:childTnLst>
                                    <p:set>
                                      <p:cBhvr>
                                        <p:cTn id="90" dur="1" fill="hold">
                                          <p:stCondLst>
                                            <p:cond delay="0"/>
                                          </p:stCondLst>
                                        </p:cTn>
                                        <p:tgtEl>
                                          <p:spTgt spid="6">
                                            <p:txEl>
                                              <p:pRg st="9" end="9"/>
                                            </p:txEl>
                                          </p:spTgt>
                                        </p:tgtEl>
                                        <p:attrNameLst>
                                          <p:attrName>style.visibility</p:attrName>
                                        </p:attrNameLst>
                                      </p:cBhvr>
                                      <p:to>
                                        <p:strVal val="visible"/>
                                      </p:to>
                                    </p:set>
                                    <p:anim calcmode="lin" valueType="num">
                                      <p:cBhvr additive="base">
                                        <p:cTn id="9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Line 3"/>
          <p:cNvSpPr>
            <a:spLocks noChangeShapeType="1"/>
          </p:cNvSpPr>
          <p:nvPr/>
        </p:nvSpPr>
        <p:spPr bwMode="auto">
          <a:xfrm>
            <a:off x="685800" y="1219200"/>
            <a:ext cx="7162800" cy="0"/>
          </a:xfrm>
          <a:prstGeom prst="line">
            <a:avLst/>
          </a:prstGeom>
          <a:noFill/>
          <a:ln w="57150">
            <a:solidFill>
              <a:srgbClr val="FF0000"/>
            </a:solidFill>
            <a:round/>
            <a:headEnd/>
            <a:tailEnd/>
          </a:ln>
          <a:effectLst/>
        </p:spPr>
        <p:txBody>
          <a:bodyPr wrap="none" anchor="ctr"/>
          <a:lstStyle/>
          <a:p>
            <a:endParaRPr lang="en-US"/>
          </a:p>
        </p:txBody>
      </p:sp>
      <p:sp>
        <p:nvSpPr>
          <p:cNvPr id="188420" name="Rectangle 4"/>
          <p:cNvSpPr>
            <a:spLocks noGrp="1" noChangeArrowheads="1"/>
          </p:cNvSpPr>
          <p:nvPr>
            <p:ph type="body" idx="1"/>
          </p:nvPr>
        </p:nvSpPr>
        <p:spPr>
          <a:xfrm>
            <a:off x="304800" y="1447800"/>
            <a:ext cx="8229600" cy="1295400"/>
          </a:xfrm>
          <a:solidFill>
            <a:schemeClr val="bg1"/>
          </a:solidFill>
          <a:ln>
            <a:solidFill>
              <a:schemeClr val="tx1"/>
            </a:solidFill>
          </a:ln>
        </p:spPr>
        <p:txBody>
          <a:bodyPr>
            <a:normAutofit/>
          </a:bodyPr>
          <a:lstStyle/>
          <a:p>
            <a:r>
              <a:rPr lang="en-US" sz="2000" dirty="0">
                <a:latin typeface="Times New Roman" pitchFamily="18" charset="0"/>
                <a:cs typeface="Times New Roman" pitchFamily="18" charset="0"/>
              </a:rPr>
              <a:t>Route is as short as possible</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Every customer (node) is visited once, including the </a:t>
            </a:r>
            <a:r>
              <a:rPr lang="en-US" sz="2000" dirty="0" smtClean="0">
                <a:latin typeface="Times New Roman" pitchFamily="18" charset="0"/>
                <a:cs typeface="Times New Roman" pitchFamily="18" charset="0"/>
              </a:rPr>
              <a:t>depot.</a:t>
            </a:r>
          </a:p>
          <a:p>
            <a:r>
              <a:rPr lang="en-US" sz="2000" dirty="0" smtClean="0">
                <a:latin typeface="Times New Roman" pitchFamily="18" charset="0"/>
                <a:cs typeface="Times New Roman" pitchFamily="18" charset="0"/>
              </a:rPr>
              <a:t>Each </a:t>
            </a:r>
            <a:r>
              <a:rPr lang="en-US" sz="2000" dirty="0">
                <a:latin typeface="Times New Roman" pitchFamily="18" charset="0"/>
                <a:cs typeface="Times New Roman" pitchFamily="18" charset="0"/>
              </a:rPr>
              <a:t>node has one arc in and one arc out</a:t>
            </a:r>
            <a:r>
              <a:rPr lang="en-US" sz="2000" dirty="0" smtClean="0">
                <a:latin typeface="Times New Roman" pitchFamily="18" charset="0"/>
                <a:cs typeface="Times New Roman" pitchFamily="18" charset="0"/>
              </a:rPr>
              <a:t>.</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400" dirty="0">
              <a:latin typeface="Verdana" pitchFamily="34" charset="0"/>
            </a:endParaRPr>
          </a:p>
        </p:txBody>
      </p:sp>
      <p:sp>
        <p:nvSpPr>
          <p:cNvPr id="188421" name="Line 5"/>
          <p:cNvSpPr>
            <a:spLocks noChangeShapeType="1"/>
          </p:cNvSpPr>
          <p:nvPr/>
        </p:nvSpPr>
        <p:spPr bwMode="auto">
          <a:xfrm flipH="1">
            <a:off x="3276600" y="4191000"/>
            <a:ext cx="1219200" cy="533400"/>
          </a:xfrm>
          <a:prstGeom prst="line">
            <a:avLst/>
          </a:prstGeom>
          <a:noFill/>
          <a:ln w="9525">
            <a:solidFill>
              <a:schemeClr val="tx1"/>
            </a:solidFill>
            <a:round/>
            <a:headEnd/>
            <a:tailEnd/>
          </a:ln>
          <a:effectLst/>
        </p:spPr>
        <p:txBody>
          <a:bodyPr wrap="none" anchor="ctr"/>
          <a:lstStyle/>
          <a:p>
            <a:endParaRPr lang="en-US"/>
          </a:p>
        </p:txBody>
      </p:sp>
      <p:sp>
        <p:nvSpPr>
          <p:cNvPr id="188422" name="Line 6"/>
          <p:cNvSpPr>
            <a:spLocks noChangeShapeType="1"/>
          </p:cNvSpPr>
          <p:nvPr/>
        </p:nvSpPr>
        <p:spPr bwMode="auto">
          <a:xfrm flipH="1" flipV="1">
            <a:off x="2362200" y="4114800"/>
            <a:ext cx="76200" cy="1828800"/>
          </a:xfrm>
          <a:prstGeom prst="line">
            <a:avLst/>
          </a:prstGeom>
          <a:noFill/>
          <a:ln w="9525">
            <a:solidFill>
              <a:schemeClr val="tx1"/>
            </a:solidFill>
            <a:round/>
            <a:headEnd/>
            <a:tailEnd/>
          </a:ln>
          <a:effectLst/>
        </p:spPr>
        <p:txBody>
          <a:bodyPr wrap="none" anchor="ctr"/>
          <a:lstStyle/>
          <a:p>
            <a:endParaRPr lang="en-US"/>
          </a:p>
        </p:txBody>
      </p:sp>
      <p:sp>
        <p:nvSpPr>
          <p:cNvPr id="188423" name="Oval 7"/>
          <p:cNvSpPr>
            <a:spLocks noChangeArrowheads="1"/>
          </p:cNvSpPr>
          <p:nvPr/>
        </p:nvSpPr>
        <p:spPr bwMode="auto">
          <a:xfrm>
            <a:off x="2286000" y="39624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88424" name="Oval 8"/>
          <p:cNvSpPr>
            <a:spLocks noChangeArrowheads="1"/>
          </p:cNvSpPr>
          <p:nvPr/>
        </p:nvSpPr>
        <p:spPr bwMode="auto">
          <a:xfrm>
            <a:off x="3200400" y="46482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88425" name="Oval 9"/>
          <p:cNvSpPr>
            <a:spLocks noChangeArrowheads="1"/>
          </p:cNvSpPr>
          <p:nvPr/>
        </p:nvSpPr>
        <p:spPr bwMode="auto">
          <a:xfrm>
            <a:off x="4495800" y="41148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88426" name="Oval 10"/>
          <p:cNvSpPr>
            <a:spLocks noChangeArrowheads="1"/>
          </p:cNvSpPr>
          <p:nvPr/>
        </p:nvSpPr>
        <p:spPr bwMode="auto">
          <a:xfrm>
            <a:off x="4495800" y="54102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88427" name="Text Box 11"/>
          <p:cNvSpPr txBox="1">
            <a:spLocks noChangeArrowheads="1"/>
          </p:cNvSpPr>
          <p:nvPr/>
        </p:nvSpPr>
        <p:spPr bwMode="auto">
          <a:xfrm>
            <a:off x="1676400" y="5791200"/>
            <a:ext cx="762000" cy="366713"/>
          </a:xfrm>
          <a:prstGeom prst="rect">
            <a:avLst/>
          </a:prstGeom>
          <a:noFill/>
          <a:ln w="9525">
            <a:noFill/>
            <a:miter lim="800000"/>
            <a:headEnd/>
            <a:tailEnd/>
          </a:ln>
          <a:effectLst/>
        </p:spPr>
        <p:txBody>
          <a:bodyPr>
            <a:spAutoFit/>
          </a:bodyPr>
          <a:lstStyle/>
          <a:p>
            <a:pPr>
              <a:spcBef>
                <a:spcPct val="50000"/>
              </a:spcBef>
            </a:pPr>
            <a:r>
              <a:rPr lang="en-US" sz="1800" b="1" dirty="0">
                <a:latin typeface="Arial Narrow" pitchFamily="34" charset="0"/>
              </a:rPr>
              <a:t>depot</a:t>
            </a:r>
            <a:endParaRPr lang="en-US" dirty="0"/>
          </a:p>
        </p:txBody>
      </p:sp>
      <p:sp>
        <p:nvSpPr>
          <p:cNvPr id="188428" name="Line 12"/>
          <p:cNvSpPr>
            <a:spLocks noChangeShapeType="1"/>
          </p:cNvSpPr>
          <p:nvPr/>
        </p:nvSpPr>
        <p:spPr bwMode="auto">
          <a:xfrm>
            <a:off x="2362200" y="4038600"/>
            <a:ext cx="990600" cy="685800"/>
          </a:xfrm>
          <a:prstGeom prst="line">
            <a:avLst/>
          </a:prstGeom>
          <a:noFill/>
          <a:ln w="9525">
            <a:solidFill>
              <a:schemeClr val="tx1"/>
            </a:solidFill>
            <a:round/>
            <a:headEnd/>
            <a:tailEnd/>
          </a:ln>
          <a:effectLst/>
        </p:spPr>
        <p:txBody>
          <a:bodyPr wrap="none" anchor="ctr"/>
          <a:lstStyle/>
          <a:p>
            <a:endParaRPr lang="en-US"/>
          </a:p>
        </p:txBody>
      </p:sp>
      <p:sp>
        <p:nvSpPr>
          <p:cNvPr id="188429" name="Line 13"/>
          <p:cNvSpPr>
            <a:spLocks noChangeShapeType="1"/>
          </p:cNvSpPr>
          <p:nvPr/>
        </p:nvSpPr>
        <p:spPr bwMode="auto">
          <a:xfrm flipH="1" flipV="1">
            <a:off x="2514600" y="5943600"/>
            <a:ext cx="3124200" cy="152400"/>
          </a:xfrm>
          <a:prstGeom prst="line">
            <a:avLst/>
          </a:prstGeom>
          <a:noFill/>
          <a:ln w="9525">
            <a:solidFill>
              <a:schemeClr val="tx1"/>
            </a:solidFill>
            <a:round/>
            <a:headEnd/>
            <a:tailEnd/>
          </a:ln>
          <a:effectLst/>
        </p:spPr>
        <p:txBody>
          <a:bodyPr wrap="none" anchor="ctr"/>
          <a:lstStyle/>
          <a:p>
            <a:endParaRPr lang="en-US"/>
          </a:p>
        </p:txBody>
      </p:sp>
      <p:sp>
        <p:nvSpPr>
          <p:cNvPr id="188430" name="Line 14"/>
          <p:cNvSpPr>
            <a:spLocks noChangeShapeType="1"/>
          </p:cNvSpPr>
          <p:nvPr/>
        </p:nvSpPr>
        <p:spPr bwMode="auto">
          <a:xfrm flipH="1" flipV="1">
            <a:off x="4572000" y="4191000"/>
            <a:ext cx="228600" cy="685800"/>
          </a:xfrm>
          <a:prstGeom prst="line">
            <a:avLst/>
          </a:prstGeom>
          <a:noFill/>
          <a:ln w="9525">
            <a:solidFill>
              <a:schemeClr val="tx1"/>
            </a:solidFill>
            <a:round/>
            <a:headEnd/>
            <a:tailEnd/>
          </a:ln>
          <a:effectLst/>
        </p:spPr>
        <p:txBody>
          <a:bodyPr wrap="none" anchor="ctr"/>
          <a:lstStyle/>
          <a:p>
            <a:endParaRPr lang="en-US"/>
          </a:p>
        </p:txBody>
      </p:sp>
      <p:sp>
        <p:nvSpPr>
          <p:cNvPr id="188431" name="Line 15"/>
          <p:cNvSpPr>
            <a:spLocks noChangeShapeType="1"/>
          </p:cNvSpPr>
          <p:nvPr/>
        </p:nvSpPr>
        <p:spPr bwMode="auto">
          <a:xfrm flipV="1">
            <a:off x="4572000" y="4876800"/>
            <a:ext cx="228600" cy="609600"/>
          </a:xfrm>
          <a:prstGeom prst="line">
            <a:avLst/>
          </a:prstGeom>
          <a:noFill/>
          <a:ln w="9525">
            <a:solidFill>
              <a:schemeClr val="tx1"/>
            </a:solidFill>
            <a:round/>
            <a:headEnd/>
            <a:tailEnd/>
          </a:ln>
          <a:effectLst/>
        </p:spPr>
        <p:txBody>
          <a:bodyPr wrap="none" anchor="ctr"/>
          <a:lstStyle/>
          <a:p>
            <a:endParaRPr lang="en-US"/>
          </a:p>
        </p:txBody>
      </p:sp>
      <p:sp>
        <p:nvSpPr>
          <p:cNvPr id="188432" name="Line 16"/>
          <p:cNvSpPr>
            <a:spLocks noChangeShapeType="1"/>
          </p:cNvSpPr>
          <p:nvPr/>
        </p:nvSpPr>
        <p:spPr bwMode="auto">
          <a:xfrm>
            <a:off x="4648200" y="5562600"/>
            <a:ext cx="990600" cy="533400"/>
          </a:xfrm>
          <a:prstGeom prst="line">
            <a:avLst/>
          </a:prstGeom>
          <a:noFill/>
          <a:ln w="9525">
            <a:solidFill>
              <a:schemeClr val="tx1"/>
            </a:solidFill>
            <a:round/>
            <a:headEnd/>
            <a:tailEnd/>
          </a:ln>
          <a:effectLst/>
        </p:spPr>
        <p:txBody>
          <a:bodyPr wrap="none" anchor="ctr"/>
          <a:lstStyle/>
          <a:p>
            <a:endParaRPr lang="en-US"/>
          </a:p>
        </p:txBody>
      </p:sp>
      <p:sp>
        <p:nvSpPr>
          <p:cNvPr id="188433" name="Rectangle 17"/>
          <p:cNvSpPr>
            <a:spLocks noChangeArrowheads="1"/>
          </p:cNvSpPr>
          <p:nvPr/>
        </p:nvSpPr>
        <p:spPr bwMode="auto">
          <a:xfrm>
            <a:off x="2362200" y="5791200"/>
            <a:ext cx="3048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8434" name="Text Box 18"/>
          <p:cNvSpPr txBox="1">
            <a:spLocks noChangeArrowheads="1"/>
          </p:cNvSpPr>
          <p:nvPr/>
        </p:nvSpPr>
        <p:spPr bwMode="auto">
          <a:xfrm>
            <a:off x="2057400" y="3657600"/>
            <a:ext cx="457200" cy="336550"/>
          </a:xfrm>
          <a:prstGeom prst="rect">
            <a:avLst/>
          </a:prstGeom>
          <a:noFill/>
          <a:ln w="9525">
            <a:noFill/>
            <a:miter lim="800000"/>
            <a:headEnd/>
            <a:tailEnd/>
          </a:ln>
          <a:effectLst/>
        </p:spPr>
        <p:txBody>
          <a:bodyPr>
            <a:spAutoFit/>
          </a:bodyPr>
          <a:lstStyle/>
          <a:p>
            <a:pPr>
              <a:spcBef>
                <a:spcPct val="50000"/>
              </a:spcBef>
            </a:pPr>
            <a:r>
              <a:rPr lang="en-US" sz="1600" b="1" dirty="0">
                <a:latin typeface="Arial Narrow" pitchFamily="34" charset="0"/>
              </a:rPr>
              <a:t>1</a:t>
            </a:r>
            <a:endParaRPr lang="en-US" dirty="0"/>
          </a:p>
        </p:txBody>
      </p:sp>
      <p:sp>
        <p:nvSpPr>
          <p:cNvPr id="188435" name="Text Box 19"/>
          <p:cNvSpPr txBox="1">
            <a:spLocks noChangeArrowheads="1"/>
          </p:cNvSpPr>
          <p:nvPr/>
        </p:nvSpPr>
        <p:spPr bwMode="auto">
          <a:xfrm>
            <a:off x="2895600" y="4572000"/>
            <a:ext cx="457200" cy="336550"/>
          </a:xfrm>
          <a:prstGeom prst="rect">
            <a:avLst/>
          </a:prstGeom>
          <a:noFill/>
          <a:ln w="9525">
            <a:noFill/>
            <a:miter lim="800000"/>
            <a:headEnd/>
            <a:tailEnd/>
          </a:ln>
          <a:effectLst/>
        </p:spPr>
        <p:txBody>
          <a:bodyPr>
            <a:spAutoFit/>
          </a:bodyPr>
          <a:lstStyle/>
          <a:p>
            <a:pPr>
              <a:spcBef>
                <a:spcPct val="50000"/>
              </a:spcBef>
            </a:pPr>
            <a:r>
              <a:rPr lang="en-US" sz="1600" b="1">
                <a:latin typeface="Arial Narrow" pitchFamily="34" charset="0"/>
              </a:rPr>
              <a:t>2</a:t>
            </a:r>
            <a:endParaRPr lang="en-US"/>
          </a:p>
        </p:txBody>
      </p:sp>
      <p:sp>
        <p:nvSpPr>
          <p:cNvPr id="188436" name="Text Box 20"/>
          <p:cNvSpPr txBox="1">
            <a:spLocks noChangeArrowheads="1"/>
          </p:cNvSpPr>
          <p:nvPr/>
        </p:nvSpPr>
        <p:spPr bwMode="auto">
          <a:xfrm>
            <a:off x="4648200" y="3962400"/>
            <a:ext cx="457200" cy="336550"/>
          </a:xfrm>
          <a:prstGeom prst="rect">
            <a:avLst/>
          </a:prstGeom>
          <a:noFill/>
          <a:ln w="9525">
            <a:noFill/>
            <a:miter lim="800000"/>
            <a:headEnd/>
            <a:tailEnd/>
          </a:ln>
          <a:effectLst/>
        </p:spPr>
        <p:txBody>
          <a:bodyPr>
            <a:spAutoFit/>
          </a:bodyPr>
          <a:lstStyle/>
          <a:p>
            <a:pPr>
              <a:spcBef>
                <a:spcPct val="50000"/>
              </a:spcBef>
            </a:pPr>
            <a:r>
              <a:rPr lang="en-US" sz="1600" b="1">
                <a:latin typeface="Arial Narrow" pitchFamily="34" charset="0"/>
              </a:rPr>
              <a:t>3</a:t>
            </a:r>
            <a:endParaRPr lang="en-US"/>
          </a:p>
        </p:txBody>
      </p:sp>
      <p:sp>
        <p:nvSpPr>
          <p:cNvPr id="188437" name="Text Box 21"/>
          <p:cNvSpPr txBox="1">
            <a:spLocks noChangeArrowheads="1"/>
          </p:cNvSpPr>
          <p:nvPr/>
        </p:nvSpPr>
        <p:spPr bwMode="auto">
          <a:xfrm>
            <a:off x="4267200" y="5334000"/>
            <a:ext cx="457200" cy="336550"/>
          </a:xfrm>
          <a:prstGeom prst="rect">
            <a:avLst/>
          </a:prstGeom>
          <a:noFill/>
          <a:ln w="9525">
            <a:noFill/>
            <a:miter lim="800000"/>
            <a:headEnd/>
            <a:tailEnd/>
          </a:ln>
          <a:effectLst/>
        </p:spPr>
        <p:txBody>
          <a:bodyPr>
            <a:spAutoFit/>
          </a:bodyPr>
          <a:lstStyle/>
          <a:p>
            <a:pPr>
              <a:spcBef>
                <a:spcPct val="50000"/>
              </a:spcBef>
            </a:pPr>
            <a:r>
              <a:rPr lang="en-US" sz="1600" b="1">
                <a:latin typeface="Arial Narrow" pitchFamily="34" charset="0"/>
              </a:rPr>
              <a:t>5</a:t>
            </a:r>
            <a:endParaRPr lang="en-US"/>
          </a:p>
        </p:txBody>
      </p:sp>
      <p:sp>
        <p:nvSpPr>
          <p:cNvPr id="188438" name="Text Box 22"/>
          <p:cNvSpPr txBox="1">
            <a:spLocks noChangeArrowheads="1"/>
          </p:cNvSpPr>
          <p:nvPr/>
        </p:nvSpPr>
        <p:spPr bwMode="auto">
          <a:xfrm>
            <a:off x="4876800" y="4648200"/>
            <a:ext cx="457200" cy="336550"/>
          </a:xfrm>
          <a:prstGeom prst="rect">
            <a:avLst/>
          </a:prstGeom>
          <a:noFill/>
          <a:ln w="9525">
            <a:noFill/>
            <a:miter lim="800000"/>
            <a:headEnd/>
            <a:tailEnd/>
          </a:ln>
          <a:effectLst/>
        </p:spPr>
        <p:txBody>
          <a:bodyPr>
            <a:spAutoFit/>
          </a:bodyPr>
          <a:lstStyle/>
          <a:p>
            <a:pPr>
              <a:spcBef>
                <a:spcPct val="50000"/>
              </a:spcBef>
            </a:pPr>
            <a:r>
              <a:rPr lang="en-US" sz="1600" b="1">
                <a:latin typeface="Arial Narrow" pitchFamily="34" charset="0"/>
              </a:rPr>
              <a:t>4</a:t>
            </a:r>
            <a:endParaRPr lang="en-US"/>
          </a:p>
        </p:txBody>
      </p:sp>
      <p:sp>
        <p:nvSpPr>
          <p:cNvPr id="188439" name="Text Box 23"/>
          <p:cNvSpPr txBox="1">
            <a:spLocks noChangeArrowheads="1"/>
          </p:cNvSpPr>
          <p:nvPr/>
        </p:nvSpPr>
        <p:spPr bwMode="auto">
          <a:xfrm>
            <a:off x="5715000" y="6096000"/>
            <a:ext cx="457200" cy="336550"/>
          </a:xfrm>
          <a:prstGeom prst="rect">
            <a:avLst/>
          </a:prstGeom>
          <a:noFill/>
          <a:ln w="9525">
            <a:noFill/>
            <a:miter lim="800000"/>
            <a:headEnd/>
            <a:tailEnd/>
          </a:ln>
          <a:effectLst/>
        </p:spPr>
        <p:txBody>
          <a:bodyPr>
            <a:spAutoFit/>
          </a:bodyPr>
          <a:lstStyle/>
          <a:p>
            <a:pPr>
              <a:spcBef>
                <a:spcPct val="50000"/>
              </a:spcBef>
            </a:pPr>
            <a:r>
              <a:rPr lang="en-US" sz="1600" b="1" dirty="0">
                <a:latin typeface="Arial Narrow" pitchFamily="34" charset="0"/>
              </a:rPr>
              <a:t>6</a:t>
            </a:r>
            <a:endParaRPr lang="en-US" dirty="0"/>
          </a:p>
        </p:txBody>
      </p:sp>
      <p:sp>
        <p:nvSpPr>
          <p:cNvPr id="188440" name="Oval 24"/>
          <p:cNvSpPr>
            <a:spLocks noChangeArrowheads="1"/>
          </p:cNvSpPr>
          <p:nvPr/>
        </p:nvSpPr>
        <p:spPr bwMode="auto">
          <a:xfrm>
            <a:off x="5562600" y="60198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88441" name="Oval 25"/>
          <p:cNvSpPr>
            <a:spLocks noChangeArrowheads="1"/>
          </p:cNvSpPr>
          <p:nvPr/>
        </p:nvSpPr>
        <p:spPr bwMode="auto">
          <a:xfrm>
            <a:off x="4724400" y="4800600"/>
            <a:ext cx="152400" cy="1524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 name="Title 1"/>
          <p:cNvSpPr txBox="1">
            <a:spLocks/>
          </p:cNvSpPr>
          <p:nvPr/>
        </p:nvSpPr>
        <p:spPr>
          <a:xfrm>
            <a:off x="228600" y="381000"/>
            <a:ext cx="8229600" cy="9144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t>VRP-Optimal Solution</a:t>
            </a:r>
            <a:endParaRPr kumimoji="0" lang="en-US" sz="40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207874" name="Picture 2"/>
          <p:cNvPicPr>
            <a:picLocks noChangeAspect="1" noChangeArrowheads="1"/>
          </p:cNvPicPr>
          <p:nvPr/>
        </p:nvPicPr>
        <p:blipFill>
          <a:blip r:embed="rId2"/>
          <a:srcRect/>
          <a:stretch>
            <a:fillRect/>
          </a:stretch>
        </p:blipFill>
        <p:spPr bwMode="auto">
          <a:xfrm>
            <a:off x="6705600" y="4114800"/>
            <a:ext cx="2057400" cy="2057400"/>
          </a:xfrm>
          <a:prstGeom prst="rect">
            <a:avLst/>
          </a:prstGeom>
          <a:noFill/>
          <a:ln w="9525">
            <a:noFill/>
            <a:miter lim="800000"/>
            <a:headEnd/>
            <a:tailEnd/>
          </a:ln>
          <a:effectLst/>
        </p:spPr>
      </p:pic>
      <p:sp>
        <p:nvSpPr>
          <p:cNvPr id="90" name="Text Box 18"/>
          <p:cNvSpPr txBox="1">
            <a:spLocks noChangeArrowheads="1"/>
          </p:cNvSpPr>
          <p:nvPr/>
        </p:nvSpPr>
        <p:spPr bwMode="auto">
          <a:xfrm>
            <a:off x="6248400" y="3854450"/>
            <a:ext cx="457200" cy="336550"/>
          </a:xfrm>
          <a:prstGeom prst="rect">
            <a:avLst/>
          </a:prstGeom>
          <a:noFill/>
          <a:ln w="9525">
            <a:noFill/>
            <a:miter lim="800000"/>
            <a:headEnd/>
            <a:tailEnd/>
          </a:ln>
          <a:effectLst/>
        </p:spPr>
        <p:txBody>
          <a:bodyPr>
            <a:spAutoFit/>
          </a:bodyPr>
          <a:lstStyle/>
          <a:p>
            <a:pPr>
              <a:spcBef>
                <a:spcPct val="50000"/>
              </a:spcBef>
            </a:pPr>
            <a:r>
              <a:rPr lang="en-US" sz="1600" b="1" dirty="0">
                <a:latin typeface="Arial Narrow" pitchFamily="34" charset="0"/>
              </a:rPr>
              <a:t>1</a:t>
            </a:r>
            <a:endParaRPr lang="en-US" dirty="0"/>
          </a:p>
        </p:txBody>
      </p:sp>
      <p:sp>
        <p:nvSpPr>
          <p:cNvPr id="91" name="Rectangle 4"/>
          <p:cNvSpPr txBox="1">
            <a:spLocks noChangeArrowheads="1"/>
          </p:cNvSpPr>
          <p:nvPr/>
        </p:nvSpPr>
        <p:spPr>
          <a:xfrm>
            <a:off x="0" y="1447800"/>
            <a:ext cx="8763000" cy="1676400"/>
          </a:xfrm>
          <a:prstGeom prst="rect">
            <a:avLst/>
          </a:prstGeom>
          <a:solidFill>
            <a:schemeClr val="bg1"/>
          </a:solidFill>
          <a:ln>
            <a:solidFill>
              <a:schemeClr val="tx1"/>
            </a:solidFill>
          </a:ln>
        </p:spPr>
        <p:txBody>
          <a:bodyPr vert="horz">
            <a:normAutofit/>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No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subtouring</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is allowed</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400" b="0" i="0" u="none" strike="noStrike" kern="1200" cap="none" spc="0" normalizeH="0" baseline="0" noProof="0" dirty="0">
              <a:ln>
                <a:noFill/>
              </a:ln>
              <a:solidFill>
                <a:schemeClr val="tx1"/>
              </a:solidFill>
              <a:effectLst/>
              <a:uLnTx/>
              <a:uFillTx/>
              <a:latin typeface="Verdana" pitchFamily="34" charset="0"/>
              <a:ea typeface="+mn-ea"/>
              <a:cs typeface="+mn-cs"/>
            </a:endParaRPr>
          </a:p>
        </p:txBody>
      </p:sp>
      <p:sp>
        <p:nvSpPr>
          <p:cNvPr id="93" name="Rectangle 92"/>
          <p:cNvSpPr/>
          <p:nvPr/>
        </p:nvSpPr>
        <p:spPr>
          <a:xfrm>
            <a:off x="1219200" y="3429000"/>
            <a:ext cx="4648200" cy="3429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8420">
                                            <p:bg/>
                                          </p:spTgt>
                                        </p:tgtEl>
                                        <p:attrNameLst>
                                          <p:attrName>style.visibility</p:attrName>
                                        </p:attrNameLst>
                                      </p:cBhvr>
                                      <p:to>
                                        <p:strVal val="visible"/>
                                      </p:to>
                                    </p:set>
                                    <p:animEffect transition="in" filter="slide(fromTop)">
                                      <p:cBhvr>
                                        <p:cTn id="7" dur="500"/>
                                        <p:tgtEl>
                                          <p:spTgt spid="188420">
                                            <p:bg/>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188420">
                                            <p:txEl>
                                              <p:pRg st="0" end="0"/>
                                            </p:txEl>
                                          </p:spTgt>
                                        </p:tgtEl>
                                        <p:attrNameLst>
                                          <p:attrName>style.visibility</p:attrName>
                                        </p:attrNameLst>
                                      </p:cBhvr>
                                      <p:to>
                                        <p:strVal val="visible"/>
                                      </p:to>
                                    </p:set>
                                    <p:animEffect transition="in" filter="slide(fromTop)">
                                      <p:cBhvr>
                                        <p:cTn id="10" dur="500"/>
                                        <p:tgtEl>
                                          <p:spTgt spid="188420">
                                            <p:txEl>
                                              <p:pRg st="0" end="0"/>
                                            </p:txEl>
                                          </p:spTgt>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188420">
                                            <p:txEl>
                                              <p:pRg st="1" end="1"/>
                                            </p:txEl>
                                          </p:spTgt>
                                        </p:tgtEl>
                                        <p:attrNameLst>
                                          <p:attrName>style.visibility</p:attrName>
                                        </p:attrNameLst>
                                      </p:cBhvr>
                                      <p:to>
                                        <p:strVal val="visible"/>
                                      </p:to>
                                    </p:set>
                                    <p:animEffect transition="in" filter="slide(fromTop)">
                                      <p:cBhvr>
                                        <p:cTn id="13" dur="500"/>
                                        <p:tgtEl>
                                          <p:spTgt spid="188420">
                                            <p:txEl>
                                              <p:pRg st="1" end="1"/>
                                            </p:txEl>
                                          </p:spTgt>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88420">
                                            <p:txEl>
                                              <p:pRg st="2" end="2"/>
                                            </p:txEl>
                                          </p:spTgt>
                                        </p:tgtEl>
                                        <p:attrNameLst>
                                          <p:attrName>style.visibility</p:attrName>
                                        </p:attrNameLst>
                                      </p:cBhvr>
                                      <p:to>
                                        <p:strVal val="visible"/>
                                      </p:to>
                                    </p:set>
                                    <p:animEffect transition="in" filter="slide(fromTop)">
                                      <p:cBhvr>
                                        <p:cTn id="16" dur="500"/>
                                        <p:tgtEl>
                                          <p:spTgt spid="188420">
                                            <p:txEl>
                                              <p:pRg st="2" end="2"/>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88421"/>
                                        </p:tgtEl>
                                        <p:attrNameLst>
                                          <p:attrName>style.visibility</p:attrName>
                                        </p:attrNameLst>
                                      </p:cBhvr>
                                      <p:to>
                                        <p:strVal val="visible"/>
                                      </p:to>
                                    </p:set>
                                    <p:animEffect transition="in" filter="box(in)">
                                      <p:cBhvr>
                                        <p:cTn id="19" dur="1000"/>
                                        <p:tgtEl>
                                          <p:spTgt spid="18842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8422"/>
                                        </p:tgtEl>
                                        <p:attrNameLst>
                                          <p:attrName>style.visibility</p:attrName>
                                        </p:attrNameLst>
                                      </p:cBhvr>
                                      <p:to>
                                        <p:strVal val="visible"/>
                                      </p:to>
                                    </p:set>
                                    <p:animEffect transition="in" filter="box(in)">
                                      <p:cBhvr>
                                        <p:cTn id="22" dur="1000"/>
                                        <p:tgtEl>
                                          <p:spTgt spid="18842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88423"/>
                                        </p:tgtEl>
                                        <p:attrNameLst>
                                          <p:attrName>style.visibility</p:attrName>
                                        </p:attrNameLst>
                                      </p:cBhvr>
                                      <p:to>
                                        <p:strVal val="visible"/>
                                      </p:to>
                                    </p:set>
                                    <p:animEffect transition="in" filter="box(in)">
                                      <p:cBhvr>
                                        <p:cTn id="25" dur="1000"/>
                                        <p:tgtEl>
                                          <p:spTgt spid="188423"/>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88424"/>
                                        </p:tgtEl>
                                        <p:attrNameLst>
                                          <p:attrName>style.visibility</p:attrName>
                                        </p:attrNameLst>
                                      </p:cBhvr>
                                      <p:to>
                                        <p:strVal val="visible"/>
                                      </p:to>
                                    </p:set>
                                    <p:animEffect transition="in" filter="box(in)">
                                      <p:cBhvr>
                                        <p:cTn id="28" dur="1000"/>
                                        <p:tgtEl>
                                          <p:spTgt spid="18842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88425"/>
                                        </p:tgtEl>
                                        <p:attrNameLst>
                                          <p:attrName>style.visibility</p:attrName>
                                        </p:attrNameLst>
                                      </p:cBhvr>
                                      <p:to>
                                        <p:strVal val="visible"/>
                                      </p:to>
                                    </p:set>
                                    <p:animEffect transition="in" filter="box(in)">
                                      <p:cBhvr>
                                        <p:cTn id="31" dur="1000"/>
                                        <p:tgtEl>
                                          <p:spTgt spid="18842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88426"/>
                                        </p:tgtEl>
                                        <p:attrNameLst>
                                          <p:attrName>style.visibility</p:attrName>
                                        </p:attrNameLst>
                                      </p:cBhvr>
                                      <p:to>
                                        <p:strVal val="visible"/>
                                      </p:to>
                                    </p:set>
                                    <p:animEffect transition="in" filter="box(in)">
                                      <p:cBhvr>
                                        <p:cTn id="34" dur="1000"/>
                                        <p:tgtEl>
                                          <p:spTgt spid="18842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88428"/>
                                        </p:tgtEl>
                                        <p:attrNameLst>
                                          <p:attrName>style.visibility</p:attrName>
                                        </p:attrNameLst>
                                      </p:cBhvr>
                                      <p:to>
                                        <p:strVal val="visible"/>
                                      </p:to>
                                    </p:set>
                                    <p:animEffect transition="in" filter="box(in)">
                                      <p:cBhvr>
                                        <p:cTn id="37" dur="1000"/>
                                        <p:tgtEl>
                                          <p:spTgt spid="188428"/>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88429"/>
                                        </p:tgtEl>
                                        <p:attrNameLst>
                                          <p:attrName>style.visibility</p:attrName>
                                        </p:attrNameLst>
                                      </p:cBhvr>
                                      <p:to>
                                        <p:strVal val="visible"/>
                                      </p:to>
                                    </p:set>
                                    <p:animEffect transition="in" filter="box(in)">
                                      <p:cBhvr>
                                        <p:cTn id="40" dur="1000"/>
                                        <p:tgtEl>
                                          <p:spTgt spid="188429"/>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88430"/>
                                        </p:tgtEl>
                                        <p:attrNameLst>
                                          <p:attrName>style.visibility</p:attrName>
                                        </p:attrNameLst>
                                      </p:cBhvr>
                                      <p:to>
                                        <p:strVal val="visible"/>
                                      </p:to>
                                    </p:set>
                                    <p:animEffect transition="in" filter="box(in)">
                                      <p:cBhvr>
                                        <p:cTn id="43" dur="1000"/>
                                        <p:tgtEl>
                                          <p:spTgt spid="188430"/>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88431"/>
                                        </p:tgtEl>
                                        <p:attrNameLst>
                                          <p:attrName>style.visibility</p:attrName>
                                        </p:attrNameLst>
                                      </p:cBhvr>
                                      <p:to>
                                        <p:strVal val="visible"/>
                                      </p:to>
                                    </p:set>
                                    <p:animEffect transition="in" filter="box(in)">
                                      <p:cBhvr>
                                        <p:cTn id="46" dur="1000"/>
                                        <p:tgtEl>
                                          <p:spTgt spid="188431"/>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88432"/>
                                        </p:tgtEl>
                                        <p:attrNameLst>
                                          <p:attrName>style.visibility</p:attrName>
                                        </p:attrNameLst>
                                      </p:cBhvr>
                                      <p:to>
                                        <p:strVal val="visible"/>
                                      </p:to>
                                    </p:set>
                                    <p:animEffect transition="in" filter="box(in)">
                                      <p:cBhvr>
                                        <p:cTn id="49" dur="1000"/>
                                        <p:tgtEl>
                                          <p:spTgt spid="188432"/>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88433"/>
                                        </p:tgtEl>
                                        <p:attrNameLst>
                                          <p:attrName>style.visibility</p:attrName>
                                        </p:attrNameLst>
                                      </p:cBhvr>
                                      <p:to>
                                        <p:strVal val="visible"/>
                                      </p:to>
                                    </p:set>
                                    <p:animEffect transition="in" filter="box(in)">
                                      <p:cBhvr>
                                        <p:cTn id="52" dur="1000"/>
                                        <p:tgtEl>
                                          <p:spTgt spid="188433"/>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88435"/>
                                        </p:tgtEl>
                                        <p:attrNameLst>
                                          <p:attrName>style.visibility</p:attrName>
                                        </p:attrNameLst>
                                      </p:cBhvr>
                                      <p:to>
                                        <p:strVal val="visible"/>
                                      </p:to>
                                    </p:set>
                                    <p:animEffect transition="in" filter="box(in)">
                                      <p:cBhvr>
                                        <p:cTn id="55" dur="1000"/>
                                        <p:tgtEl>
                                          <p:spTgt spid="188435"/>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188436"/>
                                        </p:tgtEl>
                                        <p:attrNameLst>
                                          <p:attrName>style.visibility</p:attrName>
                                        </p:attrNameLst>
                                      </p:cBhvr>
                                      <p:to>
                                        <p:strVal val="visible"/>
                                      </p:to>
                                    </p:set>
                                    <p:animEffect transition="in" filter="box(in)">
                                      <p:cBhvr>
                                        <p:cTn id="58" dur="1000"/>
                                        <p:tgtEl>
                                          <p:spTgt spid="188436"/>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88437"/>
                                        </p:tgtEl>
                                        <p:attrNameLst>
                                          <p:attrName>style.visibility</p:attrName>
                                        </p:attrNameLst>
                                      </p:cBhvr>
                                      <p:to>
                                        <p:strVal val="visible"/>
                                      </p:to>
                                    </p:set>
                                    <p:animEffect transition="in" filter="box(in)">
                                      <p:cBhvr>
                                        <p:cTn id="61" dur="1000"/>
                                        <p:tgtEl>
                                          <p:spTgt spid="188437"/>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88438"/>
                                        </p:tgtEl>
                                        <p:attrNameLst>
                                          <p:attrName>style.visibility</p:attrName>
                                        </p:attrNameLst>
                                      </p:cBhvr>
                                      <p:to>
                                        <p:strVal val="visible"/>
                                      </p:to>
                                    </p:set>
                                    <p:animEffect transition="in" filter="box(in)">
                                      <p:cBhvr>
                                        <p:cTn id="64" dur="1000"/>
                                        <p:tgtEl>
                                          <p:spTgt spid="188438"/>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188440"/>
                                        </p:tgtEl>
                                        <p:attrNameLst>
                                          <p:attrName>style.visibility</p:attrName>
                                        </p:attrNameLst>
                                      </p:cBhvr>
                                      <p:to>
                                        <p:strVal val="visible"/>
                                      </p:to>
                                    </p:set>
                                    <p:animEffect transition="in" filter="box(in)">
                                      <p:cBhvr>
                                        <p:cTn id="67" dur="1000"/>
                                        <p:tgtEl>
                                          <p:spTgt spid="188440"/>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188441"/>
                                        </p:tgtEl>
                                        <p:attrNameLst>
                                          <p:attrName>style.visibility</p:attrName>
                                        </p:attrNameLst>
                                      </p:cBhvr>
                                      <p:to>
                                        <p:strVal val="visible"/>
                                      </p:to>
                                    </p:set>
                                    <p:animEffect transition="in" filter="box(in)">
                                      <p:cBhvr>
                                        <p:cTn id="70" dur="1000"/>
                                        <p:tgtEl>
                                          <p:spTgt spid="188441"/>
                                        </p:tgtEl>
                                      </p:cBhvr>
                                    </p:animEffect>
                                  </p:childTnLst>
                                </p:cTn>
                              </p:par>
                              <p:par>
                                <p:cTn id="71" presetID="2" presetClass="entr" presetSubtype="4" fill="hold" nodeType="withEffect">
                                  <p:stCondLst>
                                    <p:cond delay="0"/>
                                  </p:stCondLst>
                                  <p:childTnLst>
                                    <p:set>
                                      <p:cBhvr>
                                        <p:cTn id="72" dur="1" fill="hold">
                                          <p:stCondLst>
                                            <p:cond delay="0"/>
                                          </p:stCondLst>
                                        </p:cTn>
                                        <p:tgtEl>
                                          <p:spTgt spid="188439">
                                            <p:txEl>
                                              <p:pRg st="0" end="0"/>
                                            </p:txEl>
                                          </p:spTgt>
                                        </p:tgtEl>
                                        <p:attrNameLst>
                                          <p:attrName>style.visibility</p:attrName>
                                        </p:attrNameLst>
                                      </p:cBhvr>
                                      <p:to>
                                        <p:strVal val="visible"/>
                                      </p:to>
                                    </p:set>
                                    <p:anim calcmode="lin" valueType="num">
                                      <p:cBhvr additive="base">
                                        <p:cTn id="73" dur="500" fill="hold"/>
                                        <p:tgtEl>
                                          <p:spTgt spid="188439">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8439">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88427"/>
                                        </p:tgtEl>
                                        <p:attrNameLst>
                                          <p:attrName>style.visibility</p:attrName>
                                        </p:attrNameLst>
                                      </p:cBhvr>
                                      <p:to>
                                        <p:strVal val="visible"/>
                                      </p:to>
                                    </p:set>
                                    <p:anim calcmode="lin" valueType="num">
                                      <p:cBhvr additive="base">
                                        <p:cTn id="77" dur="500" fill="hold"/>
                                        <p:tgtEl>
                                          <p:spTgt spid="188427"/>
                                        </p:tgtEl>
                                        <p:attrNameLst>
                                          <p:attrName>ppt_x</p:attrName>
                                        </p:attrNameLst>
                                      </p:cBhvr>
                                      <p:tavLst>
                                        <p:tav tm="0">
                                          <p:val>
                                            <p:strVal val="#ppt_x"/>
                                          </p:val>
                                        </p:tav>
                                        <p:tav tm="100000">
                                          <p:val>
                                            <p:strVal val="#ppt_x"/>
                                          </p:val>
                                        </p:tav>
                                      </p:tavLst>
                                    </p:anim>
                                    <p:anim calcmode="lin" valueType="num">
                                      <p:cBhvr additive="base">
                                        <p:cTn id="78" dur="500" fill="hold"/>
                                        <p:tgtEl>
                                          <p:spTgt spid="18842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88434"/>
                                        </p:tgtEl>
                                        <p:attrNameLst>
                                          <p:attrName>style.visibility</p:attrName>
                                        </p:attrNameLst>
                                      </p:cBhvr>
                                      <p:to>
                                        <p:strVal val="visible"/>
                                      </p:to>
                                    </p:set>
                                    <p:anim calcmode="lin" valueType="num">
                                      <p:cBhvr additive="base">
                                        <p:cTn id="81" dur="500" fill="hold"/>
                                        <p:tgtEl>
                                          <p:spTgt spid="188434"/>
                                        </p:tgtEl>
                                        <p:attrNameLst>
                                          <p:attrName>ppt_x</p:attrName>
                                        </p:attrNameLst>
                                      </p:cBhvr>
                                      <p:tavLst>
                                        <p:tav tm="0">
                                          <p:val>
                                            <p:strVal val="#ppt_x"/>
                                          </p:val>
                                        </p:tav>
                                        <p:tav tm="100000">
                                          <p:val>
                                            <p:strVal val="#ppt_x"/>
                                          </p:val>
                                        </p:tav>
                                      </p:tavLst>
                                    </p:anim>
                                    <p:anim calcmode="lin" valueType="num">
                                      <p:cBhvr additive="base">
                                        <p:cTn id="82" dur="500" fill="hold"/>
                                        <p:tgtEl>
                                          <p:spTgt spid="18843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91"/>
                                        </p:tgtEl>
                                        <p:attrNameLst>
                                          <p:attrName>style.visibility</p:attrName>
                                        </p:attrNameLst>
                                      </p:cBhvr>
                                      <p:to>
                                        <p:strVal val="visible"/>
                                      </p:to>
                                    </p:set>
                                    <p:anim calcmode="lin" valueType="num">
                                      <p:cBhvr additive="base">
                                        <p:cTn id="87" dur="500" fill="hold"/>
                                        <p:tgtEl>
                                          <p:spTgt spid="91"/>
                                        </p:tgtEl>
                                        <p:attrNameLst>
                                          <p:attrName>ppt_x</p:attrName>
                                        </p:attrNameLst>
                                      </p:cBhvr>
                                      <p:tavLst>
                                        <p:tav tm="0">
                                          <p:val>
                                            <p:strVal val="#ppt_x"/>
                                          </p:val>
                                        </p:tav>
                                        <p:tav tm="100000">
                                          <p:val>
                                            <p:strVal val="#ppt_x"/>
                                          </p:val>
                                        </p:tav>
                                      </p:tavLst>
                                    </p:anim>
                                    <p:anim calcmode="lin" valueType="num">
                                      <p:cBhvr additive="base">
                                        <p:cTn id="88" dur="500" fill="hold"/>
                                        <p:tgtEl>
                                          <p:spTgt spid="91"/>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07874"/>
                                        </p:tgtEl>
                                        <p:attrNameLst>
                                          <p:attrName>style.visibility</p:attrName>
                                        </p:attrNameLst>
                                      </p:cBhvr>
                                      <p:to>
                                        <p:strVal val="visible"/>
                                      </p:to>
                                    </p:set>
                                    <p:anim calcmode="lin" valueType="num">
                                      <p:cBhvr additive="base">
                                        <p:cTn id="91" dur="500" fill="hold"/>
                                        <p:tgtEl>
                                          <p:spTgt spid="207874"/>
                                        </p:tgtEl>
                                        <p:attrNameLst>
                                          <p:attrName>ppt_x</p:attrName>
                                        </p:attrNameLst>
                                      </p:cBhvr>
                                      <p:tavLst>
                                        <p:tav tm="0">
                                          <p:val>
                                            <p:strVal val="#ppt_x"/>
                                          </p:val>
                                        </p:tav>
                                        <p:tav tm="100000">
                                          <p:val>
                                            <p:strVal val="#ppt_x"/>
                                          </p:val>
                                        </p:tav>
                                      </p:tavLst>
                                    </p:anim>
                                    <p:anim calcmode="lin" valueType="num">
                                      <p:cBhvr additive="base">
                                        <p:cTn id="92" dur="500" fill="hold"/>
                                        <p:tgtEl>
                                          <p:spTgt spid="20787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0"/>
                                        </p:tgtEl>
                                        <p:attrNameLst>
                                          <p:attrName>style.visibility</p:attrName>
                                        </p:attrNameLst>
                                      </p:cBhvr>
                                      <p:to>
                                        <p:strVal val="visible"/>
                                      </p:to>
                                    </p:set>
                                    <p:anim calcmode="lin" valueType="num">
                                      <p:cBhvr additive="base">
                                        <p:cTn id="95" dur="500" fill="hold"/>
                                        <p:tgtEl>
                                          <p:spTgt spid="90"/>
                                        </p:tgtEl>
                                        <p:attrNameLst>
                                          <p:attrName>ppt_x</p:attrName>
                                        </p:attrNameLst>
                                      </p:cBhvr>
                                      <p:tavLst>
                                        <p:tav tm="0">
                                          <p:val>
                                            <p:strVal val="#ppt_x"/>
                                          </p:val>
                                        </p:tav>
                                        <p:tav tm="100000">
                                          <p:val>
                                            <p:strVal val="#ppt_x"/>
                                          </p:val>
                                        </p:tav>
                                      </p:tavLst>
                                    </p:anim>
                                    <p:anim calcmode="lin" valueType="num">
                                      <p:cBhvr additive="base">
                                        <p:cTn id="96" dur="500" fill="hold"/>
                                        <p:tgtEl>
                                          <p:spTgt spid="90"/>
                                        </p:tgtEl>
                                        <p:attrNameLst>
                                          <p:attrName>ppt_y</p:attrName>
                                        </p:attrNameLst>
                                      </p:cBhvr>
                                      <p:tavLst>
                                        <p:tav tm="0">
                                          <p:val>
                                            <p:strVal val="1+#ppt_h/2"/>
                                          </p:val>
                                        </p:tav>
                                        <p:tav tm="100000">
                                          <p:val>
                                            <p:strVal val="#ppt_y"/>
                                          </p:val>
                                        </p:tav>
                                      </p:tavLst>
                                    </p:anim>
                                  </p:childTnLst>
                                </p:cTn>
                              </p:par>
                              <p:par>
                                <p:cTn id="97" presetID="1" presetClass="entr" presetSubtype="0" fill="hold" grpId="0" nodeType="withEffect">
                                  <p:stCondLst>
                                    <p:cond delay="0"/>
                                  </p:stCondLst>
                                  <p:childTnLst>
                                    <p:set>
                                      <p:cBhvr>
                                        <p:cTn id="9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build="p" animBg="1"/>
      <p:bldP spid="188421" grpId="0" animBg="1"/>
      <p:bldP spid="188422" grpId="0" animBg="1"/>
      <p:bldP spid="188423" grpId="0" animBg="1"/>
      <p:bldP spid="188424" grpId="0" animBg="1"/>
      <p:bldP spid="188425" grpId="0" animBg="1"/>
      <p:bldP spid="188426" grpId="0" animBg="1"/>
      <p:bldP spid="188427" grpId="0"/>
      <p:bldP spid="188428" grpId="0" animBg="1"/>
      <p:bldP spid="188429" grpId="0" animBg="1"/>
      <p:bldP spid="188430" grpId="0" animBg="1"/>
      <p:bldP spid="188431" grpId="0" animBg="1"/>
      <p:bldP spid="188432" grpId="0" animBg="1"/>
      <p:bldP spid="188433" grpId="0" animBg="1"/>
      <p:bldP spid="188434" grpId="0"/>
      <p:bldP spid="188435" grpId="0"/>
      <p:bldP spid="188436" grpId="0"/>
      <p:bldP spid="188437" grpId="0"/>
      <p:bldP spid="188438" grpId="0"/>
      <p:bldP spid="188440" grpId="0" animBg="1"/>
      <p:bldP spid="188441" grpId="0" animBg="1"/>
      <p:bldP spid="90" grpId="0"/>
      <p:bldP spid="91" grpId="0" animBg="1"/>
      <p:bldP spid="9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898136"/>
          </a:xfrm>
        </p:spPr>
        <p:txBody>
          <a:bodyPr/>
          <a:lstStyle/>
          <a:p>
            <a:pPr algn="just">
              <a:buNone/>
            </a:pPr>
            <a:r>
              <a:rPr lang="en-US" sz="2000" dirty="0" smtClean="0">
                <a:latin typeface="Times New Roman" pitchFamily="18" charset="0"/>
                <a:cs typeface="Times New Roman" pitchFamily="18" charset="0"/>
              </a:rPr>
              <a:t>Vehicle Routing Problem (VRP) integrates the decisions of determining:</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An optimal selection of vehicles for collection of returns from collection </a:t>
            </a:r>
            <a:r>
              <a:rPr lang="en-US" sz="2000" dirty="0" err="1" smtClean="0">
                <a:latin typeface="Times New Roman" pitchFamily="18" charset="0"/>
                <a:cs typeface="Times New Roman" pitchFamily="18" charset="0"/>
              </a:rPr>
              <a:t>centres</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An optimal assignment of routes to vehicles </a:t>
            </a:r>
          </a:p>
          <a:p>
            <a:pPr algn="just"/>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Best route chosen to</a:t>
            </a:r>
          </a:p>
          <a:p>
            <a:pPr lvl="1"/>
            <a:r>
              <a:rPr lang="en-US" sz="2000" b="1" dirty="0" smtClean="0">
                <a:solidFill>
                  <a:schemeClr val="tx1"/>
                </a:solidFill>
                <a:latin typeface="Times New Roman" pitchFamily="18" charset="0"/>
                <a:cs typeface="Times New Roman" pitchFamily="18" charset="0"/>
              </a:rPr>
              <a:t>minimum distance</a:t>
            </a:r>
            <a:r>
              <a:rPr lang="en-US" sz="2000" dirty="0" smtClean="0">
                <a:solidFill>
                  <a:schemeClr val="tx1"/>
                </a:solidFill>
                <a:latin typeface="Times New Roman" pitchFamily="18" charset="0"/>
                <a:cs typeface="Times New Roman" pitchFamily="18" charset="0"/>
              </a:rPr>
              <a:t> </a:t>
            </a:r>
          </a:p>
          <a:p>
            <a:pPr lvl="1"/>
            <a:endParaRPr lang="en-US" sz="2000" dirty="0" smtClean="0">
              <a:latin typeface="Verdana" pitchFamily="34" charset="0"/>
            </a:endParaRPr>
          </a:p>
          <a:p>
            <a:pPr algn="just"/>
            <a:endParaRPr lang="en-US" dirty="0" smtClean="0">
              <a:latin typeface="Times New Roman" pitchFamily="18" charset="0"/>
              <a:cs typeface="Times New Roman" pitchFamily="18" charset="0"/>
            </a:endParaRPr>
          </a:p>
        </p:txBody>
      </p:sp>
      <p:sp>
        <p:nvSpPr>
          <p:cNvPr id="5" name="Title 1"/>
          <p:cNvSpPr txBox="1">
            <a:spLocks/>
          </p:cNvSpPr>
          <p:nvPr/>
        </p:nvSpPr>
        <p:spPr>
          <a:xfrm>
            <a:off x="457200" y="609600"/>
            <a:ext cx="8229600" cy="9144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t>Vehicle Routing Problem-Current Study</a:t>
            </a:r>
            <a:endParaRPr kumimoji="0" lang="en-US" sz="40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65540" name="Picture 4"/>
          <p:cNvPicPr>
            <a:picLocks noChangeAspect="1" noChangeArrowheads="1"/>
          </p:cNvPicPr>
          <p:nvPr/>
        </p:nvPicPr>
        <p:blipFill>
          <a:blip r:embed="rId2" cstate="print"/>
          <a:srcRect/>
          <a:stretch>
            <a:fillRect/>
          </a:stretch>
        </p:blipFill>
        <p:spPr bwMode="auto">
          <a:xfrm>
            <a:off x="2590800" y="4706224"/>
            <a:ext cx="4733925" cy="13897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7" dur="500"/>
                                        <p:tgtEl>
                                          <p:spTgt spid="2">
                                            <p:txEl>
                                              <p:pRg st="2" end="2"/>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
                                            <p:txEl>
                                              <p:pRg st="2" end="2"/>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1" dur="500"/>
                                        <p:tgtEl>
                                          <p:spTgt spid="2">
                                            <p:txEl>
                                              <p:pRg st="3" end="3"/>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2">
                                            <p:txEl>
                                              <p:pRg st="3" end="3"/>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5" dur="500"/>
                                        <p:tgtEl>
                                          <p:spTgt spid="2">
                                            <p:txEl>
                                              <p:pRg st="5" end="5"/>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2">
                                            <p:txEl>
                                              <p:pRg st="5" end="5"/>
                                            </p:txEl>
                                          </p:spTgt>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9" dur="500"/>
                                        <p:tgtEl>
                                          <p:spTgt spid="2">
                                            <p:txEl>
                                              <p:pRg st="6" end="6"/>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2">
                                            <p:txEl>
                                              <p:pRg st="6" end="6"/>
                                            </p:txEl>
                                          </p:spTgt>
                                        </p:tgtEl>
                                        <p:attrNameLst>
                                          <p:attrName>style.visibility</p:attrName>
                                        </p:attrNameLst>
                                      </p:cBhvr>
                                      <p:to>
                                        <p:strVal val="hidden"/>
                                      </p:to>
                                    </p:set>
                                  </p:childTnLst>
                                </p:cTn>
                              </p:par>
                              <p:par>
                                <p:cTn id="21" presetID="8" presetClass="exit" presetSubtype="16" fill="hold" grpId="0" nodeType="withEffect">
                                  <p:stCondLst>
                                    <p:cond delay="0"/>
                                  </p:stCondLst>
                                  <p:childTnLst>
                                    <p:animEffect transition="out" filter="diamond(in)">
                                      <p:cBhvr>
                                        <p:cTn id="22" dur="2000"/>
                                        <p:tgtEl>
                                          <p:spTgt spid="2">
                                            <p:txEl>
                                              <p:pRg st="0" end="0"/>
                                            </p:txEl>
                                          </p:spTgt>
                                        </p:tgtEl>
                                      </p:cBhvr>
                                    </p:animEffect>
                                    <p:set>
                                      <p:cBhvr>
                                        <p:cTn id="23" dur="1" fill="hold">
                                          <p:stCondLst>
                                            <p:cond delay="1999"/>
                                          </p:stCondLst>
                                        </p:cTn>
                                        <p:tgtEl>
                                          <p:spTgt spid="2">
                                            <p:txEl>
                                              <p:pRg st="0" end="0"/>
                                            </p:txEl>
                                          </p:spTgt>
                                        </p:tgtEl>
                                        <p:attrNameLst>
                                          <p:attrName>style.visibility</p:attrName>
                                        </p:attrNameLst>
                                      </p:cBhvr>
                                      <p:to>
                                        <p:strVal val="hidden"/>
                                      </p:to>
                                    </p:set>
                                  </p:childTnLst>
                                </p:cTn>
                              </p:par>
                              <p:par>
                                <p:cTn id="24" presetID="8" presetClass="exit" presetSubtype="16" fill="hold" grpId="0" nodeType="withEffect">
                                  <p:stCondLst>
                                    <p:cond delay="0"/>
                                  </p:stCondLst>
                                  <p:childTnLst>
                                    <p:animEffect transition="out" filter="diamond(in)">
                                      <p:cBhvr>
                                        <p:cTn id="25" dur="2000"/>
                                        <p:tgtEl>
                                          <p:spTgt spid="2">
                                            <p:txEl>
                                              <p:pRg st="2" end="2"/>
                                            </p:txEl>
                                          </p:spTgt>
                                        </p:tgtEl>
                                      </p:cBhvr>
                                    </p:animEffect>
                                    <p:set>
                                      <p:cBhvr>
                                        <p:cTn id="26" dur="1" fill="hold">
                                          <p:stCondLst>
                                            <p:cond delay="1999"/>
                                          </p:stCondLst>
                                        </p:cTn>
                                        <p:tgtEl>
                                          <p:spTgt spid="2">
                                            <p:txEl>
                                              <p:pRg st="2" end="2"/>
                                            </p:txEl>
                                          </p:spTgt>
                                        </p:tgtEl>
                                        <p:attrNameLst>
                                          <p:attrName>style.visibility</p:attrName>
                                        </p:attrNameLst>
                                      </p:cBhvr>
                                      <p:to>
                                        <p:strVal val="hidden"/>
                                      </p:to>
                                    </p:set>
                                  </p:childTnLst>
                                </p:cTn>
                              </p:par>
                              <p:par>
                                <p:cTn id="27" presetID="8" presetClass="exit" presetSubtype="16" fill="hold" grpId="0" nodeType="withEffect">
                                  <p:stCondLst>
                                    <p:cond delay="0"/>
                                  </p:stCondLst>
                                  <p:childTnLst>
                                    <p:animEffect transition="out" filter="diamond(in)">
                                      <p:cBhvr>
                                        <p:cTn id="28" dur="2000"/>
                                        <p:tgtEl>
                                          <p:spTgt spid="2">
                                            <p:txEl>
                                              <p:pRg st="3" end="3"/>
                                            </p:txEl>
                                          </p:spTgt>
                                        </p:tgtEl>
                                      </p:cBhvr>
                                    </p:animEffect>
                                    <p:set>
                                      <p:cBhvr>
                                        <p:cTn id="29" dur="1" fill="hold">
                                          <p:stCondLst>
                                            <p:cond delay="1999"/>
                                          </p:stCondLst>
                                        </p:cTn>
                                        <p:tgtEl>
                                          <p:spTgt spid="2">
                                            <p:txEl>
                                              <p:pRg st="3" end="3"/>
                                            </p:txEl>
                                          </p:spTgt>
                                        </p:tgtEl>
                                        <p:attrNameLst>
                                          <p:attrName>style.visibility</p:attrName>
                                        </p:attrNameLst>
                                      </p:cBhvr>
                                      <p:to>
                                        <p:strVal val="hidden"/>
                                      </p:to>
                                    </p:set>
                                  </p:childTnLst>
                                </p:cTn>
                              </p:par>
                              <p:par>
                                <p:cTn id="30" presetID="8" presetClass="exit" presetSubtype="16" fill="hold" grpId="0" nodeType="withEffect">
                                  <p:stCondLst>
                                    <p:cond delay="4000"/>
                                  </p:stCondLst>
                                  <p:childTnLst>
                                    <p:animEffect transition="out" filter="diamond(in)">
                                      <p:cBhvr>
                                        <p:cTn id="31" dur="2000"/>
                                        <p:tgtEl>
                                          <p:spTgt spid="2">
                                            <p:txEl>
                                              <p:pRg st="5" end="5"/>
                                            </p:txEl>
                                          </p:spTgt>
                                        </p:tgtEl>
                                      </p:cBhvr>
                                    </p:animEffect>
                                    <p:set>
                                      <p:cBhvr>
                                        <p:cTn id="32" dur="1" fill="hold">
                                          <p:stCondLst>
                                            <p:cond delay="1999"/>
                                          </p:stCondLst>
                                        </p:cTn>
                                        <p:tgtEl>
                                          <p:spTgt spid="2">
                                            <p:txEl>
                                              <p:pRg st="5" end="5"/>
                                            </p:txEl>
                                          </p:spTgt>
                                        </p:tgtEl>
                                        <p:attrNameLst>
                                          <p:attrName>style.visibility</p:attrName>
                                        </p:attrNameLst>
                                      </p:cBhvr>
                                      <p:to>
                                        <p:strVal val="hidden"/>
                                      </p:to>
                                    </p:set>
                                  </p:childTnLst>
                                </p:cTn>
                              </p:par>
                              <p:par>
                                <p:cTn id="33" presetID="8" presetClass="exit" presetSubtype="16" fill="hold" grpId="0" nodeType="withEffect">
                                  <p:stCondLst>
                                    <p:cond delay="0"/>
                                  </p:stCondLst>
                                  <p:childTnLst>
                                    <p:animEffect transition="out" filter="diamond(in)">
                                      <p:cBhvr>
                                        <p:cTn id="34" dur="2000"/>
                                        <p:tgtEl>
                                          <p:spTgt spid="2">
                                            <p:txEl>
                                              <p:pRg st="6" end="6"/>
                                            </p:txEl>
                                          </p:spTgt>
                                        </p:tgtEl>
                                      </p:cBhvr>
                                    </p:animEffect>
                                    <p:set>
                                      <p:cBhvr>
                                        <p:cTn id="35" dur="1" fill="hold">
                                          <p:stCondLst>
                                            <p:cond delay="1999"/>
                                          </p:stCondLst>
                                        </p:cTn>
                                        <p:tgtEl>
                                          <p:spTgt spid="2">
                                            <p:txEl>
                                              <p:pRg st="6" end="6"/>
                                            </p:txEl>
                                          </p:spTgt>
                                        </p:tgtEl>
                                        <p:attrNameLst>
                                          <p:attrName>style.visibility</p:attrName>
                                        </p:attrNameLst>
                                      </p:cBhvr>
                                      <p:to>
                                        <p:strVal val="hidden"/>
                                      </p:to>
                                    </p:set>
                                  </p:childTnLst>
                                </p:cTn>
                              </p:par>
                              <p:par>
                                <p:cTn id="36" presetID="64" presetClass="path" presetSubtype="0" accel="50000" decel="50000" fill="hold" nodeType="withEffect">
                                  <p:stCondLst>
                                    <p:cond delay="0"/>
                                  </p:stCondLst>
                                  <p:childTnLst>
                                    <p:animMotion origin="layout" path="M 0 0  L 0 -0.33333  E" pathEditMode="relative" ptsTypes="">
                                      <p:cBhvr>
                                        <p:cTn id="37" dur="2000" fill="hold"/>
                                        <p:tgtEl>
                                          <p:spTgt spid="65540"/>
                                        </p:tgtEl>
                                        <p:attrNameLst>
                                          <p:attrName>ppt_x</p:attrName>
                                          <p:attrName>ppt_y</p:attrName>
                                        </p:attrNameLst>
                                      </p:cBhvr>
                                    </p:animMotion>
                                  </p:childTnLst>
                                </p:cTn>
                              </p:par>
                              <p:par>
                                <p:cTn id="38" presetID="6" presetClass="emph" presetSubtype="0" fill="hold" nodeType="withEffect">
                                  <p:stCondLst>
                                    <p:cond delay="0"/>
                                  </p:stCondLst>
                                  <p:childTnLst>
                                    <p:animScale>
                                      <p:cBhvr>
                                        <p:cTn id="39" dur="2000" fill="hold"/>
                                        <p:tgtEl>
                                          <p:spTgt spid="6554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48200"/>
          </a:xfrm>
        </p:spPr>
        <p:txBody>
          <a:bodyPr>
            <a:normAutofit fontScale="92500" lnSpcReduction="10000"/>
          </a:bodyPr>
          <a:lstStyle/>
          <a:p>
            <a:pPr>
              <a:buNone/>
            </a:pPr>
            <a:r>
              <a:rPr lang="en-US" sz="1400" b="1" dirty="0" smtClean="0">
                <a:latin typeface="Times New Roman" pitchFamily="18" charset="0"/>
                <a:cs typeface="Times New Roman" pitchFamily="18" charset="0"/>
              </a:rPr>
              <a:t>Sets</a:t>
            </a:r>
            <a:endParaRPr lang="en-US" sz="1400"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L            </a:t>
            </a:r>
            <a:r>
              <a:rPr lang="en-US" sz="1400" dirty="0" smtClean="0">
                <a:latin typeface="Times New Roman" pitchFamily="18" charset="0"/>
                <a:cs typeface="Times New Roman" pitchFamily="18" charset="0"/>
              </a:rPr>
              <a:t>set of collection centers (CC) index by </a:t>
            </a:r>
            <a:r>
              <a:rPr lang="en-US" sz="1400" i="1" dirty="0" smtClean="0">
                <a:latin typeface="Times New Roman" pitchFamily="18" charset="0"/>
                <a:cs typeface="Times New Roman" pitchFamily="18" charset="0"/>
              </a:rPr>
              <a:t>l, </a:t>
            </a:r>
            <a:r>
              <a:rPr lang="en-US" sz="1400" i="1" dirty="0" smtClean="0">
                <a:latin typeface="Times New Roman" pitchFamily="18" charset="0"/>
                <a:cs typeface="Times New Roman" pitchFamily="18" charset="0"/>
              </a:rPr>
              <a:t> l=1</a:t>
            </a:r>
            <a:r>
              <a:rPr lang="en-US" sz="1400" i="1" dirty="0" smtClean="0">
                <a:latin typeface="Times New Roman" pitchFamily="18" charset="0"/>
                <a:cs typeface="Times New Roman" pitchFamily="18" charset="0"/>
              </a:rPr>
              <a:t>, 2.., L</a:t>
            </a:r>
            <a:endParaRPr lang="en-US" sz="1400" dirty="0" smtClean="0">
              <a:latin typeface="Times New Roman" pitchFamily="18" charset="0"/>
              <a:cs typeface="Times New Roman" pitchFamily="18" charset="0"/>
            </a:endParaRPr>
          </a:p>
          <a:p>
            <a:r>
              <a:rPr lang="en-US" sz="1400" i="1" dirty="0" smtClean="0">
                <a:latin typeface="Times New Roman" pitchFamily="18" charset="0"/>
                <a:cs typeface="Times New Roman" pitchFamily="18" charset="0"/>
              </a:rPr>
              <a:t>V</a:t>
            </a:r>
            <a:r>
              <a:rPr lang="en-US" sz="1400" dirty="0" smtClean="0">
                <a:latin typeface="Times New Roman" pitchFamily="18" charset="0"/>
                <a:cs typeface="Times New Roman" pitchFamily="18" charset="0"/>
              </a:rPr>
              <a:t>	set of vehicles index by </a:t>
            </a:r>
            <a:r>
              <a:rPr lang="en-US" sz="1400" i="1" dirty="0" smtClean="0">
                <a:latin typeface="Times New Roman" pitchFamily="18" charset="0"/>
                <a:cs typeface="Times New Roman" pitchFamily="18" charset="0"/>
              </a:rPr>
              <a:t>v</a:t>
            </a:r>
            <a:endParaRPr lang="en-US" sz="1400" dirty="0" smtClean="0">
              <a:latin typeface="Times New Roman" pitchFamily="18" charset="0"/>
              <a:cs typeface="Times New Roman" pitchFamily="18" charset="0"/>
            </a:endParaRPr>
          </a:p>
          <a:p>
            <a:endParaRPr lang="en-US" sz="1400" b="1" dirty="0" smtClean="0">
              <a:latin typeface="Times New Roman" pitchFamily="18" charset="0"/>
              <a:cs typeface="Times New Roman" pitchFamily="18" charset="0"/>
            </a:endParaRPr>
          </a:p>
          <a:p>
            <a:pPr>
              <a:buNone/>
            </a:pPr>
            <a:r>
              <a:rPr lang="en-US" sz="1400" b="1" dirty="0" smtClean="0">
                <a:latin typeface="Times New Roman" pitchFamily="18" charset="0"/>
                <a:cs typeface="Times New Roman" pitchFamily="18" charset="0"/>
              </a:rPr>
              <a:t>Parameters</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number of products returned at </a:t>
            </a:r>
            <a:r>
              <a:rPr lang="en-US" sz="1400" i="1" dirty="0" err="1" smtClean="0">
                <a:latin typeface="Times New Roman" pitchFamily="18" charset="0"/>
                <a:cs typeface="Times New Roman" pitchFamily="18" charset="0"/>
              </a:rPr>
              <a:t>l</a:t>
            </a:r>
            <a:r>
              <a:rPr lang="en-US" sz="1400" baseline="30000" dirty="0" err="1" smtClean="0">
                <a:latin typeface="Times New Roman" pitchFamily="18" charset="0"/>
                <a:cs typeface="Times New Roman" pitchFamily="18" charset="0"/>
              </a:rPr>
              <a:t>th</a:t>
            </a:r>
            <a:r>
              <a:rPr lang="en-US" sz="1400" dirty="0" smtClean="0">
                <a:latin typeface="Times New Roman" pitchFamily="18" charset="0"/>
                <a:cs typeface="Times New Roman" pitchFamily="18" charset="0"/>
              </a:rPr>
              <a:t> CC</a:t>
            </a: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set of collection </a:t>
            </a:r>
            <a:r>
              <a:rPr lang="en-US" sz="1400" dirty="0" err="1" smtClean="0">
                <a:latin typeface="Times New Roman" pitchFamily="18" charset="0"/>
                <a:cs typeface="Times New Roman" pitchFamily="18" charset="0"/>
              </a:rPr>
              <a:t>centres</a:t>
            </a:r>
            <a:r>
              <a:rPr lang="en-US" sz="1400" dirty="0" smtClean="0">
                <a:latin typeface="Times New Roman" pitchFamily="18" charset="0"/>
                <a:cs typeface="Times New Roman" pitchFamily="18" charset="0"/>
              </a:rPr>
              <a:t> in the  </a:t>
            </a:r>
            <a:r>
              <a:rPr lang="en-US" sz="1400" i="1" dirty="0" err="1" smtClean="0">
                <a:latin typeface="Times New Roman" pitchFamily="18" charset="0"/>
                <a:cs typeface="Times New Roman" pitchFamily="18" charset="0"/>
              </a:rPr>
              <a:t>r</a:t>
            </a:r>
            <a:r>
              <a:rPr lang="en-US" sz="1400" baseline="30000" dirty="0" err="1" smtClean="0">
                <a:latin typeface="Times New Roman" pitchFamily="18" charset="0"/>
                <a:cs typeface="Times New Roman" pitchFamily="18" charset="0"/>
              </a:rPr>
              <a:t>th</a:t>
            </a:r>
            <a:r>
              <a:rPr lang="en-US" sz="1400" dirty="0" smtClean="0">
                <a:latin typeface="Times New Roman" pitchFamily="18" charset="0"/>
                <a:cs typeface="Times New Roman" pitchFamily="18" charset="0"/>
              </a:rPr>
              <a:t> cluster zone</a:t>
            </a:r>
          </a:p>
          <a:p>
            <a:endParaRPr lang="en-US" sz="1400" dirty="0" smtClean="0">
              <a:latin typeface="Times New Roman" pitchFamily="18" charset="0"/>
              <a:cs typeface="Times New Roman" pitchFamily="18" charset="0"/>
            </a:endParaRPr>
          </a:p>
          <a:p>
            <a:r>
              <a:rPr lang="en-GB" sz="1400" dirty="0" smtClean="0">
                <a:latin typeface="Times New Roman" pitchFamily="18" charset="0"/>
                <a:cs typeface="Times New Roman" pitchFamily="18" charset="0"/>
              </a:rPr>
              <a:t>	</a:t>
            </a:r>
            <a:r>
              <a:rPr lang="en-GB" sz="1400" i="1" dirty="0" err="1" smtClean="0">
                <a:latin typeface="Times New Roman" pitchFamily="18" charset="0"/>
                <a:cs typeface="Times New Roman" pitchFamily="18" charset="0"/>
              </a:rPr>
              <a:t>r</a:t>
            </a:r>
            <a:r>
              <a:rPr lang="en-GB" sz="1400" baseline="30000" dirty="0" err="1" smtClean="0">
                <a:latin typeface="Times New Roman" pitchFamily="18" charset="0"/>
                <a:cs typeface="Times New Roman" pitchFamily="18" charset="0"/>
              </a:rPr>
              <a:t>th</a:t>
            </a:r>
            <a:r>
              <a:rPr lang="en-GB" sz="1400" dirty="0" smtClean="0">
                <a:latin typeface="Times New Roman" pitchFamily="18" charset="0"/>
                <a:cs typeface="Times New Roman" pitchFamily="18" charset="0"/>
              </a:rPr>
              <a:t> cluster zone                                        , where ‘0’ represents the</a:t>
            </a:r>
          </a:p>
          <a:p>
            <a:pPr>
              <a:buNone/>
            </a:pPr>
            <a:r>
              <a:rPr lang="en-GB" sz="1400" dirty="0" smtClean="0">
                <a:latin typeface="Times New Roman" pitchFamily="18" charset="0"/>
                <a:cs typeface="Times New Roman" pitchFamily="18" charset="0"/>
              </a:rPr>
              <a:t>		 Recovery Facility centre (RFC)</a:t>
            </a:r>
          </a:p>
          <a:p>
            <a:pPr>
              <a:buNone/>
            </a:pP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per unit emission of CO</a:t>
            </a:r>
            <a:r>
              <a:rPr lang="en-US" sz="1400" baseline="-2500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e  per unit km by the </a:t>
            </a:r>
            <a:r>
              <a:rPr lang="en-US" sz="1400" i="1" dirty="0" err="1" smtClean="0">
                <a:latin typeface="Times New Roman" pitchFamily="18" charset="0"/>
                <a:cs typeface="Times New Roman" pitchFamily="18" charset="0"/>
              </a:rPr>
              <a:t>v</a:t>
            </a:r>
            <a:r>
              <a:rPr lang="en-US" sz="1400" baseline="30000" dirty="0" err="1" smtClean="0">
                <a:latin typeface="Times New Roman" pitchFamily="18" charset="0"/>
                <a:cs typeface="Times New Roman" pitchFamily="18" charset="0"/>
              </a:rPr>
              <a:t>th</a:t>
            </a:r>
            <a:r>
              <a:rPr lang="en-US" sz="1400" dirty="0" smtClean="0">
                <a:latin typeface="Times New Roman" pitchFamily="18" charset="0"/>
                <a:cs typeface="Times New Roman" pitchFamily="18" charset="0"/>
              </a:rPr>
              <a:t> truck</a:t>
            </a: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capacity (in terms of number of units of products) of </a:t>
            </a:r>
            <a:r>
              <a:rPr lang="en-US" sz="1400" i="1" dirty="0" err="1" smtClean="0">
                <a:latin typeface="Times New Roman" pitchFamily="18" charset="0"/>
                <a:cs typeface="Times New Roman" pitchFamily="18" charset="0"/>
              </a:rPr>
              <a:t>v</a:t>
            </a:r>
            <a:r>
              <a:rPr lang="en-US" sz="1400" baseline="30000" dirty="0" err="1" smtClean="0">
                <a:latin typeface="Times New Roman" pitchFamily="18" charset="0"/>
                <a:cs typeface="Times New Roman" pitchFamily="18" charset="0"/>
              </a:rPr>
              <a:t>th</a:t>
            </a:r>
            <a:r>
              <a:rPr lang="en-US" sz="1400" i="1"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  truck</a:t>
            </a: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distance between the </a:t>
            </a:r>
            <a:r>
              <a:rPr lang="en-US" sz="1400" i="1" dirty="0" err="1" smtClean="0">
                <a:latin typeface="Times New Roman" pitchFamily="18" charset="0"/>
                <a:cs typeface="Times New Roman" pitchFamily="18" charset="0"/>
              </a:rPr>
              <a:t>p</a:t>
            </a:r>
            <a:r>
              <a:rPr lang="en-US" sz="1400" baseline="30000" dirty="0" err="1" smtClean="0">
                <a:latin typeface="Times New Roman" pitchFamily="18" charset="0"/>
                <a:cs typeface="Times New Roman" pitchFamily="18" charset="0"/>
              </a:rPr>
              <a:t>th</a:t>
            </a:r>
            <a:r>
              <a:rPr lang="en-US" sz="1400" dirty="0" smtClean="0">
                <a:latin typeface="Times New Roman" pitchFamily="18" charset="0"/>
                <a:cs typeface="Times New Roman" pitchFamily="18" charset="0"/>
              </a:rPr>
              <a:t> and </a:t>
            </a:r>
            <a:r>
              <a:rPr lang="en-US" sz="1400" i="1" dirty="0" err="1" smtClean="0">
                <a:latin typeface="Times New Roman" pitchFamily="18" charset="0"/>
                <a:cs typeface="Times New Roman" pitchFamily="18" charset="0"/>
              </a:rPr>
              <a:t>q</a:t>
            </a:r>
            <a:r>
              <a:rPr lang="en-US" sz="1400" baseline="30000" dirty="0" err="1" smtClean="0">
                <a:latin typeface="Times New Roman" pitchFamily="18" charset="0"/>
                <a:cs typeface="Times New Roman" pitchFamily="18" charset="0"/>
              </a:rPr>
              <a:t>th</a:t>
            </a:r>
            <a:r>
              <a:rPr lang="en-US" sz="1400" dirty="0" smtClean="0">
                <a:latin typeface="Times New Roman" pitchFamily="18" charset="0"/>
                <a:cs typeface="Times New Roman" pitchFamily="18" charset="0"/>
              </a:rPr>
              <a:t> CCs of the </a:t>
            </a:r>
            <a:r>
              <a:rPr lang="en-US" sz="1400" i="1" dirty="0" err="1" smtClean="0">
                <a:latin typeface="Times New Roman" pitchFamily="18" charset="0"/>
                <a:cs typeface="Times New Roman" pitchFamily="18" charset="0"/>
              </a:rPr>
              <a:t>r</a:t>
            </a:r>
            <a:r>
              <a:rPr lang="en-US" sz="1400" baseline="30000" dirty="0" err="1" smtClean="0">
                <a:latin typeface="Times New Roman" pitchFamily="18" charset="0"/>
                <a:cs typeface="Times New Roman" pitchFamily="18" charset="0"/>
              </a:rPr>
              <a:t>th</a:t>
            </a:r>
            <a:r>
              <a:rPr lang="en-US" sz="1400" dirty="0" smtClean="0">
                <a:latin typeface="Times New Roman" pitchFamily="18" charset="0"/>
                <a:cs typeface="Times New Roman" pitchFamily="18" charset="0"/>
              </a:rPr>
              <a:t> cluster zone </a:t>
            </a:r>
          </a:p>
          <a:p>
            <a:pPr>
              <a:buNone/>
            </a:pPr>
            <a:r>
              <a:rPr lang="en-US" sz="1400" dirty="0" smtClean="0">
                <a:latin typeface="Times New Roman" pitchFamily="18" charset="0"/>
                <a:cs typeface="Times New Roman" pitchFamily="18" charset="0"/>
              </a:rPr>
              <a:t> 	</a:t>
            </a:r>
          </a:p>
          <a:p>
            <a:r>
              <a:rPr lang="en-US" sz="1400" dirty="0" smtClean="0">
                <a:latin typeface="Times New Roman" pitchFamily="18" charset="0"/>
                <a:cs typeface="Times New Roman" pitchFamily="18" charset="0"/>
              </a:rPr>
              <a:t>               maximum allowable distance per each route</a:t>
            </a:r>
          </a:p>
          <a:p>
            <a:pPr lvl="2"/>
            <a:endParaRPr lang="en-US" sz="1000" dirty="0">
              <a:latin typeface="Times New Roman" pitchFamily="18" charset="0"/>
              <a:cs typeface="Times New Roman" pitchFamily="18" charset="0"/>
            </a:endParaRPr>
          </a:p>
        </p:txBody>
      </p:sp>
      <p:sp>
        <p:nvSpPr>
          <p:cNvPr id="8" name="Title 1"/>
          <p:cNvSpPr txBox="1">
            <a:spLocks/>
          </p:cNvSpPr>
          <p:nvPr/>
        </p:nvSpPr>
        <p:spPr>
          <a:xfrm>
            <a:off x="457200" y="533400"/>
            <a:ext cx="8229600" cy="7620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lvl="0">
              <a:spcBef>
                <a:spcPct val="0"/>
              </a:spcBef>
            </a:pPr>
            <a:r>
              <a:rPr lang="en-US" sz="4000" b="1" i="1" dirty="0" smtClean="0">
                <a:latin typeface="Times New Roman" pitchFamily="18" charset="0"/>
                <a:cs typeface="Times New Roman" pitchFamily="18" charset="0"/>
              </a:rPr>
              <a:t> Optimization model</a:t>
            </a:r>
            <a:endParaRPr kumimoji="0" lang="en-US" sz="4000" b="1" i="1" u="sng"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276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656" name="Object 8"/>
          <p:cNvGraphicFramePr>
            <a:graphicFrameLocks noChangeAspect="1"/>
          </p:cNvGraphicFramePr>
          <p:nvPr/>
        </p:nvGraphicFramePr>
        <p:xfrm>
          <a:off x="838200" y="2743200"/>
          <a:ext cx="304800" cy="304800"/>
        </p:xfrm>
        <a:graphic>
          <a:graphicData uri="http://schemas.openxmlformats.org/presentationml/2006/ole">
            <p:oleObj spid="_x0000_s95235" name="Equation" r:id="rId3" imgW="177480" imgH="228600" progId="Equation.DSMT4">
              <p:embed/>
            </p:oleObj>
          </a:graphicData>
        </a:graphic>
      </p:graphicFrame>
      <p:graphicFrame>
        <p:nvGraphicFramePr>
          <p:cNvPr id="27657" name="Object 9"/>
          <p:cNvGraphicFramePr>
            <a:graphicFrameLocks noChangeAspect="1"/>
          </p:cNvGraphicFramePr>
          <p:nvPr/>
        </p:nvGraphicFramePr>
        <p:xfrm>
          <a:off x="838200" y="3657600"/>
          <a:ext cx="346075" cy="357188"/>
        </p:xfrm>
        <a:graphic>
          <a:graphicData uri="http://schemas.openxmlformats.org/presentationml/2006/ole">
            <p:oleObj spid="_x0000_s95236" name="Equation" r:id="rId4" imgW="215640" imgH="241200" progId="Equation.DSMT4">
              <p:embed/>
            </p:oleObj>
          </a:graphicData>
        </a:graphic>
      </p:graphicFrame>
      <p:graphicFrame>
        <p:nvGraphicFramePr>
          <p:cNvPr id="27658" name="Object 10"/>
          <p:cNvGraphicFramePr>
            <a:graphicFrameLocks noChangeAspect="1"/>
          </p:cNvGraphicFramePr>
          <p:nvPr/>
        </p:nvGraphicFramePr>
        <p:xfrm>
          <a:off x="838200" y="4800600"/>
          <a:ext cx="304800" cy="304800"/>
        </p:xfrm>
        <a:graphic>
          <a:graphicData uri="http://schemas.openxmlformats.org/presentationml/2006/ole">
            <p:oleObj spid="_x0000_s95237" name="Equation" r:id="rId5" imgW="190440" imgH="228600" progId="Equation.DSMT4">
              <p:embed/>
            </p:oleObj>
          </a:graphicData>
        </a:graphic>
      </p:graphicFrame>
      <p:graphicFrame>
        <p:nvGraphicFramePr>
          <p:cNvPr id="27661" name="Object 13"/>
          <p:cNvGraphicFramePr>
            <a:graphicFrameLocks noChangeAspect="1"/>
          </p:cNvGraphicFramePr>
          <p:nvPr/>
        </p:nvGraphicFramePr>
        <p:xfrm>
          <a:off x="838200" y="5181600"/>
          <a:ext cx="381000" cy="381000"/>
        </p:xfrm>
        <a:graphic>
          <a:graphicData uri="http://schemas.openxmlformats.org/presentationml/2006/ole">
            <p:oleObj spid="_x0000_s95238" name="Equation" r:id="rId6" imgW="304560" imgH="241200" progId="Equation.DSMT4">
              <p:embed/>
            </p:oleObj>
          </a:graphicData>
        </a:graphic>
      </p:graphicFrame>
      <p:graphicFrame>
        <p:nvGraphicFramePr>
          <p:cNvPr id="27662" name="Object 14"/>
          <p:cNvGraphicFramePr>
            <a:graphicFrameLocks noChangeAspect="1"/>
          </p:cNvGraphicFramePr>
          <p:nvPr/>
        </p:nvGraphicFramePr>
        <p:xfrm>
          <a:off x="800100" y="4343400"/>
          <a:ext cx="342900" cy="304800"/>
        </p:xfrm>
        <a:graphic>
          <a:graphicData uri="http://schemas.openxmlformats.org/presentationml/2006/ole">
            <p:oleObj spid="_x0000_s95239" name="Equation" r:id="rId7" imgW="190440" imgH="228600" progId="Equation.DSMT4">
              <p:embed/>
            </p:oleObj>
          </a:graphicData>
        </a:graphic>
      </p:graphicFrame>
      <p:graphicFrame>
        <p:nvGraphicFramePr>
          <p:cNvPr id="27663" name="Object 15"/>
          <p:cNvGraphicFramePr>
            <a:graphicFrameLocks noChangeAspect="1"/>
          </p:cNvGraphicFramePr>
          <p:nvPr/>
        </p:nvGraphicFramePr>
        <p:xfrm>
          <a:off x="838200" y="3200400"/>
          <a:ext cx="319087" cy="304800"/>
        </p:xfrm>
        <a:graphic>
          <a:graphicData uri="http://schemas.openxmlformats.org/presentationml/2006/ole">
            <p:oleObj spid="_x0000_s95240" name="Equation" r:id="rId8" imgW="177480" imgH="228600" progId="Equation.DSMT4">
              <p:embed/>
            </p:oleObj>
          </a:graphicData>
        </a:graphic>
      </p:graphicFrame>
      <p:graphicFrame>
        <p:nvGraphicFramePr>
          <p:cNvPr id="27665" name="Object 17"/>
          <p:cNvGraphicFramePr>
            <a:graphicFrameLocks noChangeAspect="1"/>
          </p:cNvGraphicFramePr>
          <p:nvPr/>
        </p:nvGraphicFramePr>
        <p:xfrm>
          <a:off x="2595562" y="3624262"/>
          <a:ext cx="1519238" cy="321988"/>
        </p:xfrm>
        <a:graphic>
          <a:graphicData uri="http://schemas.openxmlformats.org/presentationml/2006/ole">
            <p:oleObj spid="_x0000_s95241" name="Equation" r:id="rId9" imgW="888840" imgH="253800" progId="Equation.DSMT4">
              <p:embed/>
            </p:oleObj>
          </a:graphicData>
        </a:graphic>
      </p:graphicFrame>
      <p:graphicFrame>
        <p:nvGraphicFramePr>
          <p:cNvPr id="27666" name="Object 18"/>
          <p:cNvGraphicFramePr>
            <a:graphicFrameLocks noChangeAspect="1"/>
          </p:cNvGraphicFramePr>
          <p:nvPr/>
        </p:nvGraphicFramePr>
        <p:xfrm>
          <a:off x="838200" y="5638800"/>
          <a:ext cx="365125" cy="361950"/>
        </p:xfrm>
        <a:graphic>
          <a:graphicData uri="http://schemas.openxmlformats.org/presentationml/2006/ole">
            <p:oleObj spid="_x0000_s95242" name="Equation" r:id="rId10" imgW="291960" imgH="228600" progId="Equation.DSMT4">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419600"/>
          </a:xfrm>
        </p:spPr>
        <p:txBody>
          <a:bodyPr>
            <a:normAutofit fontScale="77500" lnSpcReduction="20000"/>
          </a:bodyPr>
          <a:lstStyle/>
          <a:p>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a:t>
            </a:r>
          </a:p>
          <a:p>
            <a:r>
              <a:rPr lang="en-IN" sz="1800" dirty="0" smtClean="0">
                <a:latin typeface="Times New Roman" pitchFamily="18" charset="0"/>
                <a:cs typeface="Times New Roman" pitchFamily="18" charset="0"/>
              </a:rPr>
              <a:t>	</a:t>
            </a:r>
          </a:p>
          <a:p>
            <a:endParaRPr lang="en-IN" sz="1800" dirty="0" smtClean="0">
              <a:latin typeface="Times New Roman" pitchFamily="18" charset="0"/>
              <a:cs typeface="Times New Roman" pitchFamily="18" charset="0"/>
            </a:endParaRPr>
          </a:p>
          <a:p>
            <a:endParaRPr lang="en-IN"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a:t>
            </a:r>
            <a:r>
              <a:rPr lang="en-IN" sz="1800" dirty="0" smtClean="0">
                <a:latin typeface="Times New Roman" pitchFamily="18" charset="0"/>
                <a:cs typeface="Times New Roman" pitchFamily="18" charset="0"/>
              </a:rPr>
              <a:t>                                                                                                         </a:t>
            </a:r>
            <a:endParaRPr lang="en-IN" sz="1800" dirty="0" smtClean="0">
              <a:latin typeface="Times New Roman" pitchFamily="18" charset="0"/>
              <a:cs typeface="Times New Roman" pitchFamily="18" charset="0"/>
            </a:endParaRPr>
          </a:p>
          <a:p>
            <a:endParaRPr lang="en-IN" sz="1800" dirty="0" smtClean="0">
              <a:latin typeface="Times New Roman" pitchFamily="18" charset="0"/>
              <a:cs typeface="Times New Roman" pitchFamily="18" charset="0"/>
            </a:endParaRPr>
          </a:p>
          <a:p>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a:t>
            </a:r>
          </a:p>
          <a:p>
            <a:endParaRPr lang="en-IN" sz="1800" dirty="0" smtClean="0">
              <a:latin typeface="Times New Roman" pitchFamily="18" charset="0"/>
              <a:cs typeface="Times New Roman" pitchFamily="18" charset="0"/>
            </a:endParaRPr>
          </a:p>
          <a:p>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a:t>
            </a:r>
          </a:p>
          <a:p>
            <a:endParaRPr lang="en-IN" sz="1800" dirty="0" smtClean="0">
              <a:latin typeface="Times New Roman" pitchFamily="18" charset="0"/>
              <a:cs typeface="Times New Roman" pitchFamily="18" charset="0"/>
            </a:endParaRPr>
          </a:p>
          <a:p>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a:t>
            </a:r>
          </a:p>
          <a:p>
            <a:pPr>
              <a:buNone/>
            </a:pPr>
            <a:r>
              <a:rPr lang="en-IN" sz="2100" dirty="0" smtClean="0">
                <a:latin typeface="Times New Roman" pitchFamily="18" charset="0"/>
                <a:cs typeface="Times New Roman" pitchFamily="18" charset="0"/>
              </a:rPr>
              <a:t>         </a:t>
            </a:r>
            <a:endParaRPr lang="en-IN" sz="2100" dirty="0" smtClean="0">
              <a:latin typeface="Times New Roman" pitchFamily="18" charset="0"/>
              <a:cs typeface="Times New Roman" pitchFamily="18" charset="0"/>
            </a:endParaRPr>
          </a:p>
          <a:p>
            <a:pPr>
              <a:buNone/>
            </a:pPr>
            <a:r>
              <a:rPr lang="en-IN" sz="2300" dirty="0" smtClean="0">
                <a:latin typeface="Times New Roman" pitchFamily="18" charset="0"/>
                <a:cs typeface="Times New Roman" pitchFamily="18" charset="0"/>
              </a:rPr>
              <a:t>                </a:t>
            </a:r>
            <a:r>
              <a:rPr lang="en-IN" sz="2300" dirty="0" smtClean="0">
                <a:latin typeface="Times New Roman" pitchFamily="18" charset="0"/>
                <a:cs typeface="Times New Roman" pitchFamily="18" charset="0"/>
              </a:rPr>
              <a:t>real numbers used to avoid </a:t>
            </a:r>
            <a:r>
              <a:rPr lang="en-IN" sz="2300" dirty="0" err="1" smtClean="0">
                <a:latin typeface="Times New Roman" pitchFamily="18" charset="0"/>
                <a:cs typeface="Times New Roman" pitchFamily="18" charset="0"/>
              </a:rPr>
              <a:t>subtouring</a:t>
            </a:r>
            <a:r>
              <a:rPr lang="en-IN" sz="2300" dirty="0" smtClean="0">
                <a:latin typeface="Times New Roman" pitchFamily="18" charset="0"/>
                <a:cs typeface="Times New Roman" pitchFamily="18" charset="0"/>
              </a:rPr>
              <a:t> in the routes within each cluster</a:t>
            </a:r>
          </a:p>
          <a:p>
            <a:pPr>
              <a:buNone/>
            </a:pPr>
            <a:r>
              <a:rPr lang="en-IN" sz="1800" dirty="0" smtClean="0">
                <a:latin typeface="Times New Roman" pitchFamily="18" charset="0"/>
                <a:cs typeface="Times New Roman" pitchFamily="18" charset="0"/>
              </a:rPr>
              <a:t>               </a:t>
            </a:r>
          </a:p>
          <a:p>
            <a:pPr>
              <a:buFont typeface="Arial" pitchFamily="34" charset="0"/>
              <a:buChar char="•"/>
            </a:pPr>
            <a:endParaRPr lang="en-IN" sz="1800" dirty="0" smtClean="0">
              <a:latin typeface="Times New Roman" pitchFamily="18" charset="0"/>
              <a:cs typeface="Times New Roman" pitchFamily="18" charset="0"/>
            </a:endParaRPr>
          </a:p>
          <a:p>
            <a:pPr>
              <a:buFont typeface="Arial" pitchFamily="34" charset="0"/>
              <a:buChar char="•"/>
            </a:pPr>
            <a:endParaRPr lang="en-US" sz="1800" dirty="0" smtClean="0">
              <a:latin typeface="Times New Roman" pitchFamily="18" charset="0"/>
              <a:cs typeface="Times New Roman" pitchFamily="18" charset="0"/>
            </a:endParaRPr>
          </a:p>
          <a:p>
            <a:endParaRPr lang="en-US" dirty="0"/>
          </a:p>
        </p:txBody>
      </p:sp>
      <p:graphicFrame>
        <p:nvGraphicFramePr>
          <p:cNvPr id="61443" name="Object 3"/>
          <p:cNvGraphicFramePr>
            <a:graphicFrameLocks noChangeAspect="1"/>
          </p:cNvGraphicFramePr>
          <p:nvPr/>
        </p:nvGraphicFramePr>
        <p:xfrm>
          <a:off x="762000" y="1600200"/>
          <a:ext cx="6858000" cy="781133"/>
        </p:xfrm>
        <a:graphic>
          <a:graphicData uri="http://schemas.openxmlformats.org/presentationml/2006/ole">
            <p:oleObj spid="_x0000_s96258" name="Equation" r:id="rId3" imgW="3784320" imgH="507960" progId="Equation.DSMT4">
              <p:embed/>
            </p:oleObj>
          </a:graphicData>
        </a:graphic>
      </p:graphicFrame>
      <p:graphicFrame>
        <p:nvGraphicFramePr>
          <p:cNvPr id="61447" name="Object 7"/>
          <p:cNvGraphicFramePr>
            <a:graphicFrameLocks noChangeAspect="1"/>
          </p:cNvGraphicFramePr>
          <p:nvPr/>
        </p:nvGraphicFramePr>
        <p:xfrm>
          <a:off x="838200" y="5029200"/>
          <a:ext cx="381000" cy="472965"/>
        </p:xfrm>
        <a:graphic>
          <a:graphicData uri="http://schemas.openxmlformats.org/presentationml/2006/ole">
            <p:oleObj spid="_x0000_s96259" name="Equation" r:id="rId4" imgW="215640" imgH="241200" progId="Equation.DSMT4">
              <p:embed/>
            </p:oleObj>
          </a:graphicData>
        </a:graphic>
      </p:graphicFrame>
      <p:sp>
        <p:nvSpPr>
          <p:cNvPr id="9" name="Title 1"/>
          <p:cNvSpPr txBox="1">
            <a:spLocks/>
          </p:cNvSpPr>
          <p:nvPr/>
        </p:nvSpPr>
        <p:spPr>
          <a:xfrm>
            <a:off x="609600" y="609600"/>
            <a:ext cx="7848600" cy="609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lvl="0">
              <a:spcBef>
                <a:spcPct val="0"/>
              </a:spcBef>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Decision Variables</a:t>
            </a:r>
            <a:endParaRPr kumimoji="0" lang="en-US" sz="28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graphicFrame>
        <p:nvGraphicFramePr>
          <p:cNvPr id="61449" name="Object 9"/>
          <p:cNvGraphicFramePr>
            <a:graphicFrameLocks noChangeAspect="1"/>
          </p:cNvGraphicFramePr>
          <p:nvPr/>
        </p:nvGraphicFramePr>
        <p:xfrm>
          <a:off x="762001" y="2667000"/>
          <a:ext cx="5791200" cy="778806"/>
        </p:xfrm>
        <a:graphic>
          <a:graphicData uri="http://schemas.openxmlformats.org/presentationml/2006/ole">
            <p:oleObj spid="_x0000_s96260" name="Equation" r:id="rId5" imgW="3213000" imgH="507960" progId="Equation.DSMT4">
              <p:embed/>
            </p:oleObj>
          </a:graphicData>
        </a:graphic>
      </p:graphicFrame>
      <p:graphicFrame>
        <p:nvGraphicFramePr>
          <p:cNvPr id="61450" name="Object 10"/>
          <p:cNvGraphicFramePr>
            <a:graphicFrameLocks noChangeAspect="1"/>
          </p:cNvGraphicFramePr>
          <p:nvPr/>
        </p:nvGraphicFramePr>
        <p:xfrm>
          <a:off x="838201" y="3886200"/>
          <a:ext cx="7010400" cy="775137"/>
        </p:xfrm>
        <a:graphic>
          <a:graphicData uri="http://schemas.openxmlformats.org/presentationml/2006/ole">
            <p:oleObj spid="_x0000_s96261" name="Equation" r:id="rId6" imgW="3898800" imgH="50796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Autofit/>
          </a:bodyPr>
          <a:lstStyle/>
          <a:p>
            <a:r>
              <a:rPr lang="en-IN" sz="2800" b="1" i="1" dirty="0" smtClean="0">
                <a:solidFill>
                  <a:srgbClr val="002060"/>
                </a:solidFill>
                <a:latin typeface="Times New Roman" pitchFamily="18" charset="0"/>
                <a:cs typeface="Times New Roman" pitchFamily="18" charset="0"/>
              </a:rPr>
              <a:t/>
            </a:r>
            <a:br>
              <a:rPr lang="en-IN" sz="2800" b="1" i="1" dirty="0" smtClean="0">
                <a:solidFill>
                  <a:srgbClr val="002060"/>
                </a:solidFill>
                <a:latin typeface="Times New Roman" pitchFamily="18" charset="0"/>
                <a:cs typeface="Times New Roman" pitchFamily="18" charset="0"/>
              </a:rPr>
            </a:br>
            <a:r>
              <a:rPr lang="en-IN" sz="2800" b="1" i="1" dirty="0" smtClean="0">
                <a:solidFill>
                  <a:srgbClr val="002060"/>
                </a:solidFill>
                <a:latin typeface="Times New Roman" pitchFamily="18" charset="0"/>
                <a:cs typeface="Times New Roman" pitchFamily="18" charset="0"/>
              </a:rPr>
              <a:t/>
            </a:r>
            <a:br>
              <a:rPr lang="en-IN" sz="2800" b="1" i="1" dirty="0" smtClean="0">
                <a:solidFill>
                  <a:srgbClr val="002060"/>
                </a:solidFill>
                <a:latin typeface="Times New Roman" pitchFamily="18" charset="0"/>
                <a:cs typeface="Times New Roman" pitchFamily="18" charset="0"/>
              </a:rPr>
            </a:br>
            <a:r>
              <a:rPr lang="en-IN" sz="2800" b="1" i="1" dirty="0" smtClean="0">
                <a:solidFill>
                  <a:srgbClr val="002060"/>
                </a:solidFill>
                <a:latin typeface="Times New Roman" pitchFamily="18" charset="0"/>
                <a:cs typeface="Times New Roman" pitchFamily="18" charset="0"/>
              </a:rPr>
              <a:t>Objective functions:</a:t>
            </a: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US" sz="2800" b="1" i="1" dirty="0" smtClean="0">
                <a:solidFill>
                  <a:srgbClr val="002060"/>
                </a:solidFill>
                <a:latin typeface="Times New Roman" pitchFamily="18" charset="0"/>
                <a:cs typeface="Times New Roman" pitchFamily="18" charset="0"/>
              </a:rPr>
              <a:t/>
            </a:r>
            <a:br>
              <a:rPr lang="en-US" sz="2800" b="1" i="1" dirty="0" smtClean="0">
                <a:solidFill>
                  <a:srgbClr val="002060"/>
                </a:solidFill>
                <a:latin typeface="Times New Roman" pitchFamily="18" charset="0"/>
                <a:cs typeface="Times New Roman" pitchFamily="18" charset="0"/>
              </a:rPr>
            </a:br>
            <a:endParaRPr lang="en-US" sz="2800" b="1" i="1"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3352800"/>
            <a:ext cx="8153400" cy="3221736"/>
          </a:xfrm>
        </p:spPr>
        <p:txBody>
          <a:bodyPr>
            <a:normAutofit/>
          </a:bodyPr>
          <a:lstStyle/>
          <a:p>
            <a:pPr>
              <a:buNone/>
            </a:pPr>
            <a:endParaRPr lang="en-IN" dirty="0" smtClean="0">
              <a:latin typeface="Times New Roman" pitchFamily="18" charset="0"/>
              <a:cs typeface="Times New Roman" pitchFamily="18" charset="0"/>
            </a:endParaRPr>
          </a:p>
          <a:p>
            <a:pPr>
              <a:buNone/>
            </a:pPr>
            <a:endParaRPr lang="en-IN" dirty="0" smtClean="0">
              <a:latin typeface="Times New Roman" pitchFamily="18" charset="0"/>
              <a:cs typeface="Times New Roman" pitchFamily="18" charset="0"/>
            </a:endParaRPr>
          </a:p>
          <a:p>
            <a:pPr>
              <a:buNone/>
            </a:pPr>
            <a:r>
              <a:rPr lang="en-IN" b="1" i="1" dirty="0" smtClean="0">
                <a:latin typeface="Times New Roman" pitchFamily="18" charset="0"/>
                <a:cs typeface="Times New Roman" pitchFamily="18" charset="0"/>
              </a:rPr>
              <a:t>The objective minimises the environmental impact of the transportation network of the Reverse Flow.  </a:t>
            </a:r>
          </a:p>
          <a:p>
            <a:pPr>
              <a:buNone/>
            </a:pPr>
            <a:endParaRPr lang="en-US" i="1" dirty="0" smtClean="0">
              <a:latin typeface="Times New Roman" pitchFamily="18" charset="0"/>
              <a:cs typeface="Times New Roman" pitchFamily="18" charset="0"/>
            </a:endParaRPr>
          </a:p>
          <a:p>
            <a:pPr>
              <a:buNone/>
            </a:pPr>
            <a:endParaRPr lang="en-US" dirty="0"/>
          </a:p>
        </p:txBody>
      </p:sp>
      <p:graphicFrame>
        <p:nvGraphicFramePr>
          <p:cNvPr id="62466" name="Object 2"/>
          <p:cNvGraphicFramePr>
            <a:graphicFrameLocks noChangeAspect="1"/>
          </p:cNvGraphicFramePr>
          <p:nvPr/>
        </p:nvGraphicFramePr>
        <p:xfrm>
          <a:off x="838200" y="2057400"/>
          <a:ext cx="7126288" cy="1016000"/>
        </p:xfrm>
        <a:graphic>
          <a:graphicData uri="http://schemas.openxmlformats.org/presentationml/2006/ole">
            <p:oleObj spid="_x0000_s97282" name="Equation" r:id="rId3" imgW="2933640" imgH="507960" progId="Equation.DSMT4">
              <p:embed/>
            </p:oleObj>
          </a:graphicData>
        </a:graphic>
      </p:graphicFrame>
      <p:sp>
        <p:nvSpPr>
          <p:cNvPr id="6" name="Title 1"/>
          <p:cNvSpPr txBox="1">
            <a:spLocks/>
          </p:cNvSpPr>
          <p:nvPr/>
        </p:nvSpPr>
        <p:spPr>
          <a:xfrm>
            <a:off x="533400" y="609600"/>
            <a:ext cx="7924800" cy="609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lvl="0">
              <a:spcBef>
                <a:spcPct val="0"/>
              </a:spcBef>
            </a:pPr>
            <a:r>
              <a:rPr kumimoji="0" lang="en-US" sz="2800" b="1" i="1"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Objective Function</a:t>
            </a:r>
            <a:endParaRPr kumimoji="0" lang="en-US" sz="28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74336"/>
          </a:xfrm>
        </p:spPr>
        <p:txBody>
          <a:bodyPr>
            <a:normAutofit/>
          </a:bodyPr>
          <a:lstStyle/>
          <a:p>
            <a:r>
              <a:rPr lang="en-GB" sz="1800" dirty="0" smtClean="0">
                <a:latin typeface="Times New Roman" pitchFamily="18" charset="0"/>
                <a:cs typeface="Times New Roman" pitchFamily="18" charset="0"/>
              </a:rPr>
              <a:t>The total number of units collected by </a:t>
            </a:r>
            <a:r>
              <a:rPr lang="en-GB" sz="1800" i="1" dirty="0" err="1" smtClean="0">
                <a:latin typeface="Times New Roman" pitchFamily="18" charset="0"/>
                <a:cs typeface="Times New Roman" pitchFamily="18" charset="0"/>
              </a:rPr>
              <a:t>v</a:t>
            </a:r>
            <a:r>
              <a:rPr lang="en-GB" sz="1800" baseline="30000" dirty="0" err="1" smtClean="0">
                <a:latin typeface="Times New Roman" pitchFamily="18" charset="0"/>
                <a:cs typeface="Times New Roman" pitchFamily="18" charset="0"/>
              </a:rPr>
              <a:t>th</a:t>
            </a:r>
            <a:r>
              <a:rPr lang="en-GB" sz="1800" dirty="0" smtClean="0">
                <a:latin typeface="Times New Roman" pitchFamily="18" charset="0"/>
                <a:cs typeface="Times New Roman" pitchFamily="18" charset="0"/>
              </a:rPr>
              <a:t> vehicle within each cluster zone  must be less than its capacity and distance of travel must not exceed the maximum allowable limit</a:t>
            </a:r>
          </a:p>
          <a:p>
            <a:endParaRPr lang="en-GB" sz="1800" dirty="0" smtClean="0">
              <a:latin typeface="Times New Roman" pitchFamily="18" charset="0"/>
              <a:cs typeface="Times New Roman" pitchFamily="18" charset="0"/>
            </a:endParaRPr>
          </a:p>
          <a:p>
            <a:endParaRPr lang="en-GB" sz="1800" dirty="0" smtClean="0">
              <a:latin typeface="Times New Roman" pitchFamily="18" charset="0"/>
              <a:cs typeface="Times New Roman" pitchFamily="18" charset="0"/>
            </a:endParaRPr>
          </a:p>
          <a:p>
            <a:endParaRPr lang="en-GB" sz="1800" dirty="0" smtClean="0">
              <a:latin typeface="Times New Roman" pitchFamily="18" charset="0"/>
              <a:cs typeface="Times New Roman" pitchFamily="18" charset="0"/>
            </a:endParaRPr>
          </a:p>
          <a:p>
            <a:endParaRPr lang="en-GB" sz="1800" dirty="0" smtClean="0">
              <a:latin typeface="Times New Roman" pitchFamily="18" charset="0"/>
              <a:cs typeface="Times New Roman" pitchFamily="18" charset="0"/>
            </a:endParaRPr>
          </a:p>
          <a:p>
            <a:endParaRPr lang="en-GB" sz="1800" dirty="0" smtClean="0">
              <a:latin typeface="Times New Roman" pitchFamily="18" charset="0"/>
              <a:cs typeface="Times New Roman" pitchFamily="18" charset="0"/>
            </a:endParaRPr>
          </a:p>
          <a:p>
            <a:r>
              <a:rPr lang="en-IN" sz="1800" dirty="0" smtClean="0">
                <a:latin typeface="Times New Roman" pitchFamily="18" charset="0"/>
                <a:cs typeface="Times New Roman" pitchFamily="18" charset="0"/>
              </a:rPr>
              <a:t>Each CC must be visited by exactly one truck</a:t>
            </a:r>
            <a:endParaRPr lang="en-US" sz="1800" dirty="0" smtClean="0">
              <a:latin typeface="Times New Roman" pitchFamily="18" charset="0"/>
              <a:cs typeface="Times New Roman" pitchFamily="18" charset="0"/>
            </a:endParaRPr>
          </a:p>
          <a:p>
            <a:endParaRPr lang="en-GB" sz="1800" dirty="0" smtClean="0">
              <a:latin typeface="Times New Roman" pitchFamily="18" charset="0"/>
              <a:cs typeface="Times New Roman" pitchFamily="18" charset="0"/>
            </a:endParaRPr>
          </a:p>
          <a:p>
            <a:endParaRPr lang="en-GB" sz="1800" dirty="0" smtClean="0">
              <a:latin typeface="Times New Roman" pitchFamily="18" charset="0"/>
              <a:cs typeface="Times New Roman" pitchFamily="18" charset="0"/>
            </a:endParaRPr>
          </a:p>
          <a:p>
            <a:endParaRPr lang="en-GB" sz="1800" dirty="0" smtClean="0">
              <a:latin typeface="Times New Roman" pitchFamily="18" charset="0"/>
              <a:cs typeface="Times New Roman" pitchFamily="18" charset="0"/>
            </a:endParaRPr>
          </a:p>
          <a:p>
            <a:endParaRPr lang="en-GB" sz="1800" dirty="0" smtClean="0">
              <a:latin typeface="Times New Roman" pitchFamily="18" charset="0"/>
              <a:cs typeface="Times New Roman" pitchFamily="18" charset="0"/>
            </a:endParaRPr>
          </a:p>
          <a:p>
            <a:endParaRPr lang="en-GB" sz="1800" dirty="0" smtClean="0">
              <a:latin typeface="Times New Roman" pitchFamily="18" charset="0"/>
              <a:cs typeface="Times New Roman" pitchFamily="18" charset="0"/>
            </a:endParaRPr>
          </a:p>
          <a:p>
            <a:endParaRPr lang="en-GB" sz="1800" dirty="0" smtClean="0">
              <a:latin typeface="Times New Roman" pitchFamily="18" charset="0"/>
              <a:cs typeface="Times New Roman" pitchFamily="18" charset="0"/>
            </a:endParaRPr>
          </a:p>
          <a:p>
            <a:pPr>
              <a:buNone/>
            </a:pPr>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
        <p:nvSpPr>
          <p:cNvPr id="4" name="Title 1"/>
          <p:cNvSpPr txBox="1">
            <a:spLocks/>
          </p:cNvSpPr>
          <p:nvPr/>
        </p:nvSpPr>
        <p:spPr>
          <a:xfrm>
            <a:off x="533400" y="609600"/>
            <a:ext cx="7924800" cy="609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lvl="0">
              <a:spcBef>
                <a:spcPct val="0"/>
              </a:spcBef>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Constraints</a:t>
            </a:r>
            <a:endParaRPr kumimoji="0" lang="en-US" sz="28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graphicFrame>
        <p:nvGraphicFramePr>
          <p:cNvPr id="136194" name="Object 2"/>
          <p:cNvGraphicFramePr>
            <a:graphicFrameLocks noChangeAspect="1"/>
          </p:cNvGraphicFramePr>
          <p:nvPr/>
        </p:nvGraphicFramePr>
        <p:xfrm>
          <a:off x="2057400" y="2590800"/>
          <a:ext cx="2895600" cy="685800"/>
        </p:xfrm>
        <a:graphic>
          <a:graphicData uri="http://schemas.openxmlformats.org/presentationml/2006/ole">
            <p:oleObj spid="_x0000_s98306" name="Equation" r:id="rId3" imgW="1371600" imgH="368300" progId="Equation.DSMT4">
              <p:embed/>
            </p:oleObj>
          </a:graphicData>
        </a:graphic>
      </p:graphicFrame>
      <p:graphicFrame>
        <p:nvGraphicFramePr>
          <p:cNvPr id="136193" name="Object 1"/>
          <p:cNvGraphicFramePr>
            <a:graphicFrameLocks noChangeAspect="1"/>
          </p:cNvGraphicFramePr>
          <p:nvPr/>
        </p:nvGraphicFramePr>
        <p:xfrm>
          <a:off x="1981200" y="3352800"/>
          <a:ext cx="3962400" cy="609600"/>
        </p:xfrm>
        <a:graphic>
          <a:graphicData uri="http://schemas.openxmlformats.org/presentationml/2006/ole">
            <p:oleObj spid="_x0000_s98307" name="Equation" r:id="rId4" imgW="2755900" imgH="368300" progId="Equation.DSMT4">
              <p:embed/>
            </p:oleObj>
          </a:graphicData>
        </a:graphic>
      </p:graphicFrame>
      <p:sp>
        <p:nvSpPr>
          <p:cNvPr id="136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6196" name="Rectangle 4"/>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197" name="Rectangle 5"/>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6200" name="Object 8"/>
          <p:cNvGraphicFramePr>
            <a:graphicFrameLocks noChangeAspect="1"/>
          </p:cNvGraphicFramePr>
          <p:nvPr/>
        </p:nvGraphicFramePr>
        <p:xfrm>
          <a:off x="2057400" y="4495800"/>
          <a:ext cx="3048000" cy="762000"/>
        </p:xfrm>
        <a:graphic>
          <a:graphicData uri="http://schemas.openxmlformats.org/presentationml/2006/ole">
            <p:oleObj spid="_x0000_s98308" name="Equation" r:id="rId5" imgW="2082800" imgH="457200" progId="Equation.DSMT4">
              <p:embed/>
            </p:oleObj>
          </a:graphicData>
        </a:graphic>
      </p:graphicFrame>
      <p:graphicFrame>
        <p:nvGraphicFramePr>
          <p:cNvPr id="136199" name="Object 7"/>
          <p:cNvGraphicFramePr>
            <a:graphicFrameLocks noChangeAspect="1"/>
          </p:cNvGraphicFramePr>
          <p:nvPr/>
        </p:nvGraphicFramePr>
        <p:xfrm>
          <a:off x="1981200" y="5257800"/>
          <a:ext cx="3124200" cy="838200"/>
        </p:xfrm>
        <a:graphic>
          <a:graphicData uri="http://schemas.openxmlformats.org/presentationml/2006/ole">
            <p:oleObj spid="_x0000_s98309" name="Equation" r:id="rId6" imgW="2159000" imgH="457200" progId="Equation.DSMT4">
              <p:embed/>
            </p:oleObj>
          </a:graphicData>
        </a:graphic>
      </p:graphicFrame>
      <p:graphicFrame>
        <p:nvGraphicFramePr>
          <p:cNvPr id="136198" name="Object 6"/>
          <p:cNvGraphicFramePr>
            <a:graphicFrameLocks noChangeAspect="1"/>
          </p:cNvGraphicFramePr>
          <p:nvPr/>
        </p:nvGraphicFramePr>
        <p:xfrm>
          <a:off x="2590800" y="5867400"/>
          <a:ext cx="2667000" cy="685800"/>
        </p:xfrm>
        <a:graphic>
          <a:graphicData uri="http://schemas.openxmlformats.org/presentationml/2006/ole">
            <p:oleObj spid="_x0000_s98310" name="Equation" r:id="rId7" imgW="1371600" imgH="342900" progId="Equation.DSMT4">
              <p:embed/>
            </p:oleObj>
          </a:graphicData>
        </a:graphic>
      </p:graphicFrame>
      <p:sp>
        <p:nvSpPr>
          <p:cNvPr id="13620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6202" name="Rectangle 10"/>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6203" name="Rectangle 11"/>
          <p:cNvSpPr>
            <a:spLocks noChangeArrowheads="1"/>
          </p:cNvSpPr>
          <p:nvPr/>
        </p:nvSpPr>
        <p:spPr bwMode="auto">
          <a:xfrm>
            <a:off x="0" y="1847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25112"/>
          </a:xfrm>
        </p:spPr>
        <p:txBody>
          <a:bodyPr>
            <a:normAutofit/>
          </a:bodyPr>
          <a:lstStyle/>
          <a:p>
            <a:r>
              <a:rPr lang="en-GB" sz="2000" dirty="0" smtClean="0">
                <a:latin typeface="Times New Roman" pitchFamily="18" charset="0"/>
                <a:cs typeface="Times New Roman" pitchFamily="18" charset="0"/>
              </a:rPr>
              <a:t>From each CC, exactly one vehicle exits</a:t>
            </a:r>
          </a:p>
          <a:p>
            <a:endParaRPr lang="en-GB"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The vehicle that visits a CC must also exit from the CC</a:t>
            </a:r>
            <a:endParaRPr lang="en-US"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The total number of vehicles selected for collection does not exceed the availability</a:t>
            </a:r>
            <a:endParaRPr lang="en-US" sz="2000" dirty="0" smtClean="0">
              <a:latin typeface="Times New Roman" pitchFamily="18" charset="0"/>
              <a:cs typeface="Times New Roman" pitchFamily="18" charset="0"/>
            </a:endParaRPr>
          </a:p>
          <a:p>
            <a:endParaRPr lang="en-US" sz="2000" dirty="0"/>
          </a:p>
        </p:txBody>
      </p:sp>
      <p:sp>
        <p:nvSpPr>
          <p:cNvPr id="4" name="Title 1"/>
          <p:cNvSpPr txBox="1">
            <a:spLocks/>
          </p:cNvSpPr>
          <p:nvPr/>
        </p:nvSpPr>
        <p:spPr>
          <a:xfrm>
            <a:off x="533400" y="609600"/>
            <a:ext cx="7924800" cy="609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lvl="0">
              <a:spcBef>
                <a:spcPct val="0"/>
              </a:spcBef>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Constraints</a:t>
            </a:r>
            <a:endParaRPr kumimoji="0" lang="en-US" sz="28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graphicFrame>
        <p:nvGraphicFramePr>
          <p:cNvPr id="135170" name="Object 2"/>
          <p:cNvGraphicFramePr>
            <a:graphicFrameLocks noChangeAspect="1"/>
          </p:cNvGraphicFramePr>
          <p:nvPr/>
        </p:nvGraphicFramePr>
        <p:xfrm>
          <a:off x="2209800" y="2057400"/>
          <a:ext cx="3124200" cy="762000"/>
        </p:xfrm>
        <a:graphic>
          <a:graphicData uri="http://schemas.openxmlformats.org/presentationml/2006/ole">
            <p:oleObj spid="_x0000_s99330" name="Equation" r:id="rId3" imgW="2082800" imgH="457200" progId="Equation.DSMT4">
              <p:embed/>
            </p:oleObj>
          </a:graphicData>
        </a:graphic>
      </p:graphicFrame>
      <p:graphicFrame>
        <p:nvGraphicFramePr>
          <p:cNvPr id="135169" name="Object 1"/>
          <p:cNvGraphicFramePr>
            <a:graphicFrameLocks noChangeAspect="1"/>
          </p:cNvGraphicFramePr>
          <p:nvPr/>
        </p:nvGraphicFramePr>
        <p:xfrm>
          <a:off x="2209800" y="2819400"/>
          <a:ext cx="3124200" cy="762000"/>
        </p:xfrm>
        <a:graphic>
          <a:graphicData uri="http://schemas.openxmlformats.org/presentationml/2006/ole">
            <p:oleObj spid="_x0000_s99331" name="Equation" r:id="rId4" imgW="2159000" imgH="457200" progId="Equation.DSMT4">
              <p:embed/>
            </p:oleObj>
          </a:graphicData>
        </a:graphic>
      </p:graphicFrame>
      <p:sp>
        <p:nvSpPr>
          <p:cNvPr id="1351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5172" name="Rectangle 4"/>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51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5173" name="Object 5"/>
          <p:cNvGraphicFramePr>
            <a:graphicFrameLocks noChangeAspect="1"/>
          </p:cNvGraphicFramePr>
          <p:nvPr/>
        </p:nvGraphicFramePr>
        <p:xfrm>
          <a:off x="2133600" y="4191000"/>
          <a:ext cx="3581400" cy="762000"/>
        </p:xfrm>
        <a:graphic>
          <a:graphicData uri="http://schemas.openxmlformats.org/presentationml/2006/ole">
            <p:oleObj spid="_x0000_s99332" name="Equation" r:id="rId5" imgW="2590800" imgH="457200" progId="Equation.DSMT4">
              <p:embed/>
            </p:oleObj>
          </a:graphicData>
        </a:graphic>
      </p:graphicFrame>
      <p:sp>
        <p:nvSpPr>
          <p:cNvPr id="135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5175" name="Object 7"/>
          <p:cNvGraphicFramePr>
            <a:graphicFrameLocks noChangeAspect="1"/>
          </p:cNvGraphicFramePr>
          <p:nvPr/>
        </p:nvGraphicFramePr>
        <p:xfrm>
          <a:off x="2398713" y="5410200"/>
          <a:ext cx="1525587" cy="609600"/>
        </p:xfrm>
        <a:graphic>
          <a:graphicData uri="http://schemas.openxmlformats.org/presentationml/2006/ole">
            <p:oleObj spid="_x0000_s99333" name="Equation" r:id="rId6" imgW="850680" imgH="342720" progId="Equation.DSMT4">
              <p:embed/>
            </p:oleObj>
          </a:graphicData>
        </a:graphic>
      </p:graphicFrame>
      <p:sp>
        <p:nvSpPr>
          <p:cNvPr id="135177" name="Rectangle 9"/>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490472"/>
          </a:xfrm>
        </p:spPr>
        <p:txBody>
          <a:bodyPr/>
          <a:lstStyle/>
          <a:p>
            <a:pPr>
              <a:spcAft>
                <a:spcPts val="2000"/>
              </a:spcAft>
            </a:pPr>
            <a:r>
              <a:rPr lang="en-US" sz="2800" dirty="0" smtClean="0">
                <a:latin typeface="Times New Roman" pitchFamily="18" charset="0"/>
                <a:cs typeface="Times New Roman" pitchFamily="18" charset="0"/>
              </a:rPr>
              <a:t>A reverse supply chain is a means of enhancing sustainability by retrieving products from customers.</a:t>
            </a:r>
          </a:p>
        </p:txBody>
      </p:sp>
      <p:sp>
        <p:nvSpPr>
          <p:cNvPr id="4" name="Title 1"/>
          <p:cNvSpPr txBox="1">
            <a:spLocks noGrp="1"/>
          </p:cNvSpPr>
          <p:nvPr>
            <p:ph type="title"/>
          </p:nvPr>
        </p:nvSpPr>
        <p:spPr>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a:defRPr/>
            </a:pPr>
            <a:r>
              <a:rPr lang="en-US" sz="4000" i="1" dirty="0" smtClean="0">
                <a:latin typeface="Times New Roman" pitchFamily="18" charset="0"/>
                <a:cs typeface="Times New Roman" pitchFamily="18" charset="0"/>
              </a:rPr>
              <a:t>Reverse Supply Chain</a:t>
            </a:r>
            <a:endParaRPr kumimoji="0" lang="en-US" sz="40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pic>
        <p:nvPicPr>
          <p:cNvPr id="5" name="Picture 4" descr="Services-reverselogistics_graphics.jpg"/>
          <p:cNvPicPr>
            <a:picLocks noChangeAspect="1"/>
          </p:cNvPicPr>
          <p:nvPr/>
        </p:nvPicPr>
        <p:blipFill>
          <a:blip r:embed="rId2" cstate="print"/>
          <a:stretch>
            <a:fillRect/>
          </a:stretch>
        </p:blipFill>
        <p:spPr>
          <a:xfrm>
            <a:off x="304800" y="3352800"/>
            <a:ext cx="8458200" cy="2609088"/>
          </a:xfrm>
          <a:prstGeom prst="rect">
            <a:avLst/>
          </a:prstGeom>
          <a:ln w="57150">
            <a:solidFill>
              <a:srgbClr val="002060"/>
            </a:solidFill>
          </a:ln>
        </p:spPr>
      </p:pic>
      <p:sp>
        <p:nvSpPr>
          <p:cNvPr id="6" name="TextBox 5"/>
          <p:cNvSpPr txBox="1"/>
          <p:nvPr/>
        </p:nvSpPr>
        <p:spPr>
          <a:xfrm>
            <a:off x="0" y="1524000"/>
            <a:ext cx="9144000" cy="2205732"/>
          </a:xfrm>
          <a:prstGeom prst="rect">
            <a:avLst/>
          </a:prstGeom>
          <a:noFill/>
        </p:spPr>
        <p:txBody>
          <a:bodyPr wrap="square" rtlCol="0">
            <a:spAutoFit/>
          </a:bodyPr>
          <a:lstStyle/>
          <a:p>
            <a:pPr algn="just">
              <a:buNone/>
            </a:pPr>
            <a:r>
              <a:rPr lang="en-US" dirty="0" smtClean="0">
                <a:latin typeface="Times New Roman" pitchFamily="18" charset="0"/>
                <a:cs typeface="Times New Roman" pitchFamily="18" charset="0"/>
              </a:rPr>
              <a:t>Reverse Logistics</a:t>
            </a:r>
          </a:p>
          <a:p>
            <a:pPr algn="just">
              <a:buNone/>
            </a:pPr>
            <a:r>
              <a:rPr lang="en-US"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Process of planning, implementing, and controlling the efficient, cost effective flow of raw materials, in-process inventory, finished goods and related information from the point of consumption to the point of origin for the purpose of recapturing value or proper disposal”. </a:t>
            </a:r>
          </a:p>
          <a:p>
            <a:pPr marL="365760" lvl="1" indent="-256032" algn="just">
              <a:spcBef>
                <a:spcPts val="400"/>
              </a:spcBef>
              <a:buSzPct val="68000"/>
              <a:buNone/>
            </a:pPr>
            <a:r>
              <a:rPr lang="en-US" dirty="0" smtClean="0">
                <a:latin typeface="Times New Roman" pitchFamily="18" charset="0"/>
                <a:cs typeface="Times New Roman" pitchFamily="18" charset="0"/>
              </a:rPr>
              <a:t>					</a:t>
            </a:r>
            <a:r>
              <a:rPr lang="en-US" altLang="en-US" b="1" dirty="0" smtClean="0">
                <a:solidFill>
                  <a:srgbClr val="002060"/>
                </a:solidFill>
                <a:latin typeface="Times New Roman" pitchFamily="18" charset="0"/>
                <a:cs typeface="Times New Roman" pitchFamily="18" charset="0"/>
              </a:rPr>
              <a:t>- </a:t>
            </a:r>
            <a:r>
              <a:rPr lang="en-US" altLang="en-US" b="1" dirty="0" smtClean="0">
                <a:solidFill>
                  <a:schemeClr val="accent6">
                    <a:lumMod val="75000"/>
                  </a:schemeClr>
                </a:solidFill>
                <a:latin typeface="Times New Roman" pitchFamily="18" charset="0"/>
                <a:cs typeface="Times New Roman" pitchFamily="18" charset="0"/>
              </a:rPr>
              <a:t>Rogers and </a:t>
            </a:r>
            <a:r>
              <a:rPr lang="en-US" altLang="en-US" sz="2000" b="1" dirty="0" err="1" smtClean="0">
                <a:solidFill>
                  <a:schemeClr val="accent6">
                    <a:lumMod val="75000"/>
                  </a:schemeClr>
                </a:solidFill>
                <a:latin typeface="Times New Roman" pitchFamily="18" charset="0"/>
                <a:cs typeface="Times New Roman" pitchFamily="18" charset="0"/>
              </a:rPr>
              <a:t>Tibben-Lembke</a:t>
            </a:r>
            <a:endParaRPr lang="en-US" altLang="en-US" sz="2000" b="1" dirty="0" smtClean="0">
              <a:solidFill>
                <a:schemeClr val="accent6">
                  <a:lumMod val="75000"/>
                </a:schemeClr>
              </a:solidFill>
              <a:latin typeface="Times New Roman" pitchFamily="18" charset="0"/>
              <a:cs typeface="Times New Roman" pitchFamily="18" charset="0"/>
            </a:endParaRP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par>
                                <p:cTn id="12" presetID="3" presetClass="exit" presetSubtype="10" fill="hold" grpId="0" nodeType="withEffect">
                                  <p:stCondLst>
                                    <p:cond delay="0"/>
                                  </p:stCondLst>
                                  <p:childTnLst>
                                    <p:animEffect transition="out" filter="blinds(horizontal)">
                                      <p:cBhvr>
                                        <p:cTn id="13" dur="500"/>
                                        <p:tgtEl>
                                          <p:spTgt spid="2">
                                            <p:txEl>
                                              <p:pRg st="0" end="0"/>
                                            </p:txEl>
                                          </p:spTgt>
                                        </p:tgtEl>
                                      </p:cBhvr>
                                    </p:animEffect>
                                    <p:set>
                                      <p:cBhvr>
                                        <p:cTn id="14"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05400"/>
          </a:xfrm>
        </p:spPr>
        <p:txBody>
          <a:bodyPr>
            <a:normAutofit/>
          </a:bodyPr>
          <a:lstStyle/>
          <a:p>
            <a:r>
              <a:rPr lang="en-GB" sz="2000" dirty="0" smtClean="0">
                <a:latin typeface="Times New Roman" pitchFamily="18" charset="0"/>
                <a:cs typeface="Times New Roman" pitchFamily="18" charset="0"/>
              </a:rPr>
              <a:t>A selected vehicle must start from and end at the RFC</a:t>
            </a:r>
          </a:p>
          <a:p>
            <a:endParaRPr lang="en-GB"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Only the selected vehicle must visit the RFC</a:t>
            </a:r>
          </a:p>
          <a:p>
            <a:endParaRPr lang="en-GB"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r>
              <a:rPr lang="en-IN" sz="2000" dirty="0" smtClean="0">
                <a:latin typeface="Times New Roman" pitchFamily="18" charset="0"/>
                <a:cs typeface="Times New Roman" pitchFamily="18" charset="0"/>
              </a:rPr>
              <a:t>No </a:t>
            </a:r>
            <a:r>
              <a:rPr lang="en-IN" sz="2000" dirty="0" err="1" smtClean="0">
                <a:latin typeface="Times New Roman" pitchFamily="18" charset="0"/>
                <a:cs typeface="Times New Roman" pitchFamily="18" charset="0"/>
              </a:rPr>
              <a:t>subtouring</a:t>
            </a:r>
            <a:r>
              <a:rPr lang="en-IN" sz="2000" dirty="0" smtClean="0">
                <a:latin typeface="Times New Roman" pitchFamily="18" charset="0"/>
                <a:cs typeface="Times New Roman" pitchFamily="18" charset="0"/>
              </a:rPr>
              <a:t> is allowed by any vehicle</a:t>
            </a:r>
          </a:p>
          <a:p>
            <a:endParaRPr lang="en-IN" sz="2000" dirty="0" smtClean="0">
              <a:latin typeface="Times New Roman" pitchFamily="18" charset="0"/>
              <a:cs typeface="Times New Roman" pitchFamily="18" charset="0"/>
            </a:endParaRPr>
          </a:p>
          <a:p>
            <a:endParaRPr lang="en-IN"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non-negativity restrictions</a:t>
            </a:r>
          </a:p>
          <a:p>
            <a:pPr>
              <a:buNone/>
            </a:pPr>
            <a:r>
              <a:rPr lang="en-IN"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4" name="Title 1"/>
          <p:cNvSpPr txBox="1">
            <a:spLocks/>
          </p:cNvSpPr>
          <p:nvPr/>
        </p:nvSpPr>
        <p:spPr>
          <a:xfrm>
            <a:off x="533400" y="609600"/>
            <a:ext cx="7924800" cy="609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lvl="0">
              <a:spcBef>
                <a:spcPct val="0"/>
              </a:spcBef>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Constraints</a:t>
            </a:r>
            <a:endParaRPr kumimoji="0" lang="en-US" sz="28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graphicFrame>
        <p:nvGraphicFramePr>
          <p:cNvPr id="155650" name="Object 2"/>
          <p:cNvGraphicFramePr>
            <a:graphicFrameLocks noChangeAspect="1"/>
          </p:cNvGraphicFramePr>
          <p:nvPr/>
        </p:nvGraphicFramePr>
        <p:xfrm>
          <a:off x="1600200" y="2057400"/>
          <a:ext cx="2971800" cy="762000"/>
        </p:xfrm>
        <a:graphic>
          <a:graphicData uri="http://schemas.openxmlformats.org/presentationml/2006/ole">
            <p:oleObj spid="_x0000_s100354" name="Equation" r:id="rId3" imgW="1752600" imgH="368300" progId="Equation.DSMT4">
              <p:embed/>
            </p:oleObj>
          </a:graphicData>
        </a:graphic>
      </p:graphicFrame>
      <p:graphicFrame>
        <p:nvGraphicFramePr>
          <p:cNvPr id="155649" name="Object 1"/>
          <p:cNvGraphicFramePr>
            <a:graphicFrameLocks noChangeAspect="1"/>
          </p:cNvGraphicFramePr>
          <p:nvPr/>
        </p:nvGraphicFramePr>
        <p:xfrm>
          <a:off x="1752600" y="2819400"/>
          <a:ext cx="2895600" cy="609600"/>
        </p:xfrm>
        <a:graphic>
          <a:graphicData uri="http://schemas.openxmlformats.org/presentationml/2006/ole">
            <p:oleObj spid="_x0000_s100355" name="Equation" r:id="rId4" imgW="1803400" imgH="368300" progId="Equation.DSMT4">
              <p:embed/>
            </p:oleObj>
          </a:graphicData>
        </a:graphic>
      </p:graphicFrame>
      <p:sp>
        <p:nvSpPr>
          <p:cNvPr id="155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5652" name="Rectangle 4"/>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56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5653" name="Object 5"/>
          <p:cNvGraphicFramePr>
            <a:graphicFrameLocks noChangeAspect="1"/>
          </p:cNvGraphicFramePr>
          <p:nvPr/>
        </p:nvGraphicFramePr>
        <p:xfrm>
          <a:off x="1905000" y="4038600"/>
          <a:ext cx="2133600" cy="685800"/>
        </p:xfrm>
        <a:graphic>
          <a:graphicData uri="http://schemas.openxmlformats.org/presentationml/2006/ole">
            <p:oleObj spid="_x0000_s100356" name="Equation" r:id="rId5" imgW="1447800" imgH="457200" progId="Equation.DSMT4">
              <p:embed/>
            </p:oleObj>
          </a:graphicData>
        </a:graphic>
      </p:graphicFrame>
      <p:sp>
        <p:nvSpPr>
          <p:cNvPr id="155655" name="Rectangle 7"/>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556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5656" name="Object 8"/>
          <p:cNvGraphicFramePr>
            <a:graphicFrameLocks noChangeAspect="1"/>
          </p:cNvGraphicFramePr>
          <p:nvPr/>
        </p:nvGraphicFramePr>
        <p:xfrm>
          <a:off x="1655763" y="5168900"/>
          <a:ext cx="4689475" cy="461963"/>
        </p:xfrm>
        <a:graphic>
          <a:graphicData uri="http://schemas.openxmlformats.org/presentationml/2006/ole">
            <p:oleObj spid="_x0000_s100357" name="Equation" r:id="rId6" imgW="3377880" imgH="241200" progId="Equation.DSMT4">
              <p:embed/>
            </p:oleObj>
          </a:graphicData>
        </a:graphic>
      </p:graphicFrame>
      <p:sp>
        <p:nvSpPr>
          <p:cNvPr id="155658" name="Rectangle 10"/>
          <p:cNvSpPr>
            <a:spLocks noChangeArrowheads="1"/>
          </p:cNvSpPr>
          <p:nvPr/>
        </p:nvSpPr>
        <p:spPr bwMode="auto">
          <a:xfrm>
            <a:off x="0" y="704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566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5659" name="Object 11"/>
          <p:cNvGraphicFramePr>
            <a:graphicFrameLocks noChangeAspect="1"/>
          </p:cNvGraphicFramePr>
          <p:nvPr/>
        </p:nvGraphicFramePr>
        <p:xfrm>
          <a:off x="4343400" y="5791200"/>
          <a:ext cx="1752600" cy="533400"/>
        </p:xfrm>
        <a:graphic>
          <a:graphicData uri="http://schemas.openxmlformats.org/presentationml/2006/ole">
            <p:oleObj spid="_x0000_s100358" name="Equation" r:id="rId7" imgW="901309" imgH="241195"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1143000"/>
            <a:ext cx="8229600" cy="38862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lvl="0">
              <a:spcBef>
                <a:spcPct val="0"/>
              </a:spcBef>
            </a:pPr>
            <a:r>
              <a:rPr kumimoji="0" lang="en-US" sz="5400" b="1" i="1"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Result</a:t>
            </a:r>
            <a:r>
              <a:rPr kumimoji="0" lang="en-US" sz="5400" b="1" i="1" strike="noStrike" kern="1200" cap="none" spc="0" normalizeH="0" noProof="0" dirty="0" smtClean="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Discussion</a:t>
            </a:r>
            <a:endParaRPr kumimoji="0" lang="en-US" sz="54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457200"/>
            <a:ext cx="7848600" cy="609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lvl="0">
              <a:spcBef>
                <a:spcPct val="0"/>
              </a:spcBef>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Routes within cluster 1</a:t>
            </a:r>
            <a:endParaRPr kumimoji="0" lang="en-US" sz="28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7" name="Content Placeholder 6"/>
          <p:cNvSpPr>
            <a:spLocks noGrp="1"/>
          </p:cNvSpPr>
          <p:nvPr>
            <p:ph idx="1"/>
          </p:nvPr>
        </p:nvSpPr>
        <p:spPr/>
        <p:txBody>
          <a:bodyPr/>
          <a:lstStyle/>
          <a:p>
            <a:endParaRPr lang="en-US" dirty="0" smtClean="0"/>
          </a:p>
          <a:p>
            <a:r>
              <a:rPr lang="en-IN" dirty="0" smtClean="0"/>
              <a:t> </a:t>
            </a:r>
            <a:endParaRPr lang="en-US" dirty="0" smtClean="0"/>
          </a:p>
          <a:p>
            <a:endParaRPr lang="en-US" dirty="0"/>
          </a:p>
        </p:txBody>
      </p:sp>
      <p:pic>
        <p:nvPicPr>
          <p:cNvPr id="8" name="Picture 7"/>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33399" y="1066800"/>
            <a:ext cx="8610601" cy="5486400"/>
          </a:xfrm>
          <a:prstGeom prst="rect">
            <a:avLst/>
          </a:prstGeom>
        </p:spPr>
      </p:pic>
      <p:sp>
        <p:nvSpPr>
          <p:cNvPr id="143362" name="Oval 4"/>
          <p:cNvSpPr>
            <a:spLocks noChangeArrowheads="1"/>
          </p:cNvSpPr>
          <p:nvPr/>
        </p:nvSpPr>
        <p:spPr bwMode="auto">
          <a:xfrm flipH="1" flipV="1">
            <a:off x="2514600" y="3657600"/>
            <a:ext cx="76200" cy="152400"/>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2" name="Oval 4"/>
          <p:cNvSpPr>
            <a:spLocks noChangeArrowheads="1"/>
          </p:cNvSpPr>
          <p:nvPr/>
        </p:nvSpPr>
        <p:spPr bwMode="auto">
          <a:xfrm flipH="1" flipV="1">
            <a:off x="3048000" y="3505200"/>
            <a:ext cx="76200" cy="152400"/>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3" name="Oval 4"/>
          <p:cNvSpPr>
            <a:spLocks noChangeArrowheads="1"/>
          </p:cNvSpPr>
          <p:nvPr/>
        </p:nvSpPr>
        <p:spPr bwMode="auto">
          <a:xfrm flipH="1" flipV="1">
            <a:off x="2971800" y="3886200"/>
            <a:ext cx="76200" cy="152400"/>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4" name="Oval 4"/>
          <p:cNvSpPr>
            <a:spLocks noChangeArrowheads="1"/>
          </p:cNvSpPr>
          <p:nvPr/>
        </p:nvSpPr>
        <p:spPr bwMode="auto">
          <a:xfrm flipH="1" flipV="1">
            <a:off x="4419599" y="3809999"/>
            <a:ext cx="121919" cy="109537"/>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Oval 4"/>
          <p:cNvSpPr>
            <a:spLocks noChangeArrowheads="1"/>
          </p:cNvSpPr>
          <p:nvPr/>
        </p:nvSpPr>
        <p:spPr bwMode="auto">
          <a:xfrm flipH="1" flipV="1">
            <a:off x="2743200" y="4267200"/>
            <a:ext cx="76200" cy="152400"/>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6" name="Oval 4"/>
          <p:cNvSpPr>
            <a:spLocks noChangeArrowheads="1"/>
          </p:cNvSpPr>
          <p:nvPr/>
        </p:nvSpPr>
        <p:spPr bwMode="auto">
          <a:xfrm flipH="1" flipV="1">
            <a:off x="4571999" y="3276600"/>
            <a:ext cx="152398" cy="76200"/>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38" name="Isosceles Triangle 21"/>
          <p:cNvSpPr>
            <a:spLocks noChangeArrowheads="1"/>
          </p:cNvSpPr>
          <p:nvPr/>
        </p:nvSpPr>
        <p:spPr bwMode="auto">
          <a:xfrm rot="10566153" flipV="1">
            <a:off x="3129644" y="3817205"/>
            <a:ext cx="217711" cy="167585"/>
          </a:xfrm>
          <a:prstGeom prst="triangle">
            <a:avLst>
              <a:gd name="adj" fmla="val 50000"/>
            </a:avLst>
          </a:prstGeom>
          <a:solidFill>
            <a:srgbClr val="C0504D"/>
          </a:solidFill>
          <a:ln w="12700">
            <a:solidFill>
              <a:srgbClr val="622423"/>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58" name="TextBox 57"/>
          <p:cNvSpPr txBox="1"/>
          <p:nvPr/>
        </p:nvSpPr>
        <p:spPr>
          <a:xfrm>
            <a:off x="3276600" y="3733800"/>
            <a:ext cx="838200" cy="246221"/>
          </a:xfrm>
          <a:prstGeom prst="rect">
            <a:avLst/>
          </a:prstGeom>
          <a:noFill/>
        </p:spPr>
        <p:txBody>
          <a:bodyPr wrap="square" rtlCol="0">
            <a:spAutoFit/>
          </a:bodyPr>
          <a:lstStyle/>
          <a:p>
            <a:r>
              <a:rPr lang="en-US" sz="1000" dirty="0" smtClean="0"/>
              <a:t>Maya </a:t>
            </a:r>
            <a:r>
              <a:rPr lang="en-US" sz="1000" dirty="0" err="1" smtClean="0"/>
              <a:t>Puri</a:t>
            </a:r>
            <a:endParaRPr lang="en-US" sz="1000" dirty="0"/>
          </a:p>
        </p:txBody>
      </p:sp>
      <p:sp>
        <p:nvSpPr>
          <p:cNvPr id="59" name="TextBox 58"/>
          <p:cNvSpPr txBox="1"/>
          <p:nvPr/>
        </p:nvSpPr>
        <p:spPr>
          <a:xfrm>
            <a:off x="2514600" y="3962400"/>
            <a:ext cx="990600" cy="246221"/>
          </a:xfrm>
          <a:prstGeom prst="rect">
            <a:avLst/>
          </a:prstGeom>
          <a:noFill/>
        </p:spPr>
        <p:txBody>
          <a:bodyPr wrap="square" rtlCol="0">
            <a:spAutoFit/>
          </a:bodyPr>
          <a:lstStyle/>
          <a:p>
            <a:r>
              <a:rPr lang="en-US" sz="1000" dirty="0" err="1" smtClean="0"/>
              <a:t>Rajouri</a:t>
            </a:r>
            <a:r>
              <a:rPr lang="en-US" sz="1000" dirty="0" smtClean="0"/>
              <a:t> G</a:t>
            </a:r>
            <a:endParaRPr lang="en-US" sz="1000" dirty="0"/>
          </a:p>
        </p:txBody>
      </p:sp>
      <p:sp>
        <p:nvSpPr>
          <p:cNvPr id="60" name="TextBox 59"/>
          <p:cNvSpPr txBox="1"/>
          <p:nvPr/>
        </p:nvSpPr>
        <p:spPr>
          <a:xfrm>
            <a:off x="2438400" y="4419600"/>
            <a:ext cx="838200" cy="246221"/>
          </a:xfrm>
          <a:prstGeom prst="rect">
            <a:avLst/>
          </a:prstGeom>
          <a:noFill/>
        </p:spPr>
        <p:txBody>
          <a:bodyPr wrap="square" rtlCol="0">
            <a:spAutoFit/>
          </a:bodyPr>
          <a:lstStyle/>
          <a:p>
            <a:r>
              <a:rPr lang="en-US" sz="1000" dirty="0" err="1" smtClean="0"/>
              <a:t>Dwarka</a:t>
            </a:r>
            <a:endParaRPr lang="en-US" sz="1000" dirty="0"/>
          </a:p>
        </p:txBody>
      </p:sp>
      <p:sp>
        <p:nvSpPr>
          <p:cNvPr id="25" name="Oval 4"/>
          <p:cNvSpPr>
            <a:spLocks noChangeArrowheads="1"/>
          </p:cNvSpPr>
          <p:nvPr/>
        </p:nvSpPr>
        <p:spPr bwMode="auto">
          <a:xfrm flipH="1" flipV="1">
            <a:off x="3276600" y="2819400"/>
            <a:ext cx="76200" cy="152400"/>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6" name="TextBox 25"/>
          <p:cNvSpPr txBox="1"/>
          <p:nvPr/>
        </p:nvSpPr>
        <p:spPr>
          <a:xfrm>
            <a:off x="3048000" y="2667000"/>
            <a:ext cx="838200" cy="246221"/>
          </a:xfrm>
          <a:prstGeom prst="rect">
            <a:avLst/>
          </a:prstGeom>
          <a:noFill/>
        </p:spPr>
        <p:txBody>
          <a:bodyPr wrap="square" rtlCol="0">
            <a:spAutoFit/>
          </a:bodyPr>
          <a:lstStyle/>
          <a:p>
            <a:r>
              <a:rPr lang="en-US" sz="1000" dirty="0" err="1" smtClean="0"/>
              <a:t>Rohini</a:t>
            </a:r>
            <a:endParaRPr lang="en-US" sz="1000" dirty="0"/>
          </a:p>
        </p:txBody>
      </p:sp>
      <p:sp>
        <p:nvSpPr>
          <p:cNvPr id="28" name="TextBox 27"/>
          <p:cNvSpPr txBox="1"/>
          <p:nvPr/>
        </p:nvSpPr>
        <p:spPr>
          <a:xfrm>
            <a:off x="2590800" y="3352800"/>
            <a:ext cx="838200" cy="246221"/>
          </a:xfrm>
          <a:prstGeom prst="rect">
            <a:avLst/>
          </a:prstGeom>
          <a:noFill/>
        </p:spPr>
        <p:txBody>
          <a:bodyPr wrap="square" rtlCol="0">
            <a:spAutoFit/>
          </a:bodyPr>
          <a:lstStyle/>
          <a:p>
            <a:r>
              <a:rPr lang="en-US" sz="1000" dirty="0" smtClean="0"/>
              <a:t>Punjabi B</a:t>
            </a:r>
            <a:endParaRPr lang="en-US" sz="1000" dirty="0"/>
          </a:p>
        </p:txBody>
      </p:sp>
      <p:sp>
        <p:nvSpPr>
          <p:cNvPr id="30" name="TextBox 29"/>
          <p:cNvSpPr txBox="1"/>
          <p:nvPr/>
        </p:nvSpPr>
        <p:spPr>
          <a:xfrm>
            <a:off x="1905000" y="3581400"/>
            <a:ext cx="838200" cy="246221"/>
          </a:xfrm>
          <a:prstGeom prst="rect">
            <a:avLst/>
          </a:prstGeom>
          <a:noFill/>
        </p:spPr>
        <p:txBody>
          <a:bodyPr wrap="square" rtlCol="0">
            <a:spAutoFit/>
          </a:bodyPr>
          <a:lstStyle/>
          <a:p>
            <a:r>
              <a:rPr lang="en-US" sz="1000" dirty="0" err="1" smtClean="0"/>
              <a:t>Janak</a:t>
            </a:r>
            <a:r>
              <a:rPr lang="en-US" sz="1000" dirty="0" smtClean="0"/>
              <a:t> </a:t>
            </a:r>
            <a:r>
              <a:rPr lang="en-US" sz="1000" dirty="0" err="1" smtClean="0"/>
              <a:t>Puri</a:t>
            </a:r>
            <a:endParaRPr lang="en-US" sz="1000" dirty="0"/>
          </a:p>
        </p:txBody>
      </p:sp>
      <p:sp>
        <p:nvSpPr>
          <p:cNvPr id="32" name="TextBox 31"/>
          <p:cNvSpPr txBox="1"/>
          <p:nvPr/>
        </p:nvSpPr>
        <p:spPr>
          <a:xfrm flipH="1">
            <a:off x="4495800" y="3048000"/>
            <a:ext cx="1066800" cy="246221"/>
          </a:xfrm>
          <a:prstGeom prst="rect">
            <a:avLst/>
          </a:prstGeom>
          <a:noFill/>
        </p:spPr>
        <p:txBody>
          <a:bodyPr wrap="square" rtlCol="0">
            <a:spAutoFit/>
          </a:bodyPr>
          <a:lstStyle/>
          <a:p>
            <a:r>
              <a:rPr lang="en-US" sz="1000" dirty="0" smtClean="0"/>
              <a:t>Model Town</a:t>
            </a:r>
            <a:endParaRPr lang="en-US" sz="1000" dirty="0"/>
          </a:p>
        </p:txBody>
      </p:sp>
      <p:sp>
        <p:nvSpPr>
          <p:cNvPr id="34" name="TextBox 33"/>
          <p:cNvSpPr txBox="1"/>
          <p:nvPr/>
        </p:nvSpPr>
        <p:spPr>
          <a:xfrm>
            <a:off x="4191000" y="3886200"/>
            <a:ext cx="838200" cy="246221"/>
          </a:xfrm>
          <a:prstGeom prst="rect">
            <a:avLst/>
          </a:prstGeom>
          <a:noFill/>
        </p:spPr>
        <p:txBody>
          <a:bodyPr wrap="square" rtlCol="0">
            <a:spAutoFit/>
          </a:bodyPr>
          <a:lstStyle/>
          <a:p>
            <a:r>
              <a:rPr lang="en-US" sz="1000" dirty="0" smtClean="0"/>
              <a:t>Karol </a:t>
            </a:r>
            <a:r>
              <a:rPr lang="en-US" sz="1000" dirty="0" err="1" smtClean="0"/>
              <a:t>Bagh</a:t>
            </a:r>
            <a:endParaRPr lang="en-US" sz="1000" dirty="0"/>
          </a:p>
        </p:txBody>
      </p:sp>
      <p:cxnSp>
        <p:nvCxnSpPr>
          <p:cNvPr id="41" name="Straight Arrow Connector 40"/>
          <p:cNvCxnSpPr>
            <a:stCxn id="38" idx="5"/>
            <a:endCxn id="13" idx="2"/>
          </p:cNvCxnSpPr>
          <p:nvPr/>
        </p:nvCxnSpPr>
        <p:spPr>
          <a:xfrm rot="10800000" flipV="1">
            <a:off x="3048000" y="3904696"/>
            <a:ext cx="136198" cy="5770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13" idx="6"/>
            <a:endCxn id="15" idx="6"/>
          </p:cNvCxnSpPr>
          <p:nvPr/>
        </p:nvCxnSpPr>
        <p:spPr>
          <a:xfrm rot="10800000" flipV="1">
            <a:off x="2743200" y="3962400"/>
            <a:ext cx="2286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15" idx="6"/>
            <a:endCxn id="143362" idx="2"/>
          </p:cNvCxnSpPr>
          <p:nvPr/>
        </p:nvCxnSpPr>
        <p:spPr>
          <a:xfrm rot="10800000">
            <a:off x="2590800" y="3733800"/>
            <a:ext cx="15240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143362" idx="3"/>
            <a:endCxn id="38" idx="0"/>
          </p:cNvCxnSpPr>
          <p:nvPr/>
        </p:nvCxnSpPr>
        <p:spPr>
          <a:xfrm rot="16200000" flipH="1">
            <a:off x="2837481" y="3422077"/>
            <a:ext cx="137481" cy="6531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a:endCxn id="14" idx="4"/>
          </p:cNvCxnSpPr>
          <p:nvPr/>
        </p:nvCxnSpPr>
        <p:spPr>
          <a:xfrm flipV="1">
            <a:off x="3276600" y="3809999"/>
            <a:ext cx="1203958" cy="1524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14" idx="4"/>
          </p:cNvCxnSpPr>
          <p:nvPr/>
        </p:nvCxnSpPr>
        <p:spPr>
          <a:xfrm rot="5400000" flipH="1" flipV="1">
            <a:off x="4297680" y="3459479"/>
            <a:ext cx="533399" cy="1676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rot="10800000">
            <a:off x="3352800" y="2895600"/>
            <a:ext cx="129540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rot="5400000">
            <a:off x="2933700" y="3086100"/>
            <a:ext cx="609602" cy="2286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1" name="Straight Arrow Connector 60"/>
          <p:cNvCxnSpPr>
            <a:endCxn id="58" idx="1"/>
          </p:cNvCxnSpPr>
          <p:nvPr/>
        </p:nvCxnSpPr>
        <p:spPr>
          <a:xfrm rot="16200000" flipH="1">
            <a:off x="3062645" y="3642955"/>
            <a:ext cx="275511"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5" name="Oval 1"/>
          <p:cNvSpPr>
            <a:spLocks noChangeArrowheads="1"/>
          </p:cNvSpPr>
          <p:nvPr/>
        </p:nvSpPr>
        <p:spPr bwMode="auto">
          <a:xfrm rot="2623750">
            <a:off x="2603618" y="2155718"/>
            <a:ext cx="1936868" cy="3019014"/>
          </a:xfrm>
          <a:prstGeom prst="ellipse">
            <a:avLst/>
          </a:prstGeom>
          <a:noFill/>
          <a:ln w="38100">
            <a:solidFill>
              <a:srgbClr val="E36C0A"/>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4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500"/>
                                  </p:stCondLst>
                                  <p:childTnLst>
                                    <p:set>
                                      <p:cBhvr>
                                        <p:cTn id="9" dur="1" fill="hold">
                                          <p:stCondLst>
                                            <p:cond delay="0"/>
                                          </p:stCondLst>
                                        </p:cTn>
                                        <p:tgtEl>
                                          <p:spTgt spid="43"/>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nodeType="afterEffect">
                                  <p:stCondLst>
                                    <p:cond delay="1000"/>
                                  </p:stCondLst>
                                  <p:childTnLst>
                                    <p:set>
                                      <p:cBhvr>
                                        <p:cTn id="12" dur="1" fill="hold">
                                          <p:stCondLst>
                                            <p:cond delay="0"/>
                                          </p:stCondLst>
                                        </p:cTn>
                                        <p:tgtEl>
                                          <p:spTgt spid="45"/>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nodeType="afterEffect">
                                  <p:stCondLst>
                                    <p:cond delay="1000"/>
                                  </p:stCondLst>
                                  <p:childTnLst>
                                    <p:set>
                                      <p:cBhvr>
                                        <p:cTn id="15" dur="1" fill="hold">
                                          <p:stCondLst>
                                            <p:cond delay="0"/>
                                          </p:stCondLst>
                                        </p:cTn>
                                        <p:tgtEl>
                                          <p:spTgt spid="47"/>
                                        </p:tgtEl>
                                        <p:attrNameLst>
                                          <p:attrName>style.visibility</p:attrName>
                                        </p:attrNameLst>
                                      </p:cBhvr>
                                      <p:to>
                                        <p:strVal val="visible"/>
                                      </p:to>
                                    </p:set>
                                  </p:childTnLst>
                                </p:cTn>
                              </p:par>
                              <p:par>
                                <p:cTn id="16" presetID="1" presetClass="entr" presetSubtype="0" fill="hold" nodeType="withEffect">
                                  <p:stCondLst>
                                    <p:cond delay="2000"/>
                                  </p:stCondLst>
                                  <p:childTnLst>
                                    <p:set>
                                      <p:cBhvr>
                                        <p:cTn id="17" dur="1" fill="hold">
                                          <p:stCondLst>
                                            <p:cond delay="0"/>
                                          </p:stCondLst>
                                        </p:cTn>
                                        <p:tgtEl>
                                          <p:spTgt spid="50"/>
                                        </p:tgtEl>
                                        <p:attrNameLst>
                                          <p:attrName>style.visibility</p:attrName>
                                        </p:attrNameLst>
                                      </p:cBhvr>
                                      <p:to>
                                        <p:strVal val="visible"/>
                                      </p:to>
                                    </p:set>
                                  </p:childTnLst>
                                </p:cTn>
                              </p:par>
                            </p:childTnLst>
                          </p:cTn>
                        </p:par>
                        <p:par>
                          <p:cTn id="18" fill="hold">
                            <p:stCondLst>
                              <p:cond delay="5500"/>
                            </p:stCondLst>
                            <p:childTnLst>
                              <p:par>
                                <p:cTn id="19" presetID="1" presetClass="entr" presetSubtype="0" fill="hold" nodeType="afterEffect">
                                  <p:stCondLst>
                                    <p:cond delay="1000"/>
                                  </p:stCondLst>
                                  <p:childTnLst>
                                    <p:set>
                                      <p:cBhvr>
                                        <p:cTn id="20" dur="1" fill="hold">
                                          <p:stCondLst>
                                            <p:cond delay="0"/>
                                          </p:stCondLst>
                                        </p:cTn>
                                        <p:tgtEl>
                                          <p:spTgt spid="52"/>
                                        </p:tgtEl>
                                        <p:attrNameLst>
                                          <p:attrName>style.visibility</p:attrName>
                                        </p:attrNameLst>
                                      </p:cBhvr>
                                      <p:to>
                                        <p:strVal val="visible"/>
                                      </p:to>
                                    </p:set>
                                  </p:childTnLst>
                                </p:cTn>
                              </p:par>
                            </p:childTnLst>
                          </p:cTn>
                        </p:par>
                        <p:par>
                          <p:cTn id="21" fill="hold">
                            <p:stCondLst>
                              <p:cond delay="6500"/>
                            </p:stCondLst>
                            <p:childTnLst>
                              <p:par>
                                <p:cTn id="22" presetID="1" presetClass="entr" presetSubtype="0" fill="hold" nodeType="afterEffect">
                                  <p:stCondLst>
                                    <p:cond delay="1000"/>
                                  </p:stCondLst>
                                  <p:childTnLst>
                                    <p:set>
                                      <p:cBhvr>
                                        <p:cTn id="23" dur="1" fill="hold">
                                          <p:stCondLst>
                                            <p:cond delay="0"/>
                                          </p:stCondLst>
                                        </p:cTn>
                                        <p:tgtEl>
                                          <p:spTgt spid="54"/>
                                        </p:tgtEl>
                                        <p:attrNameLst>
                                          <p:attrName>style.visibility</p:attrName>
                                        </p:attrNameLst>
                                      </p:cBhvr>
                                      <p:to>
                                        <p:strVal val="visible"/>
                                      </p:to>
                                    </p:set>
                                  </p:childTnLst>
                                </p:cTn>
                              </p:par>
                            </p:childTnLst>
                          </p:cTn>
                        </p:par>
                        <p:par>
                          <p:cTn id="24" fill="hold">
                            <p:stCondLst>
                              <p:cond delay="7500"/>
                            </p:stCondLst>
                            <p:childTnLst>
                              <p:par>
                                <p:cTn id="25" presetID="1" presetClass="entr" presetSubtype="0" fill="hold" nodeType="afterEffect">
                                  <p:stCondLst>
                                    <p:cond delay="1000"/>
                                  </p:stCondLst>
                                  <p:childTnLst>
                                    <p:set>
                                      <p:cBhvr>
                                        <p:cTn id="26" dur="1" fill="hold">
                                          <p:stCondLst>
                                            <p:cond delay="0"/>
                                          </p:stCondLst>
                                        </p:cTn>
                                        <p:tgtEl>
                                          <p:spTgt spid="56"/>
                                        </p:tgtEl>
                                        <p:attrNameLst>
                                          <p:attrName>style.visibility</p:attrName>
                                        </p:attrNameLst>
                                      </p:cBhvr>
                                      <p:to>
                                        <p:strVal val="visible"/>
                                      </p:to>
                                    </p:set>
                                  </p:childTnLst>
                                </p:cTn>
                              </p:par>
                            </p:childTnLst>
                          </p:cTn>
                        </p:par>
                        <p:par>
                          <p:cTn id="27" fill="hold">
                            <p:stCondLst>
                              <p:cond delay="8500"/>
                            </p:stCondLst>
                            <p:childTnLst>
                              <p:par>
                                <p:cTn id="28" presetID="1" presetClass="entr" presetSubtype="0" fill="hold" nodeType="afterEffect">
                                  <p:stCondLst>
                                    <p:cond delay="1000"/>
                                  </p:stCondLst>
                                  <p:childTnLst>
                                    <p:set>
                                      <p:cBhvr>
                                        <p:cTn id="29"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457200"/>
            <a:ext cx="7848600" cy="609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lvl="0">
              <a:spcBef>
                <a:spcPct val="0"/>
              </a:spcBef>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Routes within cluster 2</a:t>
            </a:r>
            <a:endParaRPr kumimoji="0" lang="en-US" sz="28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7" name="Content Placeholder 6"/>
          <p:cNvSpPr>
            <a:spLocks noGrp="1"/>
          </p:cNvSpPr>
          <p:nvPr>
            <p:ph idx="1"/>
          </p:nvPr>
        </p:nvSpPr>
        <p:spPr/>
        <p:txBody>
          <a:bodyPr/>
          <a:lstStyle/>
          <a:p>
            <a:endParaRPr lang="en-US" dirty="0" smtClean="0"/>
          </a:p>
          <a:p>
            <a:r>
              <a:rPr lang="en-IN" dirty="0" smtClean="0"/>
              <a:t> </a:t>
            </a:r>
            <a:endParaRPr lang="en-US" dirty="0" smtClean="0"/>
          </a:p>
          <a:p>
            <a:endParaRPr lang="en-US" dirty="0"/>
          </a:p>
        </p:txBody>
      </p:sp>
      <p:pic>
        <p:nvPicPr>
          <p:cNvPr id="8" name="Picture 7"/>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33399" y="1066800"/>
            <a:ext cx="8610601" cy="5486400"/>
          </a:xfrm>
          <a:prstGeom prst="rect">
            <a:avLst/>
          </a:prstGeom>
        </p:spPr>
      </p:pic>
      <p:sp>
        <p:nvSpPr>
          <p:cNvPr id="9" name="Oval 1"/>
          <p:cNvSpPr>
            <a:spLocks noChangeArrowheads="1"/>
          </p:cNvSpPr>
          <p:nvPr/>
        </p:nvSpPr>
        <p:spPr bwMode="auto">
          <a:xfrm rot="2623750">
            <a:off x="2358838" y="3007326"/>
            <a:ext cx="2635961" cy="3335054"/>
          </a:xfrm>
          <a:prstGeom prst="ellipse">
            <a:avLst/>
          </a:prstGeom>
          <a:noFill/>
          <a:ln w="38100">
            <a:solidFill>
              <a:srgbClr val="E36C0A"/>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2" name="Oval 4"/>
          <p:cNvSpPr>
            <a:spLocks noChangeArrowheads="1"/>
          </p:cNvSpPr>
          <p:nvPr/>
        </p:nvSpPr>
        <p:spPr bwMode="auto">
          <a:xfrm flipV="1">
            <a:off x="4876800" y="4800600"/>
            <a:ext cx="152399" cy="152400"/>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2" name="Oval 4"/>
          <p:cNvSpPr>
            <a:spLocks noChangeArrowheads="1"/>
          </p:cNvSpPr>
          <p:nvPr/>
        </p:nvSpPr>
        <p:spPr bwMode="auto">
          <a:xfrm flipH="1" flipV="1">
            <a:off x="4800600" y="3886200"/>
            <a:ext cx="152400" cy="152400"/>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3" name="Oval 4"/>
          <p:cNvSpPr>
            <a:spLocks noChangeArrowheads="1"/>
          </p:cNvSpPr>
          <p:nvPr/>
        </p:nvSpPr>
        <p:spPr bwMode="auto">
          <a:xfrm flipH="1" flipV="1">
            <a:off x="4648200" y="4572000"/>
            <a:ext cx="121919" cy="185737"/>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4" name="Oval 4"/>
          <p:cNvSpPr>
            <a:spLocks noChangeArrowheads="1"/>
          </p:cNvSpPr>
          <p:nvPr/>
        </p:nvSpPr>
        <p:spPr bwMode="auto">
          <a:xfrm flipH="1" flipV="1">
            <a:off x="2743200" y="5715000"/>
            <a:ext cx="121919" cy="185737"/>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Oval 4"/>
          <p:cNvSpPr>
            <a:spLocks noChangeArrowheads="1"/>
          </p:cNvSpPr>
          <p:nvPr/>
        </p:nvSpPr>
        <p:spPr bwMode="auto">
          <a:xfrm flipH="1" flipV="1">
            <a:off x="4038600" y="4953000"/>
            <a:ext cx="152398" cy="152398"/>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6" name="Oval 4"/>
          <p:cNvSpPr>
            <a:spLocks noChangeArrowheads="1"/>
          </p:cNvSpPr>
          <p:nvPr/>
        </p:nvSpPr>
        <p:spPr bwMode="auto">
          <a:xfrm flipH="1" flipV="1">
            <a:off x="4953000" y="4191000"/>
            <a:ext cx="76199" cy="152400"/>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cxnSp>
        <p:nvCxnSpPr>
          <p:cNvPr id="21" name="Straight Arrow Connector 20"/>
          <p:cNvCxnSpPr>
            <a:stCxn id="38" idx="5"/>
            <a:endCxn id="13" idx="6"/>
          </p:cNvCxnSpPr>
          <p:nvPr/>
        </p:nvCxnSpPr>
        <p:spPr>
          <a:xfrm rot="10800000" flipH="1" flipV="1">
            <a:off x="3184196" y="3889898"/>
            <a:ext cx="1464003" cy="7749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13" idx="7"/>
            <a:endCxn id="143362" idx="3"/>
          </p:cNvCxnSpPr>
          <p:nvPr/>
        </p:nvCxnSpPr>
        <p:spPr>
          <a:xfrm rot="16200000" flipH="1">
            <a:off x="4736395" y="4660195"/>
            <a:ext cx="92382" cy="2330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143362" idx="6"/>
            <a:endCxn id="16" idx="0"/>
          </p:cNvCxnSpPr>
          <p:nvPr/>
        </p:nvCxnSpPr>
        <p:spPr>
          <a:xfrm flipH="1" flipV="1">
            <a:off x="4991099" y="4343400"/>
            <a:ext cx="3810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2" idx="4"/>
          </p:cNvCxnSpPr>
          <p:nvPr/>
        </p:nvCxnSpPr>
        <p:spPr>
          <a:xfrm rot="16200000" flipH="1" flipV="1">
            <a:off x="4049759" y="3113040"/>
            <a:ext cx="53881" cy="160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38" idx="4"/>
          </p:cNvCxnSpPr>
          <p:nvPr/>
        </p:nvCxnSpPr>
        <p:spPr>
          <a:xfrm rot="5400000">
            <a:off x="2024060" y="4772537"/>
            <a:ext cx="1906871" cy="3161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14" idx="1"/>
            <a:endCxn id="15" idx="3"/>
          </p:cNvCxnSpPr>
          <p:nvPr/>
        </p:nvCxnSpPr>
        <p:spPr>
          <a:xfrm rot="5400000" flipH="1" flipV="1">
            <a:off x="3058863" y="4763719"/>
            <a:ext cx="898218" cy="13214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5" idx="7"/>
            <a:endCxn id="38" idx="1"/>
          </p:cNvCxnSpPr>
          <p:nvPr/>
        </p:nvCxnSpPr>
        <p:spPr>
          <a:xfrm rot="5400000" flipH="1">
            <a:off x="3076569" y="4098732"/>
            <a:ext cx="1200579" cy="7681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Isosceles Triangle 21"/>
          <p:cNvSpPr>
            <a:spLocks noChangeArrowheads="1"/>
          </p:cNvSpPr>
          <p:nvPr/>
        </p:nvSpPr>
        <p:spPr bwMode="auto">
          <a:xfrm rot="10566153" flipV="1">
            <a:off x="3129643" y="3802407"/>
            <a:ext cx="217711" cy="167585"/>
          </a:xfrm>
          <a:prstGeom prst="triangle">
            <a:avLst>
              <a:gd name="adj" fmla="val 50000"/>
            </a:avLst>
          </a:prstGeom>
          <a:solidFill>
            <a:srgbClr val="C0504D"/>
          </a:solidFill>
          <a:ln w="12700">
            <a:solidFill>
              <a:srgbClr val="622423"/>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58" name="TextBox 57"/>
          <p:cNvSpPr txBox="1"/>
          <p:nvPr/>
        </p:nvSpPr>
        <p:spPr>
          <a:xfrm>
            <a:off x="2971800" y="3581400"/>
            <a:ext cx="838200" cy="246221"/>
          </a:xfrm>
          <a:prstGeom prst="rect">
            <a:avLst/>
          </a:prstGeom>
          <a:noFill/>
        </p:spPr>
        <p:txBody>
          <a:bodyPr wrap="square" rtlCol="0">
            <a:spAutoFit/>
          </a:bodyPr>
          <a:lstStyle/>
          <a:p>
            <a:r>
              <a:rPr lang="en-US" sz="1000" dirty="0" smtClean="0"/>
              <a:t>Maya </a:t>
            </a:r>
            <a:r>
              <a:rPr lang="en-US" sz="1000" dirty="0" err="1" smtClean="0"/>
              <a:t>Puri</a:t>
            </a:r>
            <a:endParaRPr lang="en-US" sz="1000" dirty="0"/>
          </a:p>
        </p:txBody>
      </p:sp>
      <p:sp>
        <p:nvSpPr>
          <p:cNvPr id="59" name="TextBox 58"/>
          <p:cNvSpPr txBox="1"/>
          <p:nvPr/>
        </p:nvSpPr>
        <p:spPr>
          <a:xfrm>
            <a:off x="4648200" y="3657600"/>
            <a:ext cx="990600" cy="246221"/>
          </a:xfrm>
          <a:prstGeom prst="rect">
            <a:avLst/>
          </a:prstGeom>
          <a:noFill/>
        </p:spPr>
        <p:txBody>
          <a:bodyPr wrap="square" rtlCol="0">
            <a:spAutoFit/>
          </a:bodyPr>
          <a:lstStyle/>
          <a:p>
            <a:r>
              <a:rPr lang="en-US" sz="1000" dirty="0" smtClean="0"/>
              <a:t>CP</a:t>
            </a:r>
            <a:endParaRPr lang="en-US" sz="1000" dirty="0"/>
          </a:p>
        </p:txBody>
      </p:sp>
      <p:sp>
        <p:nvSpPr>
          <p:cNvPr id="60" name="TextBox 59"/>
          <p:cNvSpPr txBox="1"/>
          <p:nvPr/>
        </p:nvSpPr>
        <p:spPr>
          <a:xfrm>
            <a:off x="5029200" y="4191000"/>
            <a:ext cx="990600" cy="246221"/>
          </a:xfrm>
          <a:prstGeom prst="rect">
            <a:avLst/>
          </a:prstGeom>
          <a:noFill/>
        </p:spPr>
        <p:txBody>
          <a:bodyPr wrap="square" rtlCol="0">
            <a:spAutoFit/>
          </a:bodyPr>
          <a:lstStyle/>
          <a:p>
            <a:r>
              <a:rPr lang="en-US" sz="1000" dirty="0" smtClean="0"/>
              <a:t>Mathura road</a:t>
            </a:r>
            <a:endParaRPr lang="en-US" sz="1000" dirty="0"/>
          </a:p>
        </p:txBody>
      </p:sp>
      <p:cxnSp>
        <p:nvCxnSpPr>
          <p:cNvPr id="55" name="Straight Arrow Connector 54"/>
          <p:cNvCxnSpPr>
            <a:stCxn id="16" idx="1"/>
            <a:endCxn id="12" idx="2"/>
          </p:cNvCxnSpPr>
          <p:nvPr/>
        </p:nvCxnSpPr>
        <p:spPr>
          <a:xfrm rot="5400000" flipH="1">
            <a:off x="4806179" y="4109221"/>
            <a:ext cx="358682" cy="65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4953000" y="4876800"/>
            <a:ext cx="1143000" cy="246221"/>
          </a:xfrm>
          <a:prstGeom prst="rect">
            <a:avLst/>
          </a:prstGeom>
          <a:noFill/>
        </p:spPr>
        <p:txBody>
          <a:bodyPr wrap="square" rtlCol="0">
            <a:spAutoFit/>
          </a:bodyPr>
          <a:lstStyle/>
          <a:p>
            <a:r>
              <a:rPr lang="en-US" sz="1000" dirty="0" smtClean="0"/>
              <a:t>East of </a:t>
            </a:r>
            <a:r>
              <a:rPr lang="en-US" sz="1000" dirty="0" err="1" smtClean="0"/>
              <a:t>Kailash</a:t>
            </a:r>
            <a:endParaRPr lang="en-US" sz="1000" dirty="0"/>
          </a:p>
        </p:txBody>
      </p:sp>
      <p:sp>
        <p:nvSpPr>
          <p:cNvPr id="62" name="TextBox 61"/>
          <p:cNvSpPr txBox="1"/>
          <p:nvPr/>
        </p:nvSpPr>
        <p:spPr>
          <a:xfrm>
            <a:off x="3962400" y="4419600"/>
            <a:ext cx="990600" cy="246221"/>
          </a:xfrm>
          <a:prstGeom prst="rect">
            <a:avLst/>
          </a:prstGeom>
          <a:noFill/>
        </p:spPr>
        <p:txBody>
          <a:bodyPr wrap="square" rtlCol="0">
            <a:spAutoFit/>
          </a:bodyPr>
          <a:lstStyle/>
          <a:p>
            <a:r>
              <a:rPr lang="en-US" sz="1000" dirty="0" smtClean="0"/>
              <a:t>South Ex</a:t>
            </a:r>
            <a:endParaRPr lang="en-US" sz="1000" dirty="0"/>
          </a:p>
        </p:txBody>
      </p:sp>
      <p:sp>
        <p:nvSpPr>
          <p:cNvPr id="63" name="TextBox 62"/>
          <p:cNvSpPr txBox="1"/>
          <p:nvPr/>
        </p:nvSpPr>
        <p:spPr>
          <a:xfrm>
            <a:off x="3733800" y="5105400"/>
            <a:ext cx="990600" cy="246221"/>
          </a:xfrm>
          <a:prstGeom prst="rect">
            <a:avLst/>
          </a:prstGeom>
          <a:noFill/>
        </p:spPr>
        <p:txBody>
          <a:bodyPr wrap="square" rtlCol="0">
            <a:spAutoFit/>
          </a:bodyPr>
          <a:lstStyle/>
          <a:p>
            <a:r>
              <a:rPr lang="en-US" sz="1000" dirty="0" err="1" smtClean="0"/>
              <a:t>Vasant</a:t>
            </a:r>
            <a:r>
              <a:rPr lang="en-US" sz="1000" dirty="0" smtClean="0"/>
              <a:t> </a:t>
            </a:r>
            <a:r>
              <a:rPr lang="en-US" sz="1000" dirty="0" err="1" smtClean="0"/>
              <a:t>Kunj</a:t>
            </a:r>
            <a:endParaRPr lang="en-US" sz="1000" dirty="0"/>
          </a:p>
        </p:txBody>
      </p:sp>
      <p:sp>
        <p:nvSpPr>
          <p:cNvPr id="64" name="TextBox 63"/>
          <p:cNvSpPr txBox="1"/>
          <p:nvPr/>
        </p:nvSpPr>
        <p:spPr>
          <a:xfrm>
            <a:off x="2438400" y="5867400"/>
            <a:ext cx="990600" cy="246221"/>
          </a:xfrm>
          <a:prstGeom prst="rect">
            <a:avLst/>
          </a:prstGeom>
          <a:noFill/>
        </p:spPr>
        <p:txBody>
          <a:bodyPr wrap="square" rtlCol="0">
            <a:spAutoFit/>
          </a:bodyPr>
          <a:lstStyle/>
          <a:p>
            <a:r>
              <a:rPr lang="en-US" sz="1000" dirty="0" err="1" smtClean="0"/>
              <a:t>Sushant</a:t>
            </a:r>
            <a:r>
              <a:rPr lang="en-US" sz="1000" dirty="0" smtClean="0"/>
              <a:t> </a:t>
            </a:r>
            <a:r>
              <a:rPr lang="en-US" sz="1000" dirty="0" err="1" smtClean="0"/>
              <a:t>Lok</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5"/>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200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6000"/>
                            </p:stCondLst>
                            <p:childTnLst>
                              <p:par>
                                <p:cTn id="22" presetID="1" presetClass="entr" presetSubtype="0" fill="hold" nodeType="afterEffect">
                                  <p:stCondLst>
                                    <p:cond delay="1000"/>
                                  </p:stCondLst>
                                  <p:childTnLst>
                                    <p:set>
                                      <p:cBhvr>
                                        <p:cTn id="23" dur="1" fill="hold">
                                          <p:stCondLst>
                                            <p:cond delay="0"/>
                                          </p:stCondLst>
                                        </p:cTn>
                                        <p:tgtEl>
                                          <p:spTgt spid="33"/>
                                        </p:tgtEl>
                                        <p:attrNameLst>
                                          <p:attrName>style.visibility</p:attrName>
                                        </p:attrNameLst>
                                      </p:cBhvr>
                                      <p:to>
                                        <p:strVal val="visible"/>
                                      </p:to>
                                    </p:set>
                                  </p:childTnLst>
                                </p:cTn>
                              </p:par>
                            </p:childTnLst>
                          </p:cTn>
                        </p:par>
                        <p:par>
                          <p:cTn id="24" fill="hold">
                            <p:stCondLst>
                              <p:cond delay="7000"/>
                            </p:stCondLst>
                            <p:childTnLst>
                              <p:par>
                                <p:cTn id="25" presetID="1" presetClass="entr" presetSubtype="0" fill="hold" nodeType="afterEffect">
                                  <p:stCondLst>
                                    <p:cond delay="100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457200"/>
            <a:ext cx="7848600" cy="609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lvl="0">
              <a:spcBef>
                <a:spcPct val="0"/>
              </a:spcBef>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Routes within cluster 3</a:t>
            </a:r>
            <a:endParaRPr kumimoji="0" lang="en-US" sz="28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7" name="Content Placeholder 6"/>
          <p:cNvSpPr>
            <a:spLocks noGrp="1"/>
          </p:cNvSpPr>
          <p:nvPr>
            <p:ph idx="1"/>
          </p:nvPr>
        </p:nvSpPr>
        <p:spPr/>
        <p:txBody>
          <a:bodyPr/>
          <a:lstStyle/>
          <a:p>
            <a:endParaRPr lang="en-US" dirty="0" smtClean="0"/>
          </a:p>
          <a:p>
            <a:r>
              <a:rPr lang="en-IN" dirty="0" smtClean="0"/>
              <a:t> </a:t>
            </a:r>
            <a:endParaRPr lang="en-US" dirty="0" smtClean="0"/>
          </a:p>
          <a:p>
            <a:endParaRPr lang="en-US" dirty="0"/>
          </a:p>
        </p:txBody>
      </p:sp>
      <p:pic>
        <p:nvPicPr>
          <p:cNvPr id="8" name="Picture 7"/>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33399" y="1066800"/>
            <a:ext cx="8610601" cy="5486400"/>
          </a:xfrm>
          <a:prstGeom prst="rect">
            <a:avLst/>
          </a:prstGeom>
        </p:spPr>
      </p:pic>
      <p:sp>
        <p:nvSpPr>
          <p:cNvPr id="9" name="Oval 1"/>
          <p:cNvSpPr>
            <a:spLocks noChangeArrowheads="1"/>
          </p:cNvSpPr>
          <p:nvPr/>
        </p:nvSpPr>
        <p:spPr bwMode="auto">
          <a:xfrm rot="2623750">
            <a:off x="4694796" y="2815746"/>
            <a:ext cx="3569648" cy="3977254"/>
          </a:xfrm>
          <a:prstGeom prst="ellipse">
            <a:avLst/>
          </a:prstGeom>
          <a:noFill/>
          <a:ln w="38100">
            <a:solidFill>
              <a:srgbClr val="E36C0A"/>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62" name="Oval 4"/>
          <p:cNvSpPr>
            <a:spLocks noChangeArrowheads="1"/>
          </p:cNvSpPr>
          <p:nvPr/>
        </p:nvSpPr>
        <p:spPr bwMode="auto">
          <a:xfrm flipH="1" flipV="1">
            <a:off x="6096000" y="3886200"/>
            <a:ext cx="121919" cy="185737"/>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2" name="Oval 4"/>
          <p:cNvSpPr>
            <a:spLocks noChangeArrowheads="1"/>
          </p:cNvSpPr>
          <p:nvPr/>
        </p:nvSpPr>
        <p:spPr bwMode="auto">
          <a:xfrm flipH="1" flipV="1">
            <a:off x="5410200" y="3962400"/>
            <a:ext cx="152400" cy="152400"/>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3" name="Oval 4"/>
          <p:cNvSpPr>
            <a:spLocks noChangeArrowheads="1"/>
          </p:cNvSpPr>
          <p:nvPr/>
        </p:nvSpPr>
        <p:spPr bwMode="auto">
          <a:xfrm flipH="1" flipV="1">
            <a:off x="7162800" y="3429000"/>
            <a:ext cx="121919" cy="185737"/>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4" name="Oval 4"/>
          <p:cNvSpPr>
            <a:spLocks noChangeArrowheads="1"/>
          </p:cNvSpPr>
          <p:nvPr/>
        </p:nvSpPr>
        <p:spPr bwMode="auto">
          <a:xfrm flipH="1" flipV="1">
            <a:off x="6553200" y="4876800"/>
            <a:ext cx="121919" cy="185737"/>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5" name="Oval 4"/>
          <p:cNvSpPr>
            <a:spLocks noChangeArrowheads="1"/>
          </p:cNvSpPr>
          <p:nvPr/>
        </p:nvSpPr>
        <p:spPr bwMode="auto">
          <a:xfrm flipH="1" flipV="1">
            <a:off x="7772400" y="5562600"/>
            <a:ext cx="152398" cy="152398"/>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6" name="Oval 4"/>
          <p:cNvSpPr>
            <a:spLocks noChangeArrowheads="1"/>
          </p:cNvSpPr>
          <p:nvPr/>
        </p:nvSpPr>
        <p:spPr bwMode="auto">
          <a:xfrm flipH="1" flipV="1">
            <a:off x="5715000" y="6172200"/>
            <a:ext cx="152399" cy="228600"/>
          </a:xfrm>
          <a:prstGeom prst="ellipse">
            <a:avLst/>
          </a:prstGeom>
          <a:solidFill>
            <a:srgbClr val="4F81BD"/>
          </a:soli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cxnSp>
        <p:nvCxnSpPr>
          <p:cNvPr id="21" name="Straight Arrow Connector 20"/>
          <p:cNvCxnSpPr>
            <a:stCxn id="38" idx="5"/>
            <a:endCxn id="13" idx="6"/>
          </p:cNvCxnSpPr>
          <p:nvPr/>
        </p:nvCxnSpPr>
        <p:spPr>
          <a:xfrm rot="10800000" flipH="1">
            <a:off x="3184196" y="3521869"/>
            <a:ext cx="3978603" cy="3680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13" idx="7"/>
            <a:endCxn id="143362" idx="3"/>
          </p:cNvCxnSpPr>
          <p:nvPr/>
        </p:nvCxnSpPr>
        <p:spPr>
          <a:xfrm rot="5400000">
            <a:off x="6527428" y="3260173"/>
            <a:ext cx="325865" cy="9805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143362" idx="1"/>
            <a:endCxn id="12" idx="4"/>
          </p:cNvCxnSpPr>
          <p:nvPr/>
        </p:nvCxnSpPr>
        <p:spPr>
          <a:xfrm rot="5400000" flipH="1">
            <a:off x="5802064" y="3646736"/>
            <a:ext cx="82336" cy="7136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2" idx="5"/>
          </p:cNvCxnSpPr>
          <p:nvPr/>
        </p:nvCxnSpPr>
        <p:spPr>
          <a:xfrm rot="16200000" flipV="1">
            <a:off x="4343401" y="2895600"/>
            <a:ext cx="22318" cy="21559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3276600" y="3886200"/>
            <a:ext cx="3352800" cy="11596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14" idx="1"/>
            <a:endCxn id="15" idx="3"/>
          </p:cNvCxnSpPr>
          <p:nvPr/>
        </p:nvCxnSpPr>
        <p:spPr>
          <a:xfrm rot="16200000" flipH="1">
            <a:off x="7005081" y="4687519"/>
            <a:ext cx="549582" cy="12452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5" idx="7"/>
            <a:endCxn id="16" idx="1"/>
          </p:cNvCxnSpPr>
          <p:nvPr/>
        </p:nvCxnSpPr>
        <p:spPr>
          <a:xfrm rot="5400000">
            <a:off x="6482579" y="5055183"/>
            <a:ext cx="674642" cy="19496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16" idx="1"/>
          </p:cNvCxnSpPr>
          <p:nvPr/>
        </p:nvCxnSpPr>
        <p:spPr>
          <a:xfrm rot="5400000" flipH="1">
            <a:off x="3358380" y="3880621"/>
            <a:ext cx="2404922" cy="25684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Isosceles Triangle 21"/>
          <p:cNvSpPr>
            <a:spLocks noChangeArrowheads="1"/>
          </p:cNvSpPr>
          <p:nvPr/>
        </p:nvSpPr>
        <p:spPr bwMode="auto">
          <a:xfrm rot="10566153" flipV="1">
            <a:off x="3129643" y="3802407"/>
            <a:ext cx="217711" cy="167585"/>
          </a:xfrm>
          <a:prstGeom prst="triangle">
            <a:avLst>
              <a:gd name="adj" fmla="val 50000"/>
            </a:avLst>
          </a:prstGeom>
          <a:solidFill>
            <a:srgbClr val="C0504D"/>
          </a:solidFill>
          <a:ln w="12700">
            <a:solidFill>
              <a:srgbClr val="622423"/>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58" name="TextBox 57"/>
          <p:cNvSpPr txBox="1"/>
          <p:nvPr/>
        </p:nvSpPr>
        <p:spPr>
          <a:xfrm>
            <a:off x="2971800" y="3429000"/>
            <a:ext cx="838200" cy="246221"/>
          </a:xfrm>
          <a:prstGeom prst="rect">
            <a:avLst/>
          </a:prstGeom>
          <a:noFill/>
        </p:spPr>
        <p:txBody>
          <a:bodyPr wrap="square" rtlCol="0">
            <a:spAutoFit/>
          </a:bodyPr>
          <a:lstStyle/>
          <a:p>
            <a:r>
              <a:rPr lang="en-US" sz="1000" dirty="0" smtClean="0"/>
              <a:t>Maya </a:t>
            </a:r>
            <a:r>
              <a:rPr lang="en-US" sz="1000" dirty="0" err="1" smtClean="0"/>
              <a:t>Puri</a:t>
            </a:r>
            <a:endParaRPr lang="en-US" sz="1000" dirty="0"/>
          </a:p>
        </p:txBody>
      </p:sp>
      <p:sp>
        <p:nvSpPr>
          <p:cNvPr id="59" name="TextBox 58"/>
          <p:cNvSpPr txBox="1"/>
          <p:nvPr/>
        </p:nvSpPr>
        <p:spPr>
          <a:xfrm>
            <a:off x="5029200" y="4114800"/>
            <a:ext cx="990600" cy="246221"/>
          </a:xfrm>
          <a:prstGeom prst="rect">
            <a:avLst/>
          </a:prstGeom>
          <a:noFill/>
        </p:spPr>
        <p:txBody>
          <a:bodyPr wrap="square" rtlCol="0">
            <a:spAutoFit/>
          </a:bodyPr>
          <a:lstStyle/>
          <a:p>
            <a:r>
              <a:rPr lang="en-US" sz="1000" dirty="0" err="1" smtClean="0"/>
              <a:t>Mayur</a:t>
            </a:r>
            <a:r>
              <a:rPr lang="en-US" sz="1000" dirty="0" smtClean="0"/>
              <a:t> </a:t>
            </a:r>
            <a:r>
              <a:rPr lang="en-US" sz="1000" dirty="0" err="1" smtClean="0"/>
              <a:t>Vihar</a:t>
            </a:r>
            <a:endParaRPr lang="en-US" sz="1000" dirty="0"/>
          </a:p>
        </p:txBody>
      </p:sp>
      <p:sp>
        <p:nvSpPr>
          <p:cNvPr id="60" name="TextBox 59"/>
          <p:cNvSpPr txBox="1"/>
          <p:nvPr/>
        </p:nvSpPr>
        <p:spPr>
          <a:xfrm>
            <a:off x="6172200" y="4038600"/>
            <a:ext cx="838200" cy="246221"/>
          </a:xfrm>
          <a:prstGeom prst="rect">
            <a:avLst/>
          </a:prstGeom>
          <a:noFill/>
        </p:spPr>
        <p:txBody>
          <a:bodyPr wrap="square" rtlCol="0">
            <a:spAutoFit/>
          </a:bodyPr>
          <a:lstStyle/>
          <a:p>
            <a:r>
              <a:rPr lang="en-US" sz="1000" dirty="0" err="1" smtClean="0"/>
              <a:t>Vaishali</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50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nodeType="afterEffect">
                                  <p:stCondLst>
                                    <p:cond delay="150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100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nodeType="withEffect">
                                  <p:stCondLst>
                                    <p:cond delay="2000"/>
                                  </p:stCondLst>
                                  <p:childTnLst>
                                    <p:set>
                                      <p:cBhvr>
                                        <p:cTn id="17" dur="1" fill="hold">
                                          <p:stCondLst>
                                            <p:cond delay="0"/>
                                          </p:stCondLst>
                                        </p:cTn>
                                        <p:tgtEl>
                                          <p:spTgt spid="31"/>
                                        </p:tgtEl>
                                        <p:attrNameLst>
                                          <p:attrName>style.visibility</p:attrName>
                                        </p:attrNameLst>
                                      </p:cBhvr>
                                      <p:to>
                                        <p:strVal val="visible"/>
                                      </p:to>
                                    </p:set>
                                  </p:childTnLst>
                                </p:cTn>
                              </p:par>
                            </p:childTnLst>
                          </p:cTn>
                        </p:par>
                        <p:par>
                          <p:cTn id="18" fill="hold">
                            <p:stCondLst>
                              <p:cond delay="6000"/>
                            </p:stCondLst>
                            <p:childTnLst>
                              <p:par>
                                <p:cTn id="19" presetID="1" presetClass="entr" presetSubtype="0" fill="hold" nodeType="afterEffect">
                                  <p:stCondLst>
                                    <p:cond delay="100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7000"/>
                            </p:stCondLst>
                            <p:childTnLst>
                              <p:par>
                                <p:cTn id="22" presetID="1" presetClass="entr" presetSubtype="0" fill="hold" nodeType="afterEffect">
                                  <p:stCondLst>
                                    <p:cond delay="1000"/>
                                  </p:stCondLst>
                                  <p:childTnLst>
                                    <p:set>
                                      <p:cBhvr>
                                        <p:cTn id="23" dur="1" fill="hold">
                                          <p:stCondLst>
                                            <p:cond delay="0"/>
                                          </p:stCondLst>
                                        </p:cTn>
                                        <p:tgtEl>
                                          <p:spTgt spid="35"/>
                                        </p:tgtEl>
                                        <p:attrNameLst>
                                          <p:attrName>style.visibility</p:attrName>
                                        </p:attrNameLst>
                                      </p:cBhvr>
                                      <p:to>
                                        <p:strVal val="visible"/>
                                      </p:to>
                                    </p:set>
                                  </p:childTnLst>
                                </p:cTn>
                              </p:par>
                            </p:childTnLst>
                          </p:cTn>
                        </p:par>
                        <p:par>
                          <p:cTn id="24" fill="hold">
                            <p:stCondLst>
                              <p:cond delay="8000"/>
                            </p:stCondLst>
                            <p:childTnLst>
                              <p:par>
                                <p:cTn id="25" presetID="1" presetClass="entr" presetSubtype="0" fill="hold" nodeType="afterEffect">
                                  <p:stCondLst>
                                    <p:cond delay="100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457200"/>
            <a:ext cx="7848600" cy="609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lvl="0">
              <a:spcBef>
                <a:spcPct val="0"/>
              </a:spcBef>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Routes within clusters</a:t>
            </a:r>
            <a:endParaRPr kumimoji="0" lang="en-US" sz="28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141313" name="Picture 1"/>
          <p:cNvPicPr>
            <a:picLocks noGrp="1" noChangeAspect="1" noChangeArrowheads="1"/>
          </p:cNvPicPr>
          <p:nvPr>
            <p:ph idx="1"/>
          </p:nvPr>
        </p:nvPicPr>
        <p:blipFill>
          <a:blip r:embed="rId2" cstate="print"/>
          <a:srcRect/>
          <a:stretch>
            <a:fillRect/>
          </a:stretch>
        </p:blipFill>
        <p:spPr bwMode="auto">
          <a:xfrm>
            <a:off x="370520" y="1219200"/>
            <a:ext cx="824008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sz="2800" b="1" i="1" dirty="0" smtClean="0">
                <a:latin typeface="Times New Roman" pitchFamily="18" charset="0"/>
                <a:cs typeface="Times New Roman" pitchFamily="18" charset="0"/>
              </a:rPr>
              <a:t/>
            </a:r>
            <a:br>
              <a:rPr lang="en-US" sz="2800" b="1" i="1" dirty="0" smtClean="0">
                <a:latin typeface="Times New Roman" pitchFamily="18" charset="0"/>
                <a:cs typeface="Times New Roman" pitchFamily="18" charset="0"/>
              </a:rPr>
            </a:br>
            <a:endParaRPr lang="en-US" sz="2800" b="1" i="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898136"/>
          </a:xfrm>
        </p:spPr>
        <p:txBody>
          <a:bodyPr>
            <a:noAutofit/>
          </a:bodyPr>
          <a:lstStyle/>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main contribution of the paper lies in the </a:t>
            </a:r>
            <a:r>
              <a:rPr lang="en-US" sz="1800" b="1" dirty="0" smtClean="0">
                <a:latin typeface="Times New Roman" pitchFamily="18" charset="0"/>
                <a:cs typeface="Times New Roman" pitchFamily="18" charset="0"/>
              </a:rPr>
              <a:t>development of a decision support tool for DMs for planning a sustainable RL model </a:t>
            </a:r>
            <a:r>
              <a:rPr lang="en-US" sz="1800" dirty="0" smtClean="0">
                <a:latin typeface="Times New Roman" pitchFamily="18" charset="0"/>
                <a:cs typeface="Times New Roman" pitchFamily="18" charset="0"/>
              </a:rPr>
              <a:t>for an Electronics manufacturing company which includes locating a new RFC and determining the collection routes with optimal selection of vehicles.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recovery model proposed in the study allows </a:t>
            </a:r>
            <a:r>
              <a:rPr lang="en-US" sz="1800" b="1" dirty="0" smtClean="0">
                <a:latin typeface="Times New Roman" pitchFamily="18" charset="0"/>
                <a:cs typeface="Times New Roman" pitchFamily="18" charset="0"/>
              </a:rPr>
              <a:t>for the selection of the best location for a recovery facility centre taking into account sustainable criteria </a:t>
            </a:r>
            <a:r>
              <a:rPr lang="en-US" sz="1800" dirty="0" smtClean="0">
                <a:latin typeface="Times New Roman" pitchFamily="18" charset="0"/>
                <a:cs typeface="Times New Roman" pitchFamily="18" charset="0"/>
              </a:rPr>
              <a:t>and an optimization model for designing an efficient routing network.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opinions of the DMs are subjective and thus there is a possibility of ambiguity in the final decisions. In order to tackle this, </a:t>
            </a:r>
            <a:r>
              <a:rPr lang="en-US" sz="1800" b="1" dirty="0" smtClean="0">
                <a:latin typeface="Times New Roman" pitchFamily="18" charset="0"/>
                <a:cs typeface="Times New Roman" pitchFamily="18" charset="0"/>
              </a:rPr>
              <a:t>fuzzy ANP </a:t>
            </a:r>
            <a:r>
              <a:rPr lang="en-US" sz="1800" dirty="0" smtClean="0">
                <a:latin typeface="Times New Roman" pitchFamily="18" charset="0"/>
                <a:cs typeface="Times New Roman" pitchFamily="18" charset="0"/>
              </a:rPr>
              <a:t>is implemented.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For future work, fuzzy ANP can be combined with other multi criteria approaches in order to reduce the possibility of biasness in the subjective inputs.</a:t>
            </a:r>
          </a:p>
          <a:p>
            <a:endParaRPr lang="en-US" sz="2000" dirty="0">
              <a:latin typeface="Times New Roman" pitchFamily="18" charset="0"/>
              <a:cs typeface="Times New Roman" pitchFamily="18" charset="0"/>
            </a:endParaRPr>
          </a:p>
        </p:txBody>
      </p:sp>
      <p:sp>
        <p:nvSpPr>
          <p:cNvPr id="4" name="Title 1"/>
          <p:cNvSpPr txBox="1">
            <a:spLocks/>
          </p:cNvSpPr>
          <p:nvPr/>
        </p:nvSpPr>
        <p:spPr>
          <a:xfrm>
            <a:off x="609600" y="838200"/>
            <a:ext cx="8229600" cy="7620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lvl="0">
              <a:spcBef>
                <a:spcPct val="0"/>
              </a:spcBef>
            </a:pPr>
            <a:r>
              <a:rPr kumimoji="0" lang="en-US" sz="4000" b="1" i="1"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Conclusion</a:t>
            </a:r>
            <a:endParaRPr kumimoji="0" lang="en-US" sz="40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685800"/>
            <a:ext cx="8229600" cy="609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fontScale="90000"/>
          </a:bodyPr>
          <a:lstStyle/>
          <a:p>
            <a:pPr lvl="0">
              <a:spcBef>
                <a:spcPct val="0"/>
              </a:spcBef>
            </a:pPr>
            <a:r>
              <a:rPr kumimoji="0" lang="en-US" sz="4000" b="1" i="1"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References</a:t>
            </a:r>
            <a:endParaRPr kumimoji="0" lang="en-US" sz="40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457200" y="1447800"/>
            <a:ext cx="8458200" cy="5126736"/>
          </a:xfrm>
        </p:spPr>
        <p:txBody>
          <a:bodyPr>
            <a:noAutofit/>
          </a:bodyPr>
          <a:lstStyle/>
          <a:p>
            <a:r>
              <a:rPr lang="en-IN" sz="1400" dirty="0" err="1" smtClean="0">
                <a:latin typeface="Times New Roman" pitchFamily="18" charset="0"/>
                <a:cs typeface="Times New Roman" pitchFamily="18" charset="0"/>
              </a:rPr>
              <a:t>Anderberg</a:t>
            </a:r>
            <a:r>
              <a:rPr lang="en-IN" sz="1400" dirty="0" smtClean="0">
                <a:latin typeface="Times New Roman" pitchFamily="18" charset="0"/>
                <a:cs typeface="Times New Roman" pitchFamily="18" charset="0"/>
              </a:rPr>
              <a:t>, M. R. (1973). </a:t>
            </a:r>
            <a:r>
              <a:rPr lang="en-IN" sz="1400" i="1" dirty="0" smtClean="0">
                <a:latin typeface="Times New Roman" pitchFamily="18" charset="0"/>
                <a:cs typeface="Times New Roman" pitchFamily="18" charset="0"/>
              </a:rPr>
              <a:t>Cluster analysis for applications</a:t>
            </a:r>
            <a:r>
              <a:rPr lang="en-IN" sz="1400" dirty="0" smtClean="0">
                <a:latin typeface="Times New Roman" pitchFamily="18" charset="0"/>
                <a:cs typeface="Times New Roman" pitchFamily="18" charset="0"/>
              </a:rPr>
              <a:t> (No. OAS-TR-73-9). OFFICE OF THE ASSISTANT FOR STUDY SUPPORT KIRTLAND AFB N MEX.</a:t>
            </a:r>
            <a:endParaRPr lang="en-US" sz="1400" dirty="0" smtClean="0">
              <a:latin typeface="Times New Roman" pitchFamily="18" charset="0"/>
              <a:cs typeface="Times New Roman" pitchFamily="18" charset="0"/>
            </a:endParaRPr>
          </a:p>
          <a:p>
            <a:r>
              <a:rPr lang="en-IN" sz="1400" dirty="0" err="1" smtClean="0">
                <a:latin typeface="Times New Roman" pitchFamily="18" charset="0"/>
                <a:cs typeface="Times New Roman" pitchFamily="18" charset="0"/>
              </a:rPr>
              <a:t>Barreto</a:t>
            </a:r>
            <a:r>
              <a:rPr lang="en-IN" sz="1400" dirty="0" smtClean="0">
                <a:latin typeface="Times New Roman" pitchFamily="18" charset="0"/>
                <a:cs typeface="Times New Roman" pitchFamily="18" charset="0"/>
              </a:rPr>
              <a:t>, S., Ferreira, C., </a:t>
            </a:r>
            <a:r>
              <a:rPr lang="en-IN" sz="1400" dirty="0" err="1" smtClean="0">
                <a:latin typeface="Times New Roman" pitchFamily="18" charset="0"/>
                <a:cs typeface="Times New Roman" pitchFamily="18" charset="0"/>
              </a:rPr>
              <a:t>Paixao</a:t>
            </a:r>
            <a:r>
              <a:rPr lang="en-IN" sz="1400" dirty="0" smtClean="0">
                <a:latin typeface="Times New Roman" pitchFamily="18" charset="0"/>
                <a:cs typeface="Times New Roman" pitchFamily="18" charset="0"/>
              </a:rPr>
              <a:t>, J., &amp; Santos, B. S. (2007). Using clustering analysis in a capacitated location-routing problem. </a:t>
            </a:r>
            <a:r>
              <a:rPr lang="en-IN" sz="1400" i="1" dirty="0" smtClean="0">
                <a:latin typeface="Times New Roman" pitchFamily="18" charset="0"/>
                <a:cs typeface="Times New Roman" pitchFamily="18" charset="0"/>
              </a:rPr>
              <a:t>European Journal of Operational Research</a:t>
            </a:r>
            <a:r>
              <a:rPr lang="en-IN" sz="1400" dirty="0" smtClean="0">
                <a:latin typeface="Times New Roman" pitchFamily="18" charset="0"/>
                <a:cs typeface="Times New Roman" pitchFamily="18" charset="0"/>
              </a:rPr>
              <a:t>, </a:t>
            </a:r>
            <a:r>
              <a:rPr lang="en-IN" sz="1400" i="1" dirty="0" smtClean="0">
                <a:latin typeface="Times New Roman" pitchFamily="18" charset="0"/>
                <a:cs typeface="Times New Roman" pitchFamily="18" charset="0"/>
              </a:rPr>
              <a:t>179</a:t>
            </a:r>
            <a:r>
              <a:rPr lang="en-IN" sz="1400" dirty="0" smtClean="0">
                <a:latin typeface="Times New Roman" pitchFamily="18" charset="0"/>
                <a:cs typeface="Times New Roman" pitchFamily="18" charset="0"/>
              </a:rPr>
              <a:t>(3), 968-977.</a:t>
            </a:r>
            <a:endParaRPr lang="en-US" sz="1400" dirty="0" smtClean="0">
              <a:latin typeface="Times New Roman" pitchFamily="18" charset="0"/>
              <a:cs typeface="Times New Roman" pitchFamily="18" charset="0"/>
            </a:endParaRPr>
          </a:p>
          <a:p>
            <a:r>
              <a:rPr lang="en-IN" sz="1400" dirty="0" smtClean="0">
                <a:latin typeface="Times New Roman" pitchFamily="18" charset="0"/>
                <a:cs typeface="Times New Roman" pitchFamily="18" charset="0"/>
              </a:rPr>
              <a:t>Chang, N. B., </a:t>
            </a:r>
            <a:r>
              <a:rPr lang="en-IN" sz="1400" dirty="0" err="1" smtClean="0">
                <a:latin typeface="Times New Roman" pitchFamily="18" charset="0"/>
                <a:cs typeface="Times New Roman" pitchFamily="18" charset="0"/>
              </a:rPr>
              <a:t>Parvathinathan</a:t>
            </a:r>
            <a:r>
              <a:rPr lang="en-IN" sz="1400" dirty="0" smtClean="0">
                <a:latin typeface="Times New Roman" pitchFamily="18" charset="0"/>
                <a:cs typeface="Times New Roman" pitchFamily="18" charset="0"/>
              </a:rPr>
              <a:t>, G., &amp; Breeden, J. B. (2008). Combining GIS with fuzzy </a:t>
            </a:r>
            <a:r>
              <a:rPr lang="en-IN" sz="1400" dirty="0" err="1" smtClean="0">
                <a:latin typeface="Times New Roman" pitchFamily="18" charset="0"/>
                <a:cs typeface="Times New Roman" pitchFamily="18" charset="0"/>
              </a:rPr>
              <a:t>multicriteria</a:t>
            </a:r>
            <a:r>
              <a:rPr lang="en-IN" sz="1400" dirty="0" smtClean="0">
                <a:latin typeface="Times New Roman" pitchFamily="18" charset="0"/>
                <a:cs typeface="Times New Roman" pitchFamily="18" charset="0"/>
              </a:rPr>
              <a:t> decision-making for landfill </a:t>
            </a:r>
            <a:r>
              <a:rPr lang="en-IN" sz="1400" dirty="0" err="1" smtClean="0">
                <a:latin typeface="Times New Roman" pitchFamily="18" charset="0"/>
                <a:cs typeface="Times New Roman" pitchFamily="18" charset="0"/>
              </a:rPr>
              <a:t>siting</a:t>
            </a:r>
            <a:r>
              <a:rPr lang="en-IN" sz="1400" dirty="0" smtClean="0">
                <a:latin typeface="Times New Roman" pitchFamily="18" charset="0"/>
                <a:cs typeface="Times New Roman" pitchFamily="18" charset="0"/>
              </a:rPr>
              <a:t> in a fast-growing urban region. </a:t>
            </a:r>
            <a:r>
              <a:rPr lang="en-IN" sz="1400" i="1" dirty="0" smtClean="0">
                <a:latin typeface="Times New Roman" pitchFamily="18" charset="0"/>
                <a:cs typeface="Times New Roman" pitchFamily="18" charset="0"/>
              </a:rPr>
              <a:t>Journal of environmental management</a:t>
            </a:r>
            <a:r>
              <a:rPr lang="en-IN" sz="1400" dirty="0" smtClean="0">
                <a:latin typeface="Times New Roman" pitchFamily="18" charset="0"/>
                <a:cs typeface="Times New Roman" pitchFamily="18" charset="0"/>
              </a:rPr>
              <a:t>, </a:t>
            </a:r>
            <a:r>
              <a:rPr lang="en-IN" sz="1400" i="1" dirty="0" smtClean="0">
                <a:latin typeface="Times New Roman" pitchFamily="18" charset="0"/>
                <a:cs typeface="Times New Roman" pitchFamily="18" charset="0"/>
              </a:rPr>
              <a:t>87</a:t>
            </a:r>
            <a:r>
              <a:rPr lang="en-IN" sz="1400" dirty="0" smtClean="0">
                <a:latin typeface="Times New Roman" pitchFamily="18" charset="0"/>
                <a:cs typeface="Times New Roman" pitchFamily="18" charset="0"/>
              </a:rPr>
              <a:t>(1), 139-153.</a:t>
            </a:r>
            <a:endParaRPr lang="en-US" sz="1400" dirty="0" smtClean="0">
              <a:latin typeface="Times New Roman" pitchFamily="18" charset="0"/>
              <a:cs typeface="Times New Roman" pitchFamily="18" charset="0"/>
            </a:endParaRPr>
          </a:p>
          <a:p>
            <a:r>
              <a:rPr lang="en-IN" sz="1400" dirty="0" err="1" smtClean="0">
                <a:latin typeface="Times New Roman" pitchFamily="18" charset="0"/>
                <a:cs typeface="Times New Roman" pitchFamily="18" charset="0"/>
              </a:rPr>
              <a:t>Choudhary</a:t>
            </a:r>
            <a:r>
              <a:rPr lang="en-IN" sz="1400" dirty="0" smtClean="0">
                <a:latin typeface="Times New Roman" pitchFamily="18" charset="0"/>
                <a:cs typeface="Times New Roman" pitchFamily="18" charset="0"/>
              </a:rPr>
              <a:t>, D., &amp; Shankar, R. (2012). An STEEP-fuzzy AHP-TOPSIS framework for evaluation and selection of thermal power plant location: A case study from India. </a:t>
            </a:r>
            <a:r>
              <a:rPr lang="en-IN" sz="1400" i="1" dirty="0" smtClean="0">
                <a:latin typeface="Times New Roman" pitchFamily="18" charset="0"/>
                <a:cs typeface="Times New Roman" pitchFamily="18" charset="0"/>
              </a:rPr>
              <a:t>Energy</a:t>
            </a:r>
            <a:r>
              <a:rPr lang="en-IN" sz="1400" dirty="0" smtClean="0">
                <a:latin typeface="Times New Roman" pitchFamily="18" charset="0"/>
                <a:cs typeface="Times New Roman" pitchFamily="18" charset="0"/>
              </a:rPr>
              <a:t>, </a:t>
            </a:r>
            <a:r>
              <a:rPr lang="en-IN" sz="1400" i="1" dirty="0" smtClean="0">
                <a:latin typeface="Times New Roman" pitchFamily="18" charset="0"/>
                <a:cs typeface="Times New Roman" pitchFamily="18" charset="0"/>
              </a:rPr>
              <a:t>42</a:t>
            </a:r>
            <a:r>
              <a:rPr lang="en-IN" sz="1400" dirty="0" smtClean="0">
                <a:latin typeface="Times New Roman" pitchFamily="18" charset="0"/>
                <a:cs typeface="Times New Roman" pitchFamily="18" charset="0"/>
              </a:rPr>
              <a:t>(1), 510-521.</a:t>
            </a:r>
            <a:endParaRPr lang="en-US" sz="1400" dirty="0" smtClean="0">
              <a:latin typeface="Times New Roman" pitchFamily="18" charset="0"/>
              <a:cs typeface="Times New Roman" pitchFamily="18" charset="0"/>
            </a:endParaRPr>
          </a:p>
          <a:p>
            <a:r>
              <a:rPr lang="en-IN" sz="1400" dirty="0" err="1" smtClean="0">
                <a:latin typeface="Times New Roman" pitchFamily="18" charset="0"/>
                <a:cs typeface="Times New Roman" pitchFamily="18" charset="0"/>
              </a:rPr>
              <a:t>Guneri</a:t>
            </a:r>
            <a:r>
              <a:rPr lang="en-IN" sz="1400" dirty="0" smtClean="0">
                <a:latin typeface="Times New Roman" pitchFamily="18" charset="0"/>
                <a:cs typeface="Times New Roman" pitchFamily="18" charset="0"/>
              </a:rPr>
              <a:t>, A. F., </a:t>
            </a:r>
            <a:r>
              <a:rPr lang="en-IN" sz="1400" dirty="0" err="1" smtClean="0">
                <a:latin typeface="Times New Roman" pitchFamily="18" charset="0"/>
                <a:cs typeface="Times New Roman" pitchFamily="18" charset="0"/>
              </a:rPr>
              <a:t>Cengiz</a:t>
            </a:r>
            <a:r>
              <a:rPr lang="en-IN" sz="1400" dirty="0" smtClean="0">
                <a:latin typeface="Times New Roman" pitchFamily="18" charset="0"/>
                <a:cs typeface="Times New Roman" pitchFamily="18" charset="0"/>
              </a:rPr>
              <a:t>, M., &amp; </a:t>
            </a:r>
            <a:r>
              <a:rPr lang="en-IN" sz="1400" dirty="0" err="1" smtClean="0">
                <a:latin typeface="Times New Roman" pitchFamily="18" charset="0"/>
                <a:cs typeface="Times New Roman" pitchFamily="18" charset="0"/>
              </a:rPr>
              <a:t>Seker</a:t>
            </a:r>
            <a:r>
              <a:rPr lang="en-IN" sz="1400" dirty="0" smtClean="0">
                <a:latin typeface="Times New Roman" pitchFamily="18" charset="0"/>
                <a:cs typeface="Times New Roman" pitchFamily="18" charset="0"/>
              </a:rPr>
              <a:t>, S. (2009). A fuzzy ANP approach to shipyard location selection. </a:t>
            </a:r>
            <a:r>
              <a:rPr lang="en-IN" sz="1400" i="1" dirty="0" smtClean="0">
                <a:latin typeface="Times New Roman" pitchFamily="18" charset="0"/>
                <a:cs typeface="Times New Roman" pitchFamily="18" charset="0"/>
              </a:rPr>
              <a:t>Expert Systems with Applications</a:t>
            </a:r>
            <a:r>
              <a:rPr lang="en-IN" sz="1400" dirty="0" smtClean="0">
                <a:latin typeface="Times New Roman" pitchFamily="18" charset="0"/>
                <a:cs typeface="Times New Roman" pitchFamily="18" charset="0"/>
              </a:rPr>
              <a:t>, </a:t>
            </a:r>
            <a:r>
              <a:rPr lang="en-IN" sz="1400" i="1" dirty="0" smtClean="0">
                <a:latin typeface="Times New Roman" pitchFamily="18" charset="0"/>
                <a:cs typeface="Times New Roman" pitchFamily="18" charset="0"/>
              </a:rPr>
              <a:t>36</a:t>
            </a:r>
            <a:r>
              <a:rPr lang="en-IN" sz="1400" dirty="0" smtClean="0">
                <a:latin typeface="Times New Roman" pitchFamily="18" charset="0"/>
                <a:cs typeface="Times New Roman" pitchFamily="18" charset="0"/>
              </a:rPr>
              <a:t>(4), 7992-7999.</a:t>
            </a:r>
            <a:endParaRPr lang="en-US" sz="1400" dirty="0" smtClean="0">
              <a:latin typeface="Times New Roman" pitchFamily="18" charset="0"/>
              <a:cs typeface="Times New Roman" pitchFamily="18" charset="0"/>
            </a:endParaRPr>
          </a:p>
          <a:p>
            <a:r>
              <a:rPr lang="en-IN" sz="1400" dirty="0" smtClean="0">
                <a:latin typeface="Times New Roman" pitchFamily="18" charset="0"/>
                <a:cs typeface="Times New Roman" pitchFamily="18" charset="0"/>
              </a:rPr>
              <a:t>Jain, A. K., &amp; </a:t>
            </a:r>
            <a:r>
              <a:rPr lang="en-IN" sz="1400" dirty="0" err="1" smtClean="0">
                <a:latin typeface="Times New Roman" pitchFamily="18" charset="0"/>
                <a:cs typeface="Times New Roman" pitchFamily="18" charset="0"/>
              </a:rPr>
              <a:t>Dubes</a:t>
            </a:r>
            <a:r>
              <a:rPr lang="en-IN" sz="1400" dirty="0" smtClean="0">
                <a:latin typeface="Times New Roman" pitchFamily="18" charset="0"/>
                <a:cs typeface="Times New Roman" pitchFamily="18" charset="0"/>
              </a:rPr>
              <a:t>, R. C. (1988). </a:t>
            </a:r>
            <a:r>
              <a:rPr lang="en-IN" sz="1400" i="1" dirty="0" smtClean="0">
                <a:latin typeface="Times New Roman" pitchFamily="18" charset="0"/>
                <a:cs typeface="Times New Roman" pitchFamily="18" charset="0"/>
              </a:rPr>
              <a:t>Algorithms for clustering data</a:t>
            </a:r>
            <a:r>
              <a:rPr lang="en-IN" sz="1400" dirty="0" smtClean="0">
                <a:latin typeface="Times New Roman" pitchFamily="18" charset="0"/>
                <a:cs typeface="Times New Roman" pitchFamily="18" charset="0"/>
              </a:rPr>
              <a:t>. Prentice-Hall, Inc..</a:t>
            </a:r>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Kannan</a:t>
            </a:r>
            <a:r>
              <a:rPr lang="en-US" sz="1400" dirty="0" smtClean="0">
                <a:latin typeface="Times New Roman" pitchFamily="18" charset="0"/>
                <a:cs typeface="Times New Roman" pitchFamily="18" charset="0"/>
              </a:rPr>
              <a:t>, G., </a:t>
            </a:r>
            <a:r>
              <a:rPr lang="en-US" sz="1400" dirty="0" err="1" smtClean="0">
                <a:latin typeface="Times New Roman" pitchFamily="18" charset="0"/>
                <a:cs typeface="Times New Roman" pitchFamily="18" charset="0"/>
              </a:rPr>
              <a:t>Haq</a:t>
            </a:r>
            <a:r>
              <a:rPr lang="en-US" sz="1400" dirty="0" smtClean="0">
                <a:latin typeface="Times New Roman" pitchFamily="18" charset="0"/>
                <a:cs typeface="Times New Roman" pitchFamily="18" charset="0"/>
              </a:rPr>
              <a:t>, A. N., &amp; </a:t>
            </a:r>
            <a:r>
              <a:rPr lang="en-US" sz="1400" dirty="0" err="1" smtClean="0">
                <a:latin typeface="Times New Roman" pitchFamily="18" charset="0"/>
                <a:cs typeface="Times New Roman" pitchFamily="18" charset="0"/>
              </a:rPr>
              <a:t>Sasikumar</a:t>
            </a:r>
            <a:r>
              <a:rPr lang="en-US" sz="1400" dirty="0" smtClean="0">
                <a:latin typeface="Times New Roman" pitchFamily="18" charset="0"/>
                <a:cs typeface="Times New Roman" pitchFamily="18" charset="0"/>
              </a:rPr>
              <a:t>, P. (2008). An application of the analytical hierarchy process and fuzzy analytical hierarchy process in the selection of collecting centre location for the reverse logistics </a:t>
            </a:r>
            <a:r>
              <a:rPr lang="en-US" sz="1400" dirty="0" err="1" smtClean="0">
                <a:latin typeface="Times New Roman" pitchFamily="18" charset="0"/>
                <a:cs typeface="Times New Roman" pitchFamily="18" charset="0"/>
              </a:rPr>
              <a:t>multicriteria</a:t>
            </a:r>
            <a:r>
              <a:rPr lang="en-US" sz="1400" dirty="0" smtClean="0">
                <a:latin typeface="Times New Roman" pitchFamily="18" charset="0"/>
                <a:cs typeface="Times New Roman" pitchFamily="18" charset="0"/>
              </a:rPr>
              <a:t> decision-making supply chain model. </a:t>
            </a:r>
            <a:r>
              <a:rPr lang="en-US" sz="1400" i="1" dirty="0" smtClean="0">
                <a:latin typeface="Times New Roman" pitchFamily="18" charset="0"/>
                <a:cs typeface="Times New Roman" pitchFamily="18" charset="0"/>
              </a:rPr>
              <a:t>International Journal of Management and Decision Making</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9</a:t>
            </a:r>
            <a:r>
              <a:rPr lang="en-US" sz="1400" dirty="0" smtClean="0">
                <a:latin typeface="Times New Roman" pitchFamily="18" charset="0"/>
                <a:cs typeface="Times New Roman" pitchFamily="18" charset="0"/>
              </a:rPr>
              <a:t>(4), 350-365.</a:t>
            </a:r>
          </a:p>
          <a:p>
            <a:r>
              <a:rPr lang="en-US" sz="1400" dirty="0" smtClean="0">
                <a:latin typeface="Times New Roman" pitchFamily="18" charset="0"/>
                <a:cs typeface="Times New Roman" pitchFamily="18" charset="0"/>
              </a:rPr>
              <a:t>Liang, </a:t>
            </a:r>
            <a:r>
              <a:rPr lang="en-US" sz="1400" dirty="0" err="1" smtClean="0">
                <a:latin typeface="Times New Roman" pitchFamily="18" charset="0"/>
                <a:cs typeface="Times New Roman" pitchFamily="18" charset="0"/>
              </a:rPr>
              <a:t>Tien</a:t>
            </a:r>
            <a:r>
              <a:rPr lang="en-US" sz="1400" dirty="0" smtClean="0">
                <a:latin typeface="Times New Roman" pitchFamily="18" charset="0"/>
                <a:cs typeface="Times New Roman" pitchFamily="18" charset="0"/>
              </a:rPr>
              <a:t>-Fu. "Fuzzy multi-objective production/distribution planning decisions with multi-product and multi-time period in a supply chain." Computers &amp; Industrial Engineering 55, no. 3 (2008): 676-694.</a:t>
            </a:r>
          </a:p>
          <a:p>
            <a:r>
              <a:rPr lang="en-IN" sz="1400" dirty="0" smtClean="0">
                <a:latin typeface="Times New Roman" pitchFamily="18" charset="0"/>
                <a:cs typeface="Times New Roman" pitchFamily="18" charset="0"/>
              </a:rPr>
              <a:t>Min, H. (1989). The multiple vehicle routing problem with simultaneous delivery and pick-up points. </a:t>
            </a:r>
            <a:r>
              <a:rPr lang="en-IN" sz="1400" i="1" dirty="0" smtClean="0">
                <a:latin typeface="Times New Roman" pitchFamily="18" charset="0"/>
                <a:cs typeface="Times New Roman" pitchFamily="18" charset="0"/>
              </a:rPr>
              <a:t>Transportation Research Part A: General</a:t>
            </a:r>
            <a:r>
              <a:rPr lang="en-IN" sz="1400" dirty="0" smtClean="0">
                <a:latin typeface="Times New Roman" pitchFamily="18" charset="0"/>
                <a:cs typeface="Times New Roman" pitchFamily="18" charset="0"/>
              </a:rPr>
              <a:t>, </a:t>
            </a:r>
            <a:r>
              <a:rPr lang="en-IN" sz="1400" i="1" dirty="0" smtClean="0">
                <a:latin typeface="Times New Roman" pitchFamily="18" charset="0"/>
                <a:cs typeface="Times New Roman" pitchFamily="18" charset="0"/>
              </a:rPr>
              <a:t>23</a:t>
            </a:r>
            <a:r>
              <a:rPr lang="en-IN" sz="1400" dirty="0" smtClean="0">
                <a:latin typeface="Times New Roman" pitchFamily="18" charset="0"/>
                <a:cs typeface="Times New Roman" pitchFamily="18" charset="0"/>
              </a:rPr>
              <a:t>(5), 377-386.</a:t>
            </a:r>
            <a:endParaRPr lang="en-US"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0264"/>
            <a:ext cx="8229600" cy="5126736"/>
          </a:xfrm>
        </p:spPr>
        <p:txBody>
          <a:bodyPr>
            <a:noAutofit/>
          </a:bodyPr>
          <a:lstStyle/>
          <a:p>
            <a:r>
              <a:rPr lang="en-IN" sz="1400" dirty="0" err="1" smtClean="0">
                <a:latin typeface="Times New Roman" pitchFamily="18" charset="0"/>
                <a:cs typeface="Times New Roman" pitchFamily="18" charset="0"/>
              </a:rPr>
              <a:t>Önüt</a:t>
            </a:r>
            <a:r>
              <a:rPr lang="en-IN" sz="1400" dirty="0" smtClean="0">
                <a:latin typeface="Times New Roman" pitchFamily="18" charset="0"/>
                <a:cs typeface="Times New Roman" pitchFamily="18" charset="0"/>
              </a:rPr>
              <a:t>, S., &amp; </a:t>
            </a:r>
            <a:r>
              <a:rPr lang="en-IN" sz="1400" dirty="0" err="1" smtClean="0">
                <a:latin typeface="Times New Roman" pitchFamily="18" charset="0"/>
                <a:cs typeface="Times New Roman" pitchFamily="18" charset="0"/>
              </a:rPr>
              <a:t>Soner</a:t>
            </a:r>
            <a:r>
              <a:rPr lang="en-IN" sz="1400" dirty="0" smtClean="0">
                <a:latin typeface="Times New Roman" pitchFamily="18" charset="0"/>
                <a:cs typeface="Times New Roman" pitchFamily="18" charset="0"/>
              </a:rPr>
              <a:t>, S. (2008). </a:t>
            </a:r>
            <a:r>
              <a:rPr lang="en-IN" sz="1400" dirty="0" err="1" smtClean="0">
                <a:latin typeface="Times New Roman" pitchFamily="18" charset="0"/>
                <a:cs typeface="Times New Roman" pitchFamily="18" charset="0"/>
              </a:rPr>
              <a:t>Transshipment</a:t>
            </a:r>
            <a:r>
              <a:rPr lang="en-IN" sz="1400" dirty="0" smtClean="0">
                <a:latin typeface="Times New Roman" pitchFamily="18" charset="0"/>
                <a:cs typeface="Times New Roman" pitchFamily="18" charset="0"/>
              </a:rPr>
              <a:t> site selection using the AHP and TOPSIS approaches under fuzzy environment. </a:t>
            </a:r>
            <a:r>
              <a:rPr lang="en-IN" sz="1400" i="1" dirty="0" smtClean="0">
                <a:latin typeface="Times New Roman" pitchFamily="18" charset="0"/>
                <a:cs typeface="Times New Roman" pitchFamily="18" charset="0"/>
              </a:rPr>
              <a:t>Waste Management</a:t>
            </a:r>
            <a:r>
              <a:rPr lang="en-IN" sz="1400" dirty="0" smtClean="0">
                <a:latin typeface="Times New Roman" pitchFamily="18" charset="0"/>
                <a:cs typeface="Times New Roman" pitchFamily="18" charset="0"/>
              </a:rPr>
              <a:t>, </a:t>
            </a:r>
            <a:r>
              <a:rPr lang="en-IN" sz="1400" i="1" dirty="0" smtClean="0">
                <a:latin typeface="Times New Roman" pitchFamily="18" charset="0"/>
                <a:cs typeface="Times New Roman" pitchFamily="18" charset="0"/>
              </a:rPr>
              <a:t>28</a:t>
            </a:r>
            <a:r>
              <a:rPr lang="en-IN" sz="1400" dirty="0" smtClean="0">
                <a:latin typeface="Times New Roman" pitchFamily="18" charset="0"/>
                <a:cs typeface="Times New Roman" pitchFamily="18" charset="0"/>
              </a:rPr>
              <a:t>(9), 1552-1559.</a:t>
            </a:r>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Özdağoğlu</a:t>
            </a:r>
            <a:r>
              <a:rPr lang="en-US" sz="1400" dirty="0" smtClean="0">
                <a:latin typeface="Times New Roman" pitchFamily="18" charset="0"/>
                <a:cs typeface="Times New Roman" pitchFamily="18" charset="0"/>
              </a:rPr>
              <a:t>, A. (2012). A multi-criteria decision-making methodology on the selection of facility location: fuzzy ANP. </a:t>
            </a:r>
            <a:r>
              <a:rPr lang="en-US" sz="1400" i="1" dirty="0" smtClean="0">
                <a:latin typeface="Times New Roman" pitchFamily="18" charset="0"/>
                <a:cs typeface="Times New Roman" pitchFamily="18" charset="0"/>
              </a:rPr>
              <a:t>The International Journal of Advanced Manufacturing Technology</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59</a:t>
            </a:r>
            <a:r>
              <a:rPr lang="en-US" sz="1400" dirty="0" smtClean="0">
                <a:latin typeface="Times New Roman" pitchFamily="18" charset="0"/>
                <a:cs typeface="Times New Roman" pitchFamily="18" charset="0"/>
              </a:rPr>
              <a:t>(5-8), 787-803.</a:t>
            </a:r>
          </a:p>
          <a:p>
            <a:r>
              <a:rPr lang="en-IN" sz="1400" dirty="0" err="1" smtClean="0">
                <a:latin typeface="Times New Roman" pitchFamily="18" charset="0"/>
                <a:cs typeface="Times New Roman" pitchFamily="18" charset="0"/>
              </a:rPr>
              <a:t>Saaty</a:t>
            </a:r>
            <a:r>
              <a:rPr lang="en-IN" sz="1400" dirty="0" smtClean="0">
                <a:latin typeface="Times New Roman" pitchFamily="18" charset="0"/>
                <a:cs typeface="Times New Roman" pitchFamily="18" charset="0"/>
              </a:rPr>
              <a:t>, T. L. (2000). </a:t>
            </a:r>
            <a:r>
              <a:rPr lang="en-IN" sz="1400" i="1" dirty="0" smtClean="0">
                <a:latin typeface="Times New Roman" pitchFamily="18" charset="0"/>
                <a:cs typeface="Times New Roman" pitchFamily="18" charset="0"/>
              </a:rPr>
              <a:t>Fundamentals of decision making and priority theory with the analytic hierarchy process</a:t>
            </a:r>
            <a:r>
              <a:rPr lang="en-IN" sz="1400" dirty="0" smtClean="0">
                <a:latin typeface="Times New Roman" pitchFamily="18" charset="0"/>
                <a:cs typeface="Times New Roman" pitchFamily="18" charset="0"/>
              </a:rPr>
              <a:t> (Vol. 6). </a:t>
            </a:r>
            <a:r>
              <a:rPr lang="en-IN" sz="1400" dirty="0" err="1" smtClean="0">
                <a:latin typeface="Times New Roman" pitchFamily="18" charset="0"/>
                <a:cs typeface="Times New Roman" pitchFamily="18" charset="0"/>
              </a:rPr>
              <a:t>Rws</a:t>
            </a:r>
            <a:r>
              <a:rPr lang="en-IN" sz="1400" dirty="0" smtClean="0">
                <a:latin typeface="Times New Roman" pitchFamily="18" charset="0"/>
                <a:cs typeface="Times New Roman" pitchFamily="18" charset="0"/>
              </a:rPr>
              <a:t> Publications.</a:t>
            </a:r>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Tuzkaya</a:t>
            </a:r>
            <a:r>
              <a:rPr lang="en-US" sz="1400" dirty="0" smtClean="0">
                <a:latin typeface="Times New Roman" pitchFamily="18" charset="0"/>
                <a:cs typeface="Times New Roman" pitchFamily="18" charset="0"/>
              </a:rPr>
              <a:t>, G., &amp; </a:t>
            </a:r>
            <a:r>
              <a:rPr lang="en-US" sz="1400" dirty="0" err="1" smtClean="0">
                <a:latin typeface="Times New Roman" pitchFamily="18" charset="0"/>
                <a:cs typeface="Times New Roman" pitchFamily="18" charset="0"/>
              </a:rPr>
              <a:t>Gülsün</a:t>
            </a:r>
            <a:r>
              <a:rPr lang="en-US" sz="1400" dirty="0" smtClean="0">
                <a:latin typeface="Times New Roman" pitchFamily="18" charset="0"/>
                <a:cs typeface="Times New Roman" pitchFamily="18" charset="0"/>
              </a:rPr>
              <a:t>, B. (2008). Evaluating centralized return centers in a reverse logistics network: An integrated fuzzy multi-criteria decision </a:t>
            </a:r>
            <a:r>
              <a:rPr lang="en-US" sz="1400" dirty="0" err="1" smtClean="0">
                <a:latin typeface="Times New Roman" pitchFamily="18" charset="0"/>
                <a:cs typeface="Times New Roman" pitchFamily="18" charset="0"/>
              </a:rPr>
              <a:t>approach.</a:t>
            </a:r>
            <a:r>
              <a:rPr lang="en-US" sz="1400" i="1" dirty="0" err="1" smtClean="0">
                <a:latin typeface="Times New Roman" pitchFamily="18" charset="0"/>
                <a:cs typeface="Times New Roman" pitchFamily="18" charset="0"/>
              </a:rPr>
              <a:t>International</a:t>
            </a:r>
            <a:r>
              <a:rPr lang="en-US" sz="1400" i="1" dirty="0" smtClean="0">
                <a:latin typeface="Times New Roman" pitchFamily="18" charset="0"/>
                <a:cs typeface="Times New Roman" pitchFamily="18" charset="0"/>
              </a:rPr>
              <a:t> Journal of Environmental Science &amp; Technology</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5</a:t>
            </a:r>
            <a:r>
              <a:rPr lang="en-US" sz="1400" dirty="0" smtClean="0">
                <a:latin typeface="Times New Roman" pitchFamily="18" charset="0"/>
                <a:cs typeface="Times New Roman" pitchFamily="18" charset="0"/>
              </a:rPr>
              <a:t>, 339-352.</a:t>
            </a:r>
          </a:p>
          <a:p>
            <a:r>
              <a:rPr lang="en-IN" sz="1400" dirty="0" err="1" smtClean="0">
                <a:latin typeface="Times New Roman" pitchFamily="18" charset="0"/>
                <a:cs typeface="Times New Roman" pitchFamily="18" charset="0"/>
              </a:rPr>
              <a:t>Wadhwa</a:t>
            </a:r>
            <a:r>
              <a:rPr lang="en-IN" sz="1400" dirty="0" smtClean="0">
                <a:latin typeface="Times New Roman" pitchFamily="18" charset="0"/>
                <a:cs typeface="Times New Roman" pitchFamily="18" charset="0"/>
              </a:rPr>
              <a:t>, S., </a:t>
            </a:r>
            <a:r>
              <a:rPr lang="en-IN" sz="1400" dirty="0" err="1" smtClean="0">
                <a:latin typeface="Times New Roman" pitchFamily="18" charset="0"/>
                <a:cs typeface="Times New Roman" pitchFamily="18" charset="0"/>
              </a:rPr>
              <a:t>Madaan</a:t>
            </a:r>
            <a:r>
              <a:rPr lang="en-IN" sz="1400" dirty="0" smtClean="0">
                <a:latin typeface="Times New Roman" pitchFamily="18" charset="0"/>
                <a:cs typeface="Times New Roman" pitchFamily="18" charset="0"/>
              </a:rPr>
              <a:t>, J., &amp; Chan, F. T. S. (2009). Flexible decision </a:t>
            </a:r>
            <a:r>
              <a:rPr lang="en-IN" sz="1400" dirty="0" err="1" smtClean="0">
                <a:latin typeface="Times New Roman" pitchFamily="18" charset="0"/>
                <a:cs typeface="Times New Roman" pitchFamily="18" charset="0"/>
              </a:rPr>
              <a:t>modeling</a:t>
            </a:r>
            <a:r>
              <a:rPr lang="en-IN" sz="1400" dirty="0" smtClean="0">
                <a:latin typeface="Times New Roman" pitchFamily="18" charset="0"/>
                <a:cs typeface="Times New Roman" pitchFamily="18" charset="0"/>
              </a:rPr>
              <a:t> of reverse logistics system: A value adding MCDM approach for alternative selection. </a:t>
            </a:r>
            <a:r>
              <a:rPr lang="en-IN" sz="1400" i="1" dirty="0" smtClean="0">
                <a:latin typeface="Times New Roman" pitchFamily="18" charset="0"/>
                <a:cs typeface="Times New Roman" pitchFamily="18" charset="0"/>
              </a:rPr>
              <a:t>Robotics and Computer-Integrated Manufacturing</a:t>
            </a:r>
            <a:r>
              <a:rPr lang="en-IN" sz="1400" dirty="0" smtClean="0">
                <a:latin typeface="Times New Roman" pitchFamily="18" charset="0"/>
                <a:cs typeface="Times New Roman" pitchFamily="18" charset="0"/>
              </a:rPr>
              <a:t>, </a:t>
            </a:r>
            <a:r>
              <a:rPr lang="en-IN" sz="1400" i="1" dirty="0" smtClean="0">
                <a:latin typeface="Times New Roman" pitchFamily="18" charset="0"/>
                <a:cs typeface="Times New Roman" pitchFamily="18" charset="0"/>
              </a:rPr>
              <a:t>25</a:t>
            </a:r>
            <a:r>
              <a:rPr lang="en-IN" sz="1400" dirty="0" smtClean="0">
                <a:latin typeface="Times New Roman" pitchFamily="18" charset="0"/>
                <a:cs typeface="Times New Roman" pitchFamily="18" charset="0"/>
              </a:rPr>
              <a:t>(2), 460-469.</a:t>
            </a:r>
            <a:endParaRPr lang="en-US" sz="1400" dirty="0" smtClean="0">
              <a:latin typeface="Times New Roman" pitchFamily="18" charset="0"/>
              <a:cs typeface="Times New Roman" pitchFamily="18" charset="0"/>
            </a:endParaRPr>
          </a:p>
          <a:p>
            <a:r>
              <a:rPr lang="en-IN" sz="1400" dirty="0" smtClean="0">
                <a:latin typeface="Times New Roman" pitchFamily="18" charset="0"/>
                <a:cs typeface="Times New Roman" pitchFamily="18" charset="0"/>
              </a:rPr>
              <a:t>Ward </a:t>
            </a:r>
            <a:r>
              <a:rPr lang="en-IN" sz="1400" dirty="0" err="1" smtClean="0">
                <a:latin typeface="Times New Roman" pitchFamily="18" charset="0"/>
                <a:cs typeface="Times New Roman" pitchFamily="18" charset="0"/>
              </a:rPr>
              <a:t>Jr</a:t>
            </a:r>
            <a:r>
              <a:rPr lang="en-IN" sz="1400" dirty="0" smtClean="0">
                <a:latin typeface="Times New Roman" pitchFamily="18" charset="0"/>
                <a:cs typeface="Times New Roman" pitchFamily="18" charset="0"/>
              </a:rPr>
              <a:t>, J. H. (1963). Hierarchical grouping to optimize an objective </a:t>
            </a:r>
            <a:r>
              <a:rPr lang="en-IN" sz="1400" dirty="0" err="1" smtClean="0">
                <a:latin typeface="Times New Roman" pitchFamily="18" charset="0"/>
                <a:cs typeface="Times New Roman" pitchFamily="18" charset="0"/>
              </a:rPr>
              <a:t>function.</a:t>
            </a:r>
            <a:r>
              <a:rPr lang="en-IN" sz="1400" i="1" dirty="0" err="1" smtClean="0">
                <a:latin typeface="Times New Roman" pitchFamily="18" charset="0"/>
                <a:cs typeface="Times New Roman" pitchFamily="18" charset="0"/>
              </a:rPr>
              <a:t>Journal</a:t>
            </a:r>
            <a:r>
              <a:rPr lang="en-IN" sz="1400" i="1" dirty="0" smtClean="0">
                <a:latin typeface="Times New Roman" pitchFamily="18" charset="0"/>
                <a:cs typeface="Times New Roman" pitchFamily="18" charset="0"/>
              </a:rPr>
              <a:t> of the American statistical association</a:t>
            </a:r>
            <a:r>
              <a:rPr lang="en-IN" sz="1400" dirty="0" smtClean="0">
                <a:latin typeface="Times New Roman" pitchFamily="18" charset="0"/>
                <a:cs typeface="Times New Roman" pitchFamily="18" charset="0"/>
              </a:rPr>
              <a:t>, </a:t>
            </a:r>
            <a:r>
              <a:rPr lang="en-IN" sz="1400" i="1" dirty="0" smtClean="0">
                <a:latin typeface="Times New Roman" pitchFamily="18" charset="0"/>
                <a:cs typeface="Times New Roman" pitchFamily="18" charset="0"/>
              </a:rPr>
              <a:t>58</a:t>
            </a:r>
            <a:r>
              <a:rPr lang="en-IN" sz="1400" dirty="0" smtClean="0">
                <a:latin typeface="Times New Roman" pitchFamily="18" charset="0"/>
                <a:cs typeface="Times New Roman" pitchFamily="18" charset="0"/>
              </a:rPr>
              <a:t>(301), 236-244.</a:t>
            </a:r>
            <a:endParaRPr lang="en-US" sz="1400" dirty="0" smtClean="0">
              <a:latin typeface="Times New Roman" pitchFamily="18" charset="0"/>
              <a:cs typeface="Times New Roman" pitchFamily="18" charset="0"/>
            </a:endParaRPr>
          </a:p>
          <a:p>
            <a:r>
              <a:rPr lang="en-IN" sz="1400" dirty="0" smtClean="0">
                <a:latin typeface="Times New Roman" pitchFamily="18" charset="0"/>
                <a:cs typeface="Times New Roman" pitchFamily="18" charset="0"/>
              </a:rPr>
              <a:t>Wu, C. R., Lin, C. T., &amp; Chen, H. C. (2009). Integrated environmental assessment of the location selection with fuzzy analytical network </a:t>
            </a:r>
            <a:r>
              <a:rPr lang="en-IN" sz="1400" dirty="0" err="1" smtClean="0">
                <a:latin typeface="Times New Roman" pitchFamily="18" charset="0"/>
                <a:cs typeface="Times New Roman" pitchFamily="18" charset="0"/>
              </a:rPr>
              <a:t>process.</a:t>
            </a:r>
            <a:r>
              <a:rPr lang="en-IN" sz="1400" i="1" dirty="0" err="1" smtClean="0">
                <a:latin typeface="Times New Roman" pitchFamily="18" charset="0"/>
                <a:cs typeface="Times New Roman" pitchFamily="18" charset="0"/>
              </a:rPr>
              <a:t>Quality</a:t>
            </a:r>
            <a:r>
              <a:rPr lang="en-IN" sz="1400" i="1" dirty="0" smtClean="0">
                <a:latin typeface="Times New Roman" pitchFamily="18" charset="0"/>
                <a:cs typeface="Times New Roman" pitchFamily="18" charset="0"/>
              </a:rPr>
              <a:t> and Quantity</a:t>
            </a:r>
            <a:r>
              <a:rPr lang="en-IN" sz="1400" dirty="0" smtClean="0">
                <a:latin typeface="Times New Roman" pitchFamily="18" charset="0"/>
                <a:cs typeface="Times New Roman" pitchFamily="18" charset="0"/>
              </a:rPr>
              <a:t>, </a:t>
            </a:r>
            <a:r>
              <a:rPr lang="en-IN" sz="1400" i="1" dirty="0" smtClean="0">
                <a:latin typeface="Times New Roman" pitchFamily="18" charset="0"/>
                <a:cs typeface="Times New Roman" pitchFamily="18" charset="0"/>
              </a:rPr>
              <a:t>43</a:t>
            </a:r>
            <a:r>
              <a:rPr lang="en-IN" sz="1400" dirty="0" smtClean="0">
                <a:latin typeface="Times New Roman" pitchFamily="18" charset="0"/>
                <a:cs typeface="Times New Roman" pitchFamily="18" charset="0"/>
              </a:rPr>
              <a:t>(3), 351-380.</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Yang, C. L., Chuang, S. P., Huang, R. H., &amp; Tai, C. C. (2008, December). Location selection based on AHP/ANP approach. In </a:t>
            </a:r>
            <a:r>
              <a:rPr lang="en-US" sz="1400" i="1" dirty="0" smtClean="0">
                <a:latin typeface="Times New Roman" pitchFamily="18" charset="0"/>
                <a:cs typeface="Times New Roman" pitchFamily="18" charset="0"/>
              </a:rPr>
              <a:t>Industrial Engineering and Engineering Management, 2008. IEEM 2008. IEEE International Conference on</a:t>
            </a:r>
            <a:r>
              <a:rPr lang="en-US" sz="1400" dirty="0" smtClean="0">
                <a:latin typeface="Times New Roman" pitchFamily="18" charset="0"/>
                <a:cs typeface="Times New Roman" pitchFamily="18" charset="0"/>
              </a:rPr>
              <a:t>(pp. 1148-1153). IEEE.</a:t>
            </a:r>
          </a:p>
          <a:p>
            <a:r>
              <a:rPr lang="en-US" sz="1400" dirty="0" smtClean="0">
                <a:latin typeface="Times New Roman" pitchFamily="18" charset="0"/>
                <a:cs typeface="Times New Roman" pitchFamily="18" charset="0"/>
              </a:rPr>
              <a:t>Zimmermann, H-J. "Fuzzy programming and linear programming with several objective functions." Fuzzy sets and systems 1, no. 1 (1978): 45-55.</a:t>
            </a:r>
          </a:p>
          <a:p>
            <a:endParaRPr lang="en-US" sz="1400"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p:txBody>
      </p:sp>
      <p:sp>
        <p:nvSpPr>
          <p:cNvPr id="4" name="Title 1"/>
          <p:cNvSpPr txBox="1">
            <a:spLocks noGrp="1"/>
          </p:cNvSpPr>
          <p:nvPr>
            <p:ph type="title"/>
          </p:nvPr>
        </p:nvSpPr>
        <p:spPr>
          <a:xfrm>
            <a:off x="457200" y="685800"/>
            <a:ext cx="8229600" cy="609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fontScale="90000"/>
          </a:bodyPr>
          <a:lstStyle/>
          <a:p>
            <a:pPr lvl="0">
              <a:spcBef>
                <a:spcPct val="0"/>
              </a:spcBef>
            </a:pPr>
            <a:r>
              <a:rPr kumimoji="0" lang="en-US" sz="4000" b="1" i="1"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References</a:t>
            </a:r>
            <a:endParaRPr kumimoji="0" lang="en-US" sz="40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02936"/>
          </a:xfrm>
          <a:solidFill>
            <a:schemeClr val="bg1"/>
          </a:solidFill>
        </p:spPr>
        <p:txBody>
          <a:bodyPr>
            <a:normAutofit/>
          </a:bodyPr>
          <a:lstStyle/>
          <a:p>
            <a:pPr algn="ctr">
              <a:buNone/>
            </a:pPr>
            <a:r>
              <a:rPr lang="en-US" sz="6000" dirty="0" smtClean="0">
                <a:latin typeface="Times New Roman" pitchFamily="18" charset="0"/>
                <a:cs typeface="Times New Roman" pitchFamily="18" charset="0"/>
              </a:rPr>
              <a:t>	</a:t>
            </a:r>
          </a:p>
          <a:p>
            <a:pPr algn="ctr">
              <a:buNone/>
            </a:pPr>
            <a:endParaRPr lang="en-US" sz="6000" dirty="0" smtClean="0">
              <a:latin typeface="Times New Roman" pitchFamily="18" charset="0"/>
              <a:cs typeface="Times New Roman" pitchFamily="18" charset="0"/>
            </a:endParaRPr>
          </a:p>
          <a:p>
            <a:pPr algn="ctr">
              <a:buNone/>
            </a:pPr>
            <a:endParaRPr lang="en-US" sz="6000" b="1" dirty="0">
              <a:solidFill>
                <a:srgbClr val="00B050"/>
              </a:solidFill>
              <a:latin typeface="Times New Roman" pitchFamily="18" charset="0"/>
              <a:cs typeface="Times New Roman" pitchFamily="18" charset="0"/>
            </a:endParaRPr>
          </a:p>
        </p:txBody>
      </p:sp>
      <p:sp>
        <p:nvSpPr>
          <p:cNvPr id="4" name="Title 1"/>
          <p:cNvSpPr txBox="1">
            <a:spLocks/>
          </p:cNvSpPr>
          <p:nvPr/>
        </p:nvSpPr>
        <p:spPr>
          <a:xfrm>
            <a:off x="609600" y="2590800"/>
            <a:ext cx="7848600" cy="16764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a:bodyPr>
          <a:lstStyle/>
          <a:p>
            <a:pPr lvl="0" algn="just">
              <a:spcBef>
                <a:spcPct val="0"/>
              </a:spcBef>
            </a:pPr>
            <a:r>
              <a:rPr lang="en-US" sz="5400" b="1" i="1" dirty="0" smtClean="0">
                <a:effectLst>
                  <a:outerShdw blurRad="38100" dist="38100" dir="2700000" algn="tl">
                    <a:srgbClr val="000000">
                      <a:alpha val="43137"/>
                    </a:srgbClr>
                  </a:outerShdw>
                </a:effectLst>
                <a:latin typeface="Times New Roman" pitchFamily="18" charset="0"/>
                <a:cs typeface="Times New Roman" pitchFamily="18" charset="0"/>
              </a:rPr>
              <a:t>          THANK YOU</a:t>
            </a:r>
            <a:endParaRPr kumimoji="0" lang="en-US" sz="54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 y="2819400"/>
            <a:ext cx="381000" cy="31242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latin typeface="Times New Roman" pitchFamily="18" charset="0"/>
                <a:cs typeface="Times New Roman" pitchFamily="18" charset="0"/>
              </a:rPr>
              <a:t>CUSTOMERS</a:t>
            </a:r>
            <a:endParaRPr lang="en-US" b="1" dirty="0">
              <a:latin typeface="Times New Roman" pitchFamily="18" charset="0"/>
              <a:cs typeface="Times New Roman" pitchFamily="18" charset="0"/>
            </a:endParaRPr>
          </a:p>
        </p:txBody>
      </p:sp>
      <p:sp>
        <p:nvSpPr>
          <p:cNvPr id="20" name="Title 1"/>
          <p:cNvSpPr txBox="1">
            <a:spLocks/>
          </p:cNvSpPr>
          <p:nvPr/>
        </p:nvSpPr>
        <p:spPr>
          <a:xfrm>
            <a:off x="381000" y="685800"/>
            <a:ext cx="8229600" cy="6096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fontScale="92500" lnSpcReduction="10000"/>
          </a:bodyPr>
          <a:lstStyle/>
          <a:p>
            <a:pPr lvl="0">
              <a:spcBef>
                <a:spcPct val="0"/>
              </a:spcBef>
            </a:pPr>
            <a:r>
              <a:rPr lang="en-US" sz="4000" b="1" i="1" dirty="0" err="1" smtClean="0">
                <a:effectLst>
                  <a:outerShdw blurRad="38100" dist="38100" dir="2700000" algn="tl">
                    <a:srgbClr val="000000">
                      <a:alpha val="43137"/>
                    </a:srgbClr>
                  </a:outerShdw>
                </a:effectLst>
                <a:latin typeface="Times New Roman" pitchFamily="18" charset="0"/>
                <a:cs typeface="Times New Roman" pitchFamily="18" charset="0"/>
              </a:rPr>
              <a:t>Rl</a:t>
            </a:r>
            <a: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t> Processes and Recovery Options</a:t>
            </a:r>
            <a:endParaRPr kumimoji="0" lang="en-US" sz="40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22" name="Rounded Rectangle 21"/>
          <p:cNvSpPr/>
          <p:nvPr/>
        </p:nvSpPr>
        <p:spPr>
          <a:xfrm>
            <a:off x="3962400" y="3657600"/>
            <a:ext cx="1447800" cy="533400"/>
          </a:xfrm>
          <a:prstGeom prst="roundRect">
            <a:avLst/>
          </a:prstGeom>
          <a:solidFill>
            <a:srgbClr val="E9E98F"/>
          </a:solidFill>
        </p:spPr>
        <p:style>
          <a:lnRef idx="2">
            <a:schemeClr val="accent6"/>
          </a:lnRef>
          <a:fillRef idx="1">
            <a:schemeClr val="lt1"/>
          </a:fillRef>
          <a:effectRef idx="0">
            <a:schemeClr val="accent6"/>
          </a:effectRef>
          <a:fontRef idx="minor">
            <a:schemeClr val="dk1"/>
          </a:fontRef>
        </p:style>
        <p:txBody>
          <a:bodyPr rtlCol="0" anchor="ctr"/>
          <a:lstStyle/>
          <a:p>
            <a:pPr lvl="0" algn="just"/>
            <a:endParaRPr lang="en-US" sz="2000" dirty="0" smtClean="0">
              <a:solidFill>
                <a:prstClr val="black"/>
              </a:solidFill>
              <a:latin typeface="Times New Roman" pitchFamily="18" charset="0"/>
              <a:cs typeface="Times New Roman" pitchFamily="18" charset="0"/>
            </a:endParaRPr>
          </a:p>
          <a:p>
            <a:pPr lvl="0" algn="just"/>
            <a:r>
              <a:rPr lang="en-US" sz="2000" dirty="0" smtClean="0">
                <a:solidFill>
                  <a:prstClr val="black"/>
                </a:solidFill>
                <a:latin typeface="Times New Roman" pitchFamily="18" charset="0"/>
                <a:cs typeface="Times New Roman" pitchFamily="18" charset="0"/>
              </a:rPr>
              <a:t>Inspection</a:t>
            </a:r>
          </a:p>
          <a:p>
            <a:pPr algn="just"/>
            <a:endParaRPr lang="en-US" dirty="0"/>
          </a:p>
        </p:txBody>
      </p:sp>
      <p:sp>
        <p:nvSpPr>
          <p:cNvPr id="24" name="Rounded Rectangle 23"/>
          <p:cNvSpPr/>
          <p:nvPr/>
        </p:nvSpPr>
        <p:spPr>
          <a:xfrm>
            <a:off x="1676400" y="3657600"/>
            <a:ext cx="1295400" cy="533400"/>
          </a:xfrm>
          <a:prstGeom prst="roundRect">
            <a:avLst/>
          </a:prstGeom>
          <a:solidFill>
            <a:srgbClr val="E9E98F"/>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Times New Roman" pitchFamily="18" charset="0"/>
                <a:cs typeface="Times New Roman" pitchFamily="18" charset="0"/>
              </a:rPr>
              <a:t>Collection</a:t>
            </a:r>
            <a:endParaRPr lang="en-US" sz="2000" dirty="0">
              <a:latin typeface="Times New Roman" pitchFamily="18" charset="0"/>
              <a:cs typeface="Times New Roman" pitchFamily="18" charset="0"/>
            </a:endParaRPr>
          </a:p>
        </p:txBody>
      </p:sp>
      <p:sp>
        <p:nvSpPr>
          <p:cNvPr id="62" name="Rectangle 61"/>
          <p:cNvSpPr/>
          <p:nvPr/>
        </p:nvSpPr>
        <p:spPr>
          <a:xfrm>
            <a:off x="6781800" y="3048000"/>
            <a:ext cx="23622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buFont typeface="Arial" pitchFamily="34" charset="0"/>
              <a:buChar char="•"/>
            </a:pPr>
            <a:r>
              <a:rPr lang="en-US" dirty="0" smtClean="0">
                <a:latin typeface="Times New Roman" pitchFamily="18" charset="0"/>
                <a:cs typeface="Times New Roman" pitchFamily="18" charset="0"/>
              </a:rPr>
              <a:t>Product Reprocessing</a:t>
            </a:r>
          </a:p>
          <a:p>
            <a:pPr>
              <a:buFont typeface="Arial" pitchFamily="34" charset="0"/>
              <a:buChar char="•"/>
            </a:pPr>
            <a:r>
              <a:rPr lang="en-US" dirty="0" smtClean="0">
                <a:latin typeface="Times New Roman" pitchFamily="18" charset="0"/>
                <a:cs typeface="Times New Roman" pitchFamily="18" charset="0"/>
              </a:rPr>
              <a:t>Component Retrieval and  Reprocessing</a:t>
            </a:r>
            <a:endParaRPr lang="en-US" dirty="0">
              <a:latin typeface="Times New Roman" pitchFamily="18" charset="0"/>
              <a:cs typeface="Times New Roman" pitchFamily="18" charset="0"/>
            </a:endParaRPr>
          </a:p>
        </p:txBody>
      </p:sp>
      <p:sp>
        <p:nvSpPr>
          <p:cNvPr id="27" name="Right Arrow 26"/>
          <p:cNvSpPr/>
          <p:nvPr/>
        </p:nvSpPr>
        <p:spPr>
          <a:xfrm>
            <a:off x="3048000" y="3733800"/>
            <a:ext cx="838200" cy="3810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ight Arrow 27"/>
          <p:cNvSpPr/>
          <p:nvPr/>
        </p:nvSpPr>
        <p:spPr>
          <a:xfrm>
            <a:off x="5410200" y="3733800"/>
            <a:ext cx="914400" cy="3810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Right Arrow 28"/>
          <p:cNvSpPr/>
          <p:nvPr/>
        </p:nvSpPr>
        <p:spPr>
          <a:xfrm>
            <a:off x="838200" y="3733800"/>
            <a:ext cx="762000" cy="3810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Left Brace 29"/>
          <p:cNvSpPr/>
          <p:nvPr/>
        </p:nvSpPr>
        <p:spPr>
          <a:xfrm>
            <a:off x="6324600" y="2209800"/>
            <a:ext cx="457200" cy="3429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Rectangle 30"/>
          <p:cNvSpPr/>
          <p:nvPr/>
        </p:nvSpPr>
        <p:spPr>
          <a:xfrm>
            <a:off x="6858000" y="4191000"/>
            <a:ext cx="1524000"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en-US" dirty="0" smtClean="0">
                <a:latin typeface="Times New Roman" pitchFamily="18" charset="0"/>
                <a:cs typeface="Times New Roman" pitchFamily="18" charset="0"/>
              </a:rPr>
              <a:t>Material Recovery</a:t>
            </a:r>
            <a:endParaRPr lang="en-US" dirty="0">
              <a:latin typeface="Times New Roman" pitchFamily="18" charset="0"/>
              <a:cs typeface="Times New Roman" pitchFamily="18" charset="0"/>
            </a:endParaRPr>
          </a:p>
        </p:txBody>
      </p:sp>
      <p:sp>
        <p:nvSpPr>
          <p:cNvPr id="32" name="Rectangle 31"/>
          <p:cNvSpPr/>
          <p:nvPr/>
        </p:nvSpPr>
        <p:spPr>
          <a:xfrm>
            <a:off x="6858000" y="5105400"/>
            <a:ext cx="1295400" cy="381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en-US" dirty="0" smtClean="0">
                <a:latin typeface="Times New Roman" pitchFamily="18" charset="0"/>
                <a:cs typeface="Times New Roman" pitchFamily="18" charset="0"/>
              </a:rPr>
              <a:t>Disposal</a:t>
            </a:r>
            <a:endParaRPr lang="en-US" dirty="0">
              <a:latin typeface="Times New Roman" pitchFamily="18" charset="0"/>
              <a:cs typeface="Times New Roman" pitchFamily="18" charset="0"/>
            </a:endParaRPr>
          </a:p>
        </p:txBody>
      </p:sp>
      <p:sp>
        <p:nvSpPr>
          <p:cNvPr id="33" name="Rectangle 32"/>
          <p:cNvSpPr/>
          <p:nvPr/>
        </p:nvSpPr>
        <p:spPr>
          <a:xfrm>
            <a:off x="6781800" y="2362200"/>
            <a:ext cx="1371600" cy="381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en-US" dirty="0" smtClean="0">
                <a:latin typeface="Times New Roman" pitchFamily="18" charset="0"/>
                <a:cs typeface="Times New Roman" pitchFamily="18" charset="0"/>
              </a:rPr>
              <a:t>Direct Use</a:t>
            </a:r>
            <a:endParaRPr lang="en-US" dirty="0">
              <a:latin typeface="Times New Roman" pitchFamily="18" charset="0"/>
              <a:cs typeface="Times New Roman" pitchFamily="18" charset="0"/>
            </a:endParaRPr>
          </a:p>
        </p:txBody>
      </p:sp>
      <p:sp>
        <p:nvSpPr>
          <p:cNvPr id="38" name="Bent-Up Arrow 37"/>
          <p:cNvSpPr/>
          <p:nvPr/>
        </p:nvSpPr>
        <p:spPr>
          <a:xfrm flipH="1" flipV="1">
            <a:off x="533400" y="2209800"/>
            <a:ext cx="6019800" cy="381000"/>
          </a:xfrm>
          <a:prstGeom prst="ben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250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350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450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300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400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500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4" grpId="0" animBg="1"/>
      <p:bldP spid="62" grpId="0" animBg="1"/>
      <p:bldP spid="27" grpId="0" animBg="1"/>
      <p:bldP spid="28" grpId="0" animBg="1"/>
      <p:bldP spid="29" grpId="0" animBg="1"/>
      <p:bldP spid="30" grpId="0" animBg="1"/>
      <p:bldP spid="31" grpId="0" animBg="1"/>
      <p:bldP spid="32" grpId="0" animBg="1"/>
      <p:bldP spid="33"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action of cc and rf.png"/>
          <p:cNvPicPr>
            <a:picLocks noGrp="1" noChangeAspect="1"/>
          </p:cNvPicPr>
          <p:nvPr>
            <p:ph idx="1"/>
          </p:nvPr>
        </p:nvPicPr>
        <p:blipFill>
          <a:blip r:embed="rId2" cstate="print"/>
          <a:stretch>
            <a:fillRect/>
          </a:stretch>
        </p:blipFill>
        <p:spPr>
          <a:xfrm>
            <a:off x="420398" y="1524000"/>
            <a:ext cx="7885402" cy="4953000"/>
          </a:xfrm>
        </p:spPr>
      </p:pic>
      <p:sp>
        <p:nvSpPr>
          <p:cNvPr id="5" name="Rounded Rectangle 4"/>
          <p:cNvSpPr/>
          <p:nvPr/>
        </p:nvSpPr>
        <p:spPr>
          <a:xfrm>
            <a:off x="685800" y="1981200"/>
            <a:ext cx="1752600" cy="3048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latin typeface="Times New Roman" pitchFamily="18" charset="0"/>
              <a:ea typeface="Calibri"/>
              <a:cs typeface="Times New Roman" pitchFamily="18" charset="0"/>
            </a:endParaRPr>
          </a:p>
          <a:p>
            <a:pPr algn="ctr"/>
            <a:r>
              <a:rPr lang="en-US" dirty="0" smtClean="0">
                <a:latin typeface="Times New Roman" pitchFamily="18" charset="0"/>
                <a:ea typeface="Calibri"/>
                <a:cs typeface="Times New Roman" pitchFamily="18" charset="0"/>
              </a:rPr>
              <a:t>Bawana(RFC5</a:t>
            </a:r>
            <a:r>
              <a:rPr lang="en-US" dirty="0">
                <a:latin typeface="Times New Roman" pitchFamily="18" charset="0"/>
                <a:ea typeface="Calibri"/>
                <a:cs typeface="Times New Roman" pitchFamily="18" charset="0"/>
              </a:rPr>
              <a:t>)</a:t>
            </a:r>
          </a:p>
          <a:p>
            <a:pPr algn="ctr"/>
            <a:endParaRPr lang="en-US" dirty="0"/>
          </a:p>
        </p:txBody>
      </p:sp>
      <p:sp>
        <p:nvSpPr>
          <p:cNvPr id="6" name="Rounded Rectangle 5"/>
          <p:cNvSpPr/>
          <p:nvPr/>
        </p:nvSpPr>
        <p:spPr>
          <a:xfrm>
            <a:off x="2971800" y="3048000"/>
            <a:ext cx="2133600" cy="6096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latin typeface="Times New Roman" pitchFamily="18" charset="0"/>
              <a:ea typeface="Calibri"/>
              <a:cs typeface="Times New Roman" pitchFamily="18" charset="0"/>
            </a:endParaRPr>
          </a:p>
          <a:p>
            <a:pPr algn="ctr"/>
            <a:endParaRPr lang="en-US" dirty="0" smtClean="0">
              <a:latin typeface="Times New Roman" pitchFamily="18" charset="0"/>
              <a:ea typeface="Calibri"/>
              <a:cs typeface="Times New Roman" pitchFamily="18" charset="0"/>
            </a:endParaRPr>
          </a:p>
          <a:p>
            <a:pPr algn="ctr"/>
            <a:r>
              <a:rPr lang="en-US" dirty="0" smtClean="0">
                <a:latin typeface="Times New Roman" pitchFamily="18" charset="0"/>
                <a:ea typeface="Calibri"/>
                <a:cs typeface="Times New Roman" pitchFamily="18" charset="0"/>
              </a:rPr>
              <a:t>Mayapuri </a:t>
            </a:r>
            <a:r>
              <a:rPr lang="en-US" dirty="0">
                <a:latin typeface="Times New Roman" pitchFamily="18" charset="0"/>
                <a:ea typeface="Calibri"/>
                <a:cs typeface="Times New Roman" pitchFamily="18" charset="0"/>
              </a:rPr>
              <a:t>Industrial </a:t>
            </a:r>
            <a:r>
              <a:rPr lang="en-US" dirty="0" smtClean="0">
                <a:latin typeface="Times New Roman" pitchFamily="18" charset="0"/>
                <a:ea typeface="Calibri"/>
                <a:cs typeface="Times New Roman" pitchFamily="18" charset="0"/>
              </a:rPr>
              <a:t>Area(RFC1</a:t>
            </a:r>
            <a:r>
              <a:rPr lang="en-US" dirty="0">
                <a:latin typeface="Times New Roman" pitchFamily="18" charset="0"/>
                <a:ea typeface="Calibri"/>
                <a:cs typeface="Times New Roman" pitchFamily="18" charset="0"/>
              </a:rPr>
              <a:t>)</a:t>
            </a:r>
          </a:p>
          <a:p>
            <a:pPr algn="ctr"/>
            <a:endParaRPr lang="en-US" dirty="0">
              <a:latin typeface="Times New Roman" pitchFamily="18" charset="0"/>
              <a:ea typeface="Calibri"/>
              <a:cs typeface="Times New Roman" pitchFamily="18" charset="0"/>
            </a:endParaRPr>
          </a:p>
          <a:p>
            <a:pPr algn="ctr"/>
            <a:endParaRPr lang="en-US" dirty="0"/>
          </a:p>
        </p:txBody>
      </p:sp>
      <p:sp>
        <p:nvSpPr>
          <p:cNvPr id="7" name="Rounded Rectangle 6"/>
          <p:cNvSpPr/>
          <p:nvPr/>
        </p:nvSpPr>
        <p:spPr>
          <a:xfrm>
            <a:off x="304800" y="4419600"/>
            <a:ext cx="1752600" cy="3048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latin typeface="Times New Roman" pitchFamily="18" charset="0"/>
              <a:ea typeface="Calibri"/>
              <a:cs typeface="Times New Roman" pitchFamily="18" charset="0"/>
            </a:endParaRPr>
          </a:p>
          <a:p>
            <a:pPr algn="ctr"/>
            <a:r>
              <a:rPr lang="en-US" dirty="0" smtClean="0">
                <a:latin typeface="Times New Roman" pitchFamily="18" charset="0"/>
                <a:ea typeface="Calibri"/>
                <a:cs typeface="Times New Roman" pitchFamily="18" charset="0"/>
              </a:rPr>
              <a:t>Dwarka(RFC5</a:t>
            </a:r>
            <a:r>
              <a:rPr lang="en-US" dirty="0">
                <a:latin typeface="Times New Roman" pitchFamily="18" charset="0"/>
                <a:ea typeface="Calibri"/>
                <a:cs typeface="Times New Roman" pitchFamily="18" charset="0"/>
              </a:rPr>
              <a:t>)</a:t>
            </a:r>
          </a:p>
          <a:p>
            <a:pPr algn="ctr"/>
            <a:endParaRPr lang="en-US" dirty="0"/>
          </a:p>
        </p:txBody>
      </p:sp>
      <p:sp>
        <p:nvSpPr>
          <p:cNvPr id="8" name="Rounded Rectangle 7"/>
          <p:cNvSpPr/>
          <p:nvPr/>
        </p:nvSpPr>
        <p:spPr>
          <a:xfrm>
            <a:off x="4800600" y="4572000"/>
            <a:ext cx="1981200" cy="4572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latin typeface="Times New Roman" pitchFamily="18" charset="0"/>
              <a:ea typeface="Calibri"/>
              <a:cs typeface="Times New Roman" pitchFamily="18" charset="0"/>
            </a:endParaRPr>
          </a:p>
          <a:p>
            <a:pPr algn="ctr"/>
            <a:endParaRPr lang="en-US" dirty="0" smtClean="0">
              <a:latin typeface="Times New Roman" pitchFamily="18" charset="0"/>
              <a:ea typeface="Calibri"/>
              <a:cs typeface="Times New Roman" pitchFamily="18" charset="0"/>
            </a:endParaRPr>
          </a:p>
          <a:p>
            <a:pPr algn="ctr"/>
            <a:r>
              <a:rPr lang="en-US" dirty="0" smtClean="0">
                <a:latin typeface="Times New Roman" pitchFamily="18" charset="0"/>
                <a:ea typeface="Calibri"/>
                <a:cs typeface="Times New Roman" pitchFamily="18" charset="0"/>
              </a:rPr>
              <a:t>Badarpur(RFC2</a:t>
            </a:r>
            <a:r>
              <a:rPr lang="en-US" dirty="0">
                <a:latin typeface="Times New Roman" pitchFamily="18" charset="0"/>
                <a:ea typeface="Calibri"/>
                <a:cs typeface="Times New Roman" pitchFamily="18" charset="0"/>
              </a:rPr>
              <a:t>)</a:t>
            </a:r>
          </a:p>
          <a:p>
            <a:pPr algn="ctr"/>
            <a:endParaRPr lang="en-US" dirty="0">
              <a:latin typeface="Times New Roman" pitchFamily="18" charset="0"/>
              <a:ea typeface="Calibri"/>
              <a:cs typeface="Times New Roman" pitchFamily="18" charset="0"/>
            </a:endParaRPr>
          </a:p>
          <a:p>
            <a:pPr algn="ctr"/>
            <a:endParaRPr lang="en-US" dirty="0"/>
          </a:p>
        </p:txBody>
      </p:sp>
      <p:sp>
        <p:nvSpPr>
          <p:cNvPr id="9" name="Rounded Rectangle 8"/>
          <p:cNvSpPr/>
          <p:nvPr/>
        </p:nvSpPr>
        <p:spPr>
          <a:xfrm>
            <a:off x="6096000" y="5638800"/>
            <a:ext cx="1524000" cy="5334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itchFamily="18" charset="0"/>
              <a:ea typeface="Calibri"/>
              <a:cs typeface="Times New Roman" pitchFamily="18" charset="0"/>
            </a:endParaRPr>
          </a:p>
          <a:p>
            <a:pPr algn="ctr"/>
            <a:endParaRPr lang="en-US" dirty="0" smtClean="0">
              <a:latin typeface="Times New Roman" pitchFamily="18" charset="0"/>
              <a:ea typeface="Calibri"/>
              <a:cs typeface="Times New Roman" pitchFamily="18" charset="0"/>
            </a:endParaRPr>
          </a:p>
          <a:p>
            <a:pPr algn="ctr"/>
            <a:r>
              <a:rPr lang="en-US" dirty="0" smtClean="0">
                <a:latin typeface="Times New Roman" pitchFamily="18" charset="0"/>
                <a:ea typeface="Calibri"/>
                <a:cs typeface="Times New Roman" pitchFamily="18" charset="0"/>
              </a:rPr>
              <a:t>Eco-Tech1(RFC3</a:t>
            </a:r>
            <a:r>
              <a:rPr lang="en-US" dirty="0">
                <a:latin typeface="Times New Roman" pitchFamily="18" charset="0"/>
                <a:ea typeface="Calibri"/>
                <a:cs typeface="Times New Roman" pitchFamily="18" charset="0"/>
              </a:rPr>
              <a:t>)</a:t>
            </a:r>
          </a:p>
          <a:p>
            <a:pPr algn="ctr"/>
            <a:endParaRPr lang="en-US" dirty="0">
              <a:latin typeface="Times New Roman" pitchFamily="18" charset="0"/>
              <a:ea typeface="Calibri"/>
              <a:cs typeface="Times New Roman" pitchFamily="18" charset="0"/>
            </a:endParaRPr>
          </a:p>
          <a:p>
            <a:pPr algn="ctr"/>
            <a:endParaRPr lang="en-US" dirty="0"/>
          </a:p>
        </p:txBody>
      </p:sp>
      <p:sp>
        <p:nvSpPr>
          <p:cNvPr id="12" name="Title 1"/>
          <p:cNvSpPr txBox="1">
            <a:spLocks/>
          </p:cNvSpPr>
          <p:nvPr/>
        </p:nvSpPr>
        <p:spPr>
          <a:xfrm>
            <a:off x="0" y="0"/>
            <a:ext cx="9144000" cy="11430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fontScale="92500" lnSpcReduction="20000"/>
          </a:bodyPr>
          <a:lstStyle/>
          <a:p>
            <a:pPr>
              <a:spcBef>
                <a:spcPct val="0"/>
              </a:spcBef>
              <a:defRPr/>
            </a:pPr>
            <a:endParaRPr lang="en-US" sz="3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spcBef>
                <a:spcPct val="0"/>
              </a:spcBef>
              <a:defRPr/>
            </a:pPr>
            <a:r>
              <a:rPr lang="en-US" sz="3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Current Study</a:t>
            </a:r>
          </a:p>
          <a:p>
            <a:pPr>
              <a:spcBef>
                <a:spcPct val="0"/>
              </a:spcBef>
              <a:defRPr/>
            </a:pPr>
            <a:r>
              <a:rPr lang="en-US" sz="3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Location </a:t>
            </a:r>
            <a:r>
              <a:rPr lang="en-US" sz="30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of Collection centers and potential RFCs  in NCR</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67200"/>
          </a:xfrm>
        </p:spPr>
        <p:style>
          <a:lnRef idx="2">
            <a:schemeClr val="accent1"/>
          </a:lnRef>
          <a:fillRef idx="1">
            <a:schemeClr val="lt1"/>
          </a:fillRef>
          <a:effectRef idx="0">
            <a:schemeClr val="accent1"/>
          </a:effectRef>
          <a:fontRef idx="minor">
            <a:schemeClr val="dk1"/>
          </a:fontRef>
        </p:style>
        <p:txBody>
          <a:bodyPr>
            <a:noAutofit/>
          </a:bodyPr>
          <a:lstStyle/>
          <a:p>
            <a:pPr algn="just"/>
            <a:r>
              <a:rPr lang="en-US" sz="2000" dirty="0" smtClean="0">
                <a:latin typeface="Times New Roman" pitchFamily="18" charset="0"/>
                <a:cs typeface="Times New Roman" pitchFamily="18" charset="0"/>
              </a:rPr>
              <a:t>In this study, evaluation of alternative locations for a recovery facility centre is done based on a number of economical and socio-environmental criteria to obtain the most suitable one.</a:t>
            </a:r>
          </a:p>
          <a:p>
            <a:pPr algn="just"/>
            <a:r>
              <a:rPr lang="en-US" sz="2000" dirty="0" smtClean="0">
                <a:latin typeface="Times New Roman" pitchFamily="18" charset="0"/>
                <a:cs typeface="Times New Roman" pitchFamily="18" charset="0"/>
              </a:rPr>
              <a:t>In the second stage, for the design of a economically and environmentally effective transportation network for flow of returns from CCs to the selected RFC, the set of CCs are grouped into zones.</a:t>
            </a:r>
            <a:endParaRPr lang="en-US" sz="2000" dirty="0" smtClean="0"/>
          </a:p>
          <a:p>
            <a:pPr algn="just"/>
            <a:r>
              <a:rPr lang="en-US" sz="2000" dirty="0" smtClean="0">
                <a:latin typeface="Times New Roman" pitchFamily="18" charset="0"/>
                <a:cs typeface="Times New Roman" pitchFamily="18" charset="0"/>
              </a:rPr>
              <a:t>Finally, we formulate a Fuzzy Mixed Integer Linear Programming mathematical model or the planning of sustainable reverse logistics network with aim of minimizing the environmental impact (in terms of carbon emission) of the RL model.</a:t>
            </a:r>
          </a:p>
          <a:p>
            <a:pPr algn="just"/>
            <a:endParaRPr lang="en-US" sz="2000" dirty="0" smtClean="0"/>
          </a:p>
          <a:p>
            <a:pPr algn="just"/>
            <a:endParaRPr lang="en-US" sz="2000" dirty="0" smtClean="0">
              <a:latin typeface="Times New Roman" pitchFamily="18" charset="0"/>
              <a:cs typeface="Times New Roman" pitchFamily="18" charset="0"/>
            </a:endParaRPr>
          </a:p>
        </p:txBody>
      </p:sp>
      <p:sp>
        <p:nvSpPr>
          <p:cNvPr id="4" name="Title 1"/>
          <p:cNvSpPr txBox="1">
            <a:spLocks/>
          </p:cNvSpPr>
          <p:nvPr/>
        </p:nvSpPr>
        <p:spPr>
          <a:xfrm>
            <a:off x="609600" y="685800"/>
            <a:ext cx="8229600" cy="68580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vert="horz"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effectLst>
                  <a:outerShdw blurRad="38100" dist="38100" dir="2700000" algn="tl">
                    <a:srgbClr val="000000">
                      <a:alpha val="43137"/>
                    </a:srgbClr>
                  </a:outerShdw>
                </a:effectLst>
                <a:latin typeface="Times New Roman" pitchFamily="18" charset="0"/>
                <a:cs typeface="Times New Roman" pitchFamily="18" charset="0"/>
              </a:rPr>
              <a:t>Current Study</a:t>
            </a:r>
            <a:endParaRPr kumimoji="0" lang="en-US" sz="4000" b="1" i="1"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a:solidFill>
            <a:srgbClr val="002060"/>
          </a:solidFill>
          <a:ln>
            <a:solidFill>
              <a:schemeClr val="bg1"/>
            </a:solidFill>
          </a:ln>
        </p:spPr>
        <p:style>
          <a:lnRef idx="3">
            <a:schemeClr val="lt1"/>
          </a:lnRef>
          <a:fillRef idx="1">
            <a:schemeClr val="accent1"/>
          </a:fillRef>
          <a:effectRef idx="1">
            <a:schemeClr val="accent1"/>
          </a:effectRef>
          <a:fontRef idx="minor">
            <a:schemeClr val="lt1"/>
          </a:fontRef>
        </p:style>
        <p:txBody>
          <a:bodyPr>
            <a:noAutofit/>
          </a:bodyPr>
          <a:lstStyle/>
          <a:p>
            <a:r>
              <a:rPr lang="en-US" sz="3600" b="1" i="1" dirty="0" smtClean="0">
                <a:effectLst>
                  <a:outerShdw blurRad="38100" dist="38100" dir="2700000" algn="tl">
                    <a:srgbClr val="000000">
                      <a:alpha val="43137"/>
                    </a:srgbClr>
                  </a:outerShdw>
                </a:effectLst>
                <a:latin typeface="Times New Roman" pitchFamily="18" charset="0"/>
                <a:cs typeface="Times New Roman" pitchFamily="18" charset="0"/>
              </a:rPr>
              <a:t>Proposed Methodology</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Content Placeholder 3"/>
          <p:cNvGraphicFramePr>
            <a:graphicFrameLocks/>
          </p:cNvGraphicFramePr>
          <p:nvPr/>
        </p:nvGraphicFramePr>
        <p:xfrm>
          <a:off x="228600" y="2590800"/>
          <a:ext cx="8229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3048000" y="3657600"/>
            <a:ext cx="2590800" cy="1447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791200" y="3657600"/>
            <a:ext cx="2667000" cy="1447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533400"/>
            <a:ext cx="8229600" cy="685800"/>
          </a:xfrm>
          <a:solidFill>
            <a:srgbClr val="002060"/>
          </a:solidFill>
        </p:spPr>
        <p:style>
          <a:lnRef idx="3">
            <a:schemeClr val="lt1"/>
          </a:lnRef>
          <a:fillRef idx="1">
            <a:schemeClr val="accent1"/>
          </a:fillRef>
          <a:effectRef idx="1">
            <a:schemeClr val="accent1"/>
          </a:effectRef>
          <a:fontRef idx="minor">
            <a:schemeClr val="lt1"/>
          </a:fontRef>
        </p:style>
        <p:txBody>
          <a:bodyPr>
            <a:noAutofit/>
          </a:bodyPr>
          <a:lstStyle/>
          <a:p>
            <a:r>
              <a:rPr lang="en-US" sz="3600" b="1" i="1" dirty="0" smtClean="0">
                <a:effectLst>
                  <a:outerShdw blurRad="38100" dist="38100" dir="2700000" algn="tl">
                    <a:srgbClr val="000000">
                      <a:alpha val="43137"/>
                    </a:srgbClr>
                  </a:outerShdw>
                </a:effectLst>
                <a:latin typeface="Times New Roman" pitchFamily="18" charset="0"/>
                <a:cs typeface="Times New Roman" pitchFamily="18" charset="0"/>
              </a:rPr>
              <a:t>The Analytical Network Process(ANP)</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Content Placeholder 2"/>
          <p:cNvSpPr txBox="1">
            <a:spLocks/>
          </p:cNvSpPr>
          <p:nvPr/>
        </p:nvSpPr>
        <p:spPr>
          <a:xfrm>
            <a:off x="533400" y="1600200"/>
            <a:ext cx="8229600" cy="4267200"/>
          </a:xfrm>
          <a:prstGeom prst="rect">
            <a:avLst/>
          </a:prstGeom>
        </p:spPr>
        <p:style>
          <a:lnRef idx="2">
            <a:schemeClr val="accent1"/>
          </a:lnRef>
          <a:fillRef idx="1">
            <a:schemeClr val="lt1"/>
          </a:fillRef>
          <a:effectRef idx="0">
            <a:schemeClr val="accent1"/>
          </a:effectRef>
          <a:fontRef idx="minor">
            <a:schemeClr val="dk1"/>
          </a:fontRef>
        </p:style>
        <p:txBody>
          <a:bodyPr vert="horz">
            <a:noAutofit/>
          </a:bodyPr>
          <a:lstStyle/>
          <a:p>
            <a:pPr>
              <a:buFont typeface="Arial" pitchFamily="34" charset="0"/>
              <a:buChar char="•"/>
            </a:pPr>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analytic network process</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ANP</a:t>
            </a:r>
            <a:r>
              <a:rPr lang="en-US" sz="2000" dirty="0" smtClean="0">
                <a:latin typeface="Times New Roman" pitchFamily="18" charset="0"/>
                <a:cs typeface="Times New Roman" pitchFamily="18" charset="0"/>
              </a:rPr>
              <a:t>) is a more general form of the analytic hierarchy process (AHP) used in multi-criteria decision analysis.</a:t>
            </a:r>
          </a:p>
          <a:p>
            <a:endParaRPr lang="en-US" sz="2000" dirty="0" smtClean="0">
              <a:latin typeface="Times New Roman" pitchFamily="18" charset="0"/>
              <a:cs typeface="Times New Roman" pitchFamily="18" charset="0"/>
            </a:endParaRPr>
          </a:p>
          <a:p>
            <a:pPr>
              <a:buFont typeface="Arial" pitchFamily="34" charset="0"/>
              <a:buChar char="•"/>
            </a:pPr>
            <a:r>
              <a:rPr lang="en-US" sz="2000" dirty="0" smtClean="0">
                <a:latin typeface="Times New Roman" pitchFamily="18" charset="0"/>
                <a:cs typeface="Times New Roman" pitchFamily="18" charset="0"/>
              </a:rPr>
              <a:t>ANP structures a decision problem into a network with a goal, decision criteria, and alternatives which makes it possible for one to deal systematically with all kinds of dependence and feedback. </a:t>
            </a:r>
          </a:p>
          <a:p>
            <a:pPr>
              <a:buClr>
                <a:schemeClr val="accent1"/>
              </a:buClr>
              <a:buFontTx/>
              <a:buChar char="•"/>
            </a:pPr>
            <a:endParaRPr lang="en-US" sz="2000" dirty="0" smtClean="0">
              <a:latin typeface="Times New Roman" pitchFamily="18" charset="0"/>
              <a:cs typeface="Times New Roman" pitchFamily="18" charset="0"/>
            </a:endParaRPr>
          </a:p>
          <a:p>
            <a:pPr>
              <a:buClr>
                <a:schemeClr val="accent1"/>
              </a:buClr>
              <a:buFontTx/>
              <a:buChar char="•"/>
            </a:pPr>
            <a:r>
              <a:rPr lang="en-US" sz="2000" dirty="0" smtClean="0">
                <a:latin typeface="Times New Roman" pitchFamily="18" charset="0"/>
                <a:cs typeface="Times New Roman" pitchFamily="18" charset="0"/>
              </a:rPr>
              <a:t>The power of the Analytic Network Process (ANP) lies in its use of ratio scales to </a:t>
            </a:r>
            <a:r>
              <a:rPr lang="en-US" sz="2000" b="1" dirty="0" smtClean="0">
                <a:latin typeface="Times New Roman" pitchFamily="18" charset="0"/>
                <a:cs typeface="Times New Roman" pitchFamily="18" charset="0"/>
              </a:rPr>
              <a:t>capture all kinds of interactions </a:t>
            </a:r>
            <a:r>
              <a:rPr lang="en-US" sz="2000" dirty="0" smtClean="0">
                <a:latin typeface="Times New Roman" pitchFamily="18" charset="0"/>
                <a:cs typeface="Times New Roman" pitchFamily="18" charset="0"/>
              </a:rPr>
              <a:t>and make accurate predictions, and, even further, to make better decisions.</a:t>
            </a:r>
          </a:p>
          <a:p>
            <a:pPr>
              <a:buClr>
                <a:schemeClr val="accent1"/>
              </a:buClr>
              <a:buFontTx/>
              <a:buChar char="•"/>
            </a:pPr>
            <a:endParaRPr lang="en-US" sz="2000" dirty="0" smtClean="0"/>
          </a:p>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0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61555"/>
            <a:ext cx="9144000" cy="523220"/>
          </a:xfrm>
          <a:prstGeom prst="rect">
            <a:avLst/>
          </a:prstGeom>
          <a:solidFill>
            <a:srgbClr val="00206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Flow chart of Fuzzy ANP</a:t>
            </a:r>
          </a:p>
        </p:txBody>
      </p:sp>
      <p:pic>
        <p:nvPicPr>
          <p:cNvPr id="60426" name="Picture 10"/>
          <p:cNvPicPr>
            <a:picLocks noChangeAspect="1" noChangeArrowheads="1"/>
          </p:cNvPicPr>
          <p:nvPr/>
        </p:nvPicPr>
        <p:blipFill>
          <a:blip r:embed="rId2"/>
          <a:srcRect/>
          <a:stretch>
            <a:fillRect/>
          </a:stretch>
        </p:blipFill>
        <p:spPr bwMode="auto">
          <a:xfrm>
            <a:off x="3276600" y="3838575"/>
            <a:ext cx="1295400" cy="1419225"/>
          </a:xfrm>
          <a:prstGeom prst="rect">
            <a:avLst/>
          </a:prstGeom>
          <a:noFill/>
          <a:ln w="9525">
            <a:noFill/>
            <a:miter lim="800000"/>
            <a:headEnd/>
            <a:tailEnd/>
          </a:ln>
          <a:effectLst/>
        </p:spPr>
      </p:pic>
      <p:sp>
        <p:nvSpPr>
          <p:cNvPr id="17" name="Content Placeholder 16"/>
          <p:cNvSpPr>
            <a:spLocks noGrp="1"/>
          </p:cNvSpPr>
          <p:nvPr>
            <p:ph idx="1"/>
          </p:nvPr>
        </p:nvSpPr>
        <p:spPr/>
        <p:txBody>
          <a:bodyPr/>
          <a:lstStyle/>
          <a:p>
            <a:endParaRPr lang="en-US" dirty="0" smtClean="0"/>
          </a:p>
          <a:p>
            <a:endParaRPr lang="en-US" dirty="0"/>
          </a:p>
        </p:txBody>
      </p:sp>
      <p:pic>
        <p:nvPicPr>
          <p:cNvPr id="60432" name="Picture 16"/>
          <p:cNvPicPr>
            <a:picLocks noChangeAspect="1" noChangeArrowheads="1"/>
          </p:cNvPicPr>
          <p:nvPr/>
        </p:nvPicPr>
        <p:blipFill>
          <a:blip r:embed="rId3"/>
          <a:srcRect/>
          <a:stretch>
            <a:fillRect/>
          </a:stretch>
        </p:blipFill>
        <p:spPr bwMode="auto">
          <a:xfrm>
            <a:off x="2438400" y="5257800"/>
            <a:ext cx="3133725" cy="1371600"/>
          </a:xfrm>
          <a:prstGeom prst="rect">
            <a:avLst/>
          </a:prstGeom>
          <a:noFill/>
          <a:ln w="9525">
            <a:noFill/>
            <a:miter lim="800000"/>
            <a:headEnd/>
            <a:tailEnd/>
          </a:ln>
          <a:effectLst/>
        </p:spPr>
      </p:pic>
      <p:pic>
        <p:nvPicPr>
          <p:cNvPr id="60433" name="Picture 17"/>
          <p:cNvPicPr>
            <a:picLocks noChangeAspect="1" noChangeArrowheads="1"/>
          </p:cNvPicPr>
          <p:nvPr/>
        </p:nvPicPr>
        <p:blipFill>
          <a:blip r:embed="rId4"/>
          <a:srcRect/>
          <a:stretch>
            <a:fillRect/>
          </a:stretch>
        </p:blipFill>
        <p:spPr bwMode="auto">
          <a:xfrm>
            <a:off x="1600200" y="1524000"/>
            <a:ext cx="685800" cy="2895601"/>
          </a:xfrm>
          <a:prstGeom prst="rect">
            <a:avLst/>
          </a:prstGeom>
          <a:noFill/>
          <a:ln w="9525">
            <a:noFill/>
            <a:miter lim="800000"/>
            <a:headEnd/>
            <a:tailEnd/>
          </a:ln>
          <a:effectLst/>
        </p:spPr>
      </p:pic>
      <p:pic>
        <p:nvPicPr>
          <p:cNvPr id="60434" name="Picture 18"/>
          <p:cNvPicPr>
            <a:picLocks noChangeAspect="1" noChangeArrowheads="1"/>
          </p:cNvPicPr>
          <p:nvPr/>
        </p:nvPicPr>
        <p:blipFill>
          <a:blip r:embed="rId5"/>
          <a:srcRect/>
          <a:stretch>
            <a:fillRect/>
          </a:stretch>
        </p:blipFill>
        <p:spPr bwMode="auto">
          <a:xfrm>
            <a:off x="2286000" y="609600"/>
            <a:ext cx="3190875" cy="771525"/>
          </a:xfrm>
          <a:prstGeom prst="rect">
            <a:avLst/>
          </a:prstGeom>
          <a:noFill/>
          <a:ln w="9525">
            <a:noFill/>
            <a:miter lim="800000"/>
            <a:headEnd/>
            <a:tailEnd/>
          </a:ln>
          <a:effectLst/>
        </p:spPr>
      </p:pic>
      <p:pic>
        <p:nvPicPr>
          <p:cNvPr id="60420" name="Picture 4"/>
          <p:cNvPicPr>
            <a:picLocks noChangeAspect="1" noChangeArrowheads="1"/>
          </p:cNvPicPr>
          <p:nvPr/>
        </p:nvPicPr>
        <p:blipFill>
          <a:blip r:embed="rId6"/>
          <a:srcRect/>
          <a:stretch>
            <a:fillRect/>
          </a:stretch>
        </p:blipFill>
        <p:spPr bwMode="auto">
          <a:xfrm>
            <a:off x="2286000" y="1371600"/>
            <a:ext cx="3143250" cy="628650"/>
          </a:xfrm>
          <a:prstGeom prst="rect">
            <a:avLst/>
          </a:prstGeom>
          <a:noFill/>
          <a:ln w="9525">
            <a:noFill/>
            <a:miter lim="800000"/>
            <a:headEnd/>
            <a:tailEnd/>
          </a:ln>
          <a:effectLst/>
        </p:spPr>
      </p:pic>
      <p:pic>
        <p:nvPicPr>
          <p:cNvPr id="60421" name="Picture 5"/>
          <p:cNvPicPr>
            <a:picLocks noChangeAspect="1" noChangeArrowheads="1"/>
          </p:cNvPicPr>
          <p:nvPr/>
        </p:nvPicPr>
        <p:blipFill>
          <a:blip r:embed="rId7"/>
          <a:srcRect/>
          <a:stretch>
            <a:fillRect/>
          </a:stretch>
        </p:blipFill>
        <p:spPr bwMode="auto">
          <a:xfrm>
            <a:off x="2286000" y="1981200"/>
            <a:ext cx="3257550" cy="847725"/>
          </a:xfrm>
          <a:prstGeom prst="rect">
            <a:avLst/>
          </a:prstGeom>
          <a:noFill/>
          <a:ln w="9525">
            <a:noFill/>
            <a:miter lim="800000"/>
            <a:headEnd/>
            <a:tailEnd/>
          </a:ln>
          <a:effectLst/>
        </p:spPr>
      </p:pic>
      <p:pic>
        <p:nvPicPr>
          <p:cNvPr id="2" name="Picture 6"/>
          <p:cNvPicPr>
            <a:picLocks noChangeAspect="1" noChangeArrowheads="1"/>
          </p:cNvPicPr>
          <p:nvPr/>
        </p:nvPicPr>
        <p:blipFill>
          <a:blip r:embed="rId8"/>
          <a:srcRect/>
          <a:stretch>
            <a:fillRect/>
          </a:stretch>
        </p:blipFill>
        <p:spPr bwMode="auto">
          <a:xfrm>
            <a:off x="2286000" y="4038600"/>
            <a:ext cx="1028700" cy="571500"/>
          </a:xfrm>
          <a:prstGeom prst="rect">
            <a:avLst/>
          </a:prstGeom>
          <a:noFill/>
          <a:ln w="9525">
            <a:noFill/>
            <a:miter lim="800000"/>
            <a:headEnd/>
            <a:tailEnd/>
          </a:ln>
          <a:effectLst/>
        </p:spPr>
      </p:pic>
      <p:pic>
        <p:nvPicPr>
          <p:cNvPr id="60423" name="Picture 7"/>
          <p:cNvPicPr>
            <a:picLocks noChangeAspect="1" noChangeArrowheads="1"/>
          </p:cNvPicPr>
          <p:nvPr/>
        </p:nvPicPr>
        <p:blipFill>
          <a:blip r:embed="rId9"/>
          <a:srcRect/>
          <a:stretch>
            <a:fillRect/>
          </a:stretch>
        </p:blipFill>
        <p:spPr bwMode="auto">
          <a:xfrm>
            <a:off x="2362200" y="2819400"/>
            <a:ext cx="3124200" cy="1028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ppt_x"/>
                                          </p:val>
                                        </p:tav>
                                        <p:tav tm="100000">
                                          <p:val>
                                            <p:strVal val="#ppt_x"/>
                                          </p:val>
                                        </p:tav>
                                      </p:tavLst>
                                    </p:anim>
                                    <p:anim calcmode="lin" valueType="num">
                                      <p:cBhvr additive="base">
                                        <p:cTn id="8"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421"/>
                                        </p:tgtEl>
                                        <p:attrNameLst>
                                          <p:attrName>style.visibility</p:attrName>
                                        </p:attrNameLst>
                                      </p:cBhvr>
                                      <p:to>
                                        <p:strVal val="visible"/>
                                      </p:to>
                                    </p:set>
                                    <p:anim calcmode="lin" valueType="num">
                                      <p:cBhvr additive="base">
                                        <p:cTn id="13" dur="500" fill="hold"/>
                                        <p:tgtEl>
                                          <p:spTgt spid="60421"/>
                                        </p:tgtEl>
                                        <p:attrNameLst>
                                          <p:attrName>ppt_x</p:attrName>
                                        </p:attrNameLst>
                                      </p:cBhvr>
                                      <p:tavLst>
                                        <p:tav tm="0">
                                          <p:val>
                                            <p:strVal val="#ppt_x"/>
                                          </p:val>
                                        </p:tav>
                                        <p:tav tm="100000">
                                          <p:val>
                                            <p:strVal val="#ppt_x"/>
                                          </p:val>
                                        </p:tav>
                                      </p:tavLst>
                                    </p:anim>
                                    <p:anim calcmode="lin" valueType="num">
                                      <p:cBhvr additive="base">
                                        <p:cTn id="14" dur="500" fill="hold"/>
                                        <p:tgtEl>
                                          <p:spTgt spid="604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423"/>
                                        </p:tgtEl>
                                        <p:attrNameLst>
                                          <p:attrName>style.visibility</p:attrName>
                                        </p:attrNameLst>
                                      </p:cBhvr>
                                      <p:to>
                                        <p:strVal val="visible"/>
                                      </p:to>
                                    </p:set>
                                    <p:anim calcmode="lin" valueType="num">
                                      <p:cBhvr additive="base">
                                        <p:cTn id="19" dur="500" fill="hold"/>
                                        <p:tgtEl>
                                          <p:spTgt spid="60423"/>
                                        </p:tgtEl>
                                        <p:attrNameLst>
                                          <p:attrName>ppt_x</p:attrName>
                                        </p:attrNameLst>
                                      </p:cBhvr>
                                      <p:tavLst>
                                        <p:tav tm="0">
                                          <p:val>
                                            <p:strVal val="#ppt_x"/>
                                          </p:val>
                                        </p:tav>
                                        <p:tav tm="100000">
                                          <p:val>
                                            <p:strVal val="#ppt_x"/>
                                          </p:val>
                                        </p:tav>
                                      </p:tavLst>
                                    </p:anim>
                                    <p:anim calcmode="lin" valueType="num">
                                      <p:cBhvr additive="base">
                                        <p:cTn id="20" dur="500" fill="hold"/>
                                        <p:tgtEl>
                                          <p:spTgt spid="604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0426"/>
                                        </p:tgtEl>
                                        <p:attrNameLst>
                                          <p:attrName>style.visibility</p:attrName>
                                        </p:attrNameLst>
                                      </p:cBhvr>
                                      <p:to>
                                        <p:strVal val="visible"/>
                                      </p:to>
                                    </p:set>
                                    <p:anim calcmode="lin" valueType="num">
                                      <p:cBhvr additive="base">
                                        <p:cTn id="25" dur="500" fill="hold"/>
                                        <p:tgtEl>
                                          <p:spTgt spid="60426"/>
                                        </p:tgtEl>
                                        <p:attrNameLst>
                                          <p:attrName>ppt_x</p:attrName>
                                        </p:attrNameLst>
                                      </p:cBhvr>
                                      <p:tavLst>
                                        <p:tav tm="0">
                                          <p:val>
                                            <p:strVal val="0-#ppt_w/2"/>
                                          </p:val>
                                        </p:tav>
                                        <p:tav tm="100000">
                                          <p:val>
                                            <p:strVal val="#ppt_x"/>
                                          </p:val>
                                        </p:tav>
                                      </p:tavLst>
                                    </p:anim>
                                    <p:anim calcmode="lin" valueType="num">
                                      <p:cBhvr additive="base">
                                        <p:cTn id="26" dur="500" fill="hold"/>
                                        <p:tgtEl>
                                          <p:spTgt spid="60426"/>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60433"/>
                                        </p:tgtEl>
                                        <p:attrNameLst>
                                          <p:attrName>style.visibility</p:attrName>
                                        </p:attrNameLst>
                                      </p:cBhvr>
                                      <p:to>
                                        <p:strVal val="visible"/>
                                      </p:to>
                                    </p:set>
                                    <p:anim calcmode="lin" valueType="num">
                                      <p:cBhvr additive="base">
                                        <p:cTn id="33" dur="500" fill="hold"/>
                                        <p:tgtEl>
                                          <p:spTgt spid="60433"/>
                                        </p:tgtEl>
                                        <p:attrNameLst>
                                          <p:attrName>ppt_x</p:attrName>
                                        </p:attrNameLst>
                                      </p:cBhvr>
                                      <p:tavLst>
                                        <p:tav tm="0">
                                          <p:val>
                                            <p:strVal val="0-#ppt_w/2"/>
                                          </p:val>
                                        </p:tav>
                                        <p:tav tm="100000">
                                          <p:val>
                                            <p:strVal val="#ppt_x"/>
                                          </p:val>
                                        </p:tav>
                                      </p:tavLst>
                                    </p:anim>
                                    <p:anim calcmode="lin" valueType="num">
                                      <p:cBhvr additive="base">
                                        <p:cTn id="34" dur="500" fill="hold"/>
                                        <p:tgtEl>
                                          <p:spTgt spid="6043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0432"/>
                                        </p:tgtEl>
                                        <p:attrNameLst>
                                          <p:attrName>style.visibility</p:attrName>
                                        </p:attrNameLst>
                                      </p:cBhvr>
                                      <p:to>
                                        <p:strVal val="visible"/>
                                      </p:to>
                                    </p:set>
                                    <p:anim calcmode="lin" valueType="num">
                                      <p:cBhvr additive="base">
                                        <p:cTn id="39" dur="500" fill="hold"/>
                                        <p:tgtEl>
                                          <p:spTgt spid="60432"/>
                                        </p:tgtEl>
                                        <p:attrNameLst>
                                          <p:attrName>ppt_x</p:attrName>
                                        </p:attrNameLst>
                                      </p:cBhvr>
                                      <p:tavLst>
                                        <p:tav tm="0">
                                          <p:val>
                                            <p:strVal val="#ppt_x"/>
                                          </p:val>
                                        </p:tav>
                                        <p:tav tm="100000">
                                          <p:val>
                                            <p:strVal val="#ppt_x"/>
                                          </p:val>
                                        </p:tav>
                                      </p:tavLst>
                                    </p:anim>
                                    <p:anim calcmode="lin" valueType="num">
                                      <p:cBhvr additive="base">
                                        <p:cTn id="40" dur="500" fill="hold"/>
                                        <p:tgtEl>
                                          <p:spTgt spid="604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1883</Words>
  <Application>Microsoft Office PowerPoint</Application>
  <PresentationFormat>On-screen Show (4:3)</PresentationFormat>
  <Paragraphs>968</Paragraphs>
  <Slides>39</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Concourse</vt:lpstr>
      <vt:lpstr>Equation</vt:lpstr>
      <vt:lpstr>MathType 6.0 Equation</vt:lpstr>
      <vt:lpstr>A fuzzy optimisation model for decision making in a reverse logistics network design </vt:lpstr>
      <vt:lpstr>Slide 2</vt:lpstr>
      <vt:lpstr>Reverse Supply Chain</vt:lpstr>
      <vt:lpstr>Slide 4</vt:lpstr>
      <vt:lpstr>Slide 5</vt:lpstr>
      <vt:lpstr>Slide 6</vt:lpstr>
      <vt:lpstr>Proposed Methodology</vt:lpstr>
      <vt:lpstr>The Analytical Network Process(ANP)</vt:lpstr>
      <vt:lpstr>Slide 9</vt:lpstr>
      <vt:lpstr>  Factors for selection of Recovery Facility Center(RFC)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  Objective functions:  </vt:lpstr>
      <vt:lpstr>Slide 28</vt:lpstr>
      <vt:lpstr>Slide 29</vt:lpstr>
      <vt:lpstr>Slide 30</vt:lpstr>
      <vt:lpstr>      Result and Discussion</vt:lpstr>
      <vt:lpstr>Slide 32</vt:lpstr>
      <vt:lpstr>Slide 33</vt:lpstr>
      <vt:lpstr>Slide 34</vt:lpstr>
      <vt:lpstr>Slide 35</vt:lpstr>
      <vt:lpstr> </vt:lpstr>
      <vt:lpstr>References</vt:lpstr>
      <vt:lpstr>References</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hybrid fuzzy ANP clustering approaches to location routing problem for sustainable reverse logistics in supply chain network </dc:title>
  <dc:creator>user</dc:creator>
  <cp:lastModifiedBy>user</cp:lastModifiedBy>
  <cp:revision>28</cp:revision>
  <dcterms:created xsi:type="dcterms:W3CDTF">2015-04-02T17:09:43Z</dcterms:created>
  <dcterms:modified xsi:type="dcterms:W3CDTF">2015-04-03T17:05:44Z</dcterms:modified>
</cp:coreProperties>
</file>