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327" r:id="rId3"/>
    <p:sldId id="328" r:id="rId4"/>
    <p:sldId id="340" r:id="rId5"/>
    <p:sldId id="308" r:id="rId6"/>
    <p:sldId id="305" r:id="rId7"/>
    <p:sldId id="326" r:id="rId8"/>
    <p:sldId id="344" r:id="rId9"/>
    <p:sldId id="261" r:id="rId10"/>
    <p:sldId id="306" r:id="rId11"/>
    <p:sldId id="310" r:id="rId12"/>
    <p:sldId id="309" r:id="rId13"/>
    <p:sldId id="262" r:id="rId14"/>
    <p:sldId id="311" r:id="rId15"/>
    <p:sldId id="312" r:id="rId16"/>
    <p:sldId id="329" r:id="rId17"/>
    <p:sldId id="330" r:id="rId18"/>
    <p:sldId id="331" r:id="rId19"/>
    <p:sldId id="335" r:id="rId20"/>
    <p:sldId id="333" r:id="rId21"/>
    <p:sldId id="313" r:id="rId22"/>
    <p:sldId id="342" r:id="rId23"/>
    <p:sldId id="319" r:id="rId24"/>
    <p:sldId id="315" r:id="rId25"/>
    <p:sldId id="320" r:id="rId26"/>
    <p:sldId id="321" r:id="rId27"/>
    <p:sldId id="334" r:id="rId28"/>
    <p:sldId id="323" r:id="rId29"/>
    <p:sldId id="322" r:id="rId30"/>
    <p:sldId id="325" r:id="rId31"/>
    <p:sldId id="324" r:id="rId32"/>
    <p:sldId id="346" r:id="rId33"/>
    <p:sldId id="343" r:id="rId34"/>
    <p:sldId id="336" r:id="rId35"/>
    <p:sldId id="338" r:id="rId36"/>
    <p:sldId id="337" r:id="rId37"/>
    <p:sldId id="339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45" d="100"/>
          <a:sy n="45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47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47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47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33.wmf"/><Relationship Id="rId1" Type="http://schemas.openxmlformats.org/officeDocument/2006/relationships/image" Target="../media/image42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006CD3-6DB8-4552-AF4B-8F276B77ECB5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44DFA2-7290-43E2-BFBA-4B060EDB460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44DFA2-7290-43E2-BFBA-4B060EDB4603}" type="slidenum">
              <a:rPr lang="en-IN" smtClean="0"/>
              <a:pPr>
                <a:defRPr/>
              </a:pPr>
              <a:t>8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00D0D9-AFB3-44CA-B9E3-F509A804CBC8}" type="slidenum">
              <a:rPr lang="en-IN" smtClean="0"/>
              <a:pPr>
                <a:defRPr/>
              </a:pPr>
              <a:t>13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44DFA2-7290-43E2-BFBA-4B060EDB4603}" type="slidenum">
              <a:rPr lang="en-IN" smtClean="0"/>
              <a:pPr>
                <a:defRPr/>
              </a:pPr>
              <a:t>23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A0190-030B-4452-9D1E-6E1BBAFFDC7C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83DDF5-7C3D-43CE-936F-27B67ABE97D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C65A9-D380-4B6C-A651-55281DE25806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CD1A6-12DF-4FEC-8767-D00DD1FA8E2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663B3-77D7-4FD3-8003-D95758837D93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4D525-CC32-49E5-836D-F18506D648C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86679-A043-40F5-8879-242A59E2C4C7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B0894-F1F6-4D0C-8D43-606824BE60F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845E6-FFEE-4BB4-A5EF-7EDC4D48E6AA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1B6A6-1B03-4188-9417-E47C9189486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F485D-7198-4245-835D-02F04910D814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9AF0A-48B3-4291-A177-187027B78AA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115CAE-3977-417A-B41E-954A37062B81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322F1E-24EC-423F-B924-9D10AF31448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0318-65C9-4BBF-806E-24591FE98EAB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DB134-957B-4ABE-A1C1-615E98051B8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C44D9-A1DB-4149-A670-D65785ACCC72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1D4FE-0B6C-4945-8AD8-754EC4C64C7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068D-EA77-48B8-A4EC-B9556477F5F4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A146-5788-444D-8B13-ADB95E42E9C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3CA48-2504-4F84-AE60-AD0B211364AA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4B7DE-FB7A-4A53-A8CA-DEBC6E98AAE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423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24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AABDF6-B3FF-4DE0-A142-486EE543B6F4}" type="datetimeFigureOut">
              <a:rPr lang="en-IN"/>
              <a:pPr>
                <a:defRPr/>
              </a:pPr>
              <a:t>04-04-2015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1614CC-CC81-49FB-9166-4FA60313795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5" r:id="rId2"/>
    <p:sldLayoutId id="2147483716" r:id="rId3"/>
    <p:sldLayoutId id="2147483717" r:id="rId4"/>
    <p:sldLayoutId id="2147483724" r:id="rId5"/>
    <p:sldLayoutId id="2147483725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5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slide" Target="slide27.xml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7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8.bin"/><Relationship Id="rId5" Type="http://schemas.openxmlformats.org/officeDocument/2006/relationships/oleObject" Target="../embeddings/oleObject87.bin"/><Relationship Id="rId4" Type="http://schemas.openxmlformats.org/officeDocument/2006/relationships/oleObject" Target="../embeddings/oleObject86.bin"/><Relationship Id="rId9" Type="http://schemas.openxmlformats.org/officeDocument/2006/relationships/oleObject" Target="../embeddings/oleObject9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iffat\Desktop\IWM_15\FSS6055.pdf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en-IN" dirty="0" smtClean="0"/>
              <a:t>The Lattice of L-ideals of a ring is  modular</a:t>
            </a:r>
          </a:p>
        </p:txBody>
      </p:sp>
      <p:sp>
        <p:nvSpPr>
          <p:cNvPr id="21507" name="Subtitle 2"/>
          <p:cNvSpPr>
            <a:spLocks noGrp="1"/>
          </p:cNvSpPr>
          <p:nvPr>
            <p:ph type="subTitle" idx="1"/>
          </p:nvPr>
        </p:nvSpPr>
        <p:spPr>
          <a:xfrm>
            <a:off x="2195736" y="4653136"/>
            <a:ext cx="4953000" cy="1752600"/>
          </a:xfrm>
        </p:spPr>
        <p:txBody>
          <a:bodyPr/>
          <a:lstStyle/>
          <a:p>
            <a:pPr marL="63500" algn="ctr" eaLnBrk="1" hangingPunct="1"/>
            <a:r>
              <a:rPr lang="en-IN" dirty="0" smtClean="0"/>
              <a:t>IWM 2015--2-4 April, 2015</a:t>
            </a:r>
          </a:p>
          <a:p>
            <a:pPr marL="63500" algn="ctr" eaLnBrk="1" hangingPunct="1"/>
            <a:r>
              <a:rPr lang="en-IN" dirty="0" err="1" smtClean="0"/>
              <a:t>Iffat</a:t>
            </a:r>
            <a:r>
              <a:rPr lang="en-IN" dirty="0" smtClean="0"/>
              <a:t> </a:t>
            </a:r>
            <a:r>
              <a:rPr lang="en-IN" dirty="0" err="1" smtClean="0"/>
              <a:t>Jahan</a:t>
            </a:r>
            <a:endParaRPr lang="en-IN" dirty="0" smtClean="0"/>
          </a:p>
          <a:p>
            <a:pPr marL="63500" algn="ctr" eaLnBrk="1" hangingPunct="1"/>
            <a:r>
              <a:rPr lang="en-IN" dirty="0" err="1" smtClean="0"/>
              <a:t>Ramjas</a:t>
            </a:r>
            <a:r>
              <a:rPr lang="en-IN" dirty="0" smtClean="0"/>
              <a:t> College, University of Delhi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800" i="1" dirty="0" smtClean="0">
                <a:latin typeface="Shonar Bangla" pitchFamily="34" charset="0"/>
                <a:cs typeface="Shonar Bangla" pitchFamily="34" charset="0"/>
              </a:rPr>
              <a:t>L</a:t>
            </a:r>
            <a:r>
              <a:rPr lang="en-IN" dirty="0" smtClean="0"/>
              <a:t>-</a:t>
            </a:r>
            <a:r>
              <a:rPr lang="en-IN" dirty="0" err="1" smtClean="0"/>
              <a:t>subring</a:t>
            </a:r>
            <a:r>
              <a:rPr lang="en-IN" dirty="0" smtClean="0"/>
              <a:t> of </a:t>
            </a:r>
            <a:r>
              <a:rPr lang="en-IN" i="1" dirty="0" smtClean="0"/>
              <a:t>R</a:t>
            </a:r>
            <a:endParaRPr lang="en-IN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  Let            Then      </a:t>
            </a:r>
            <a:r>
              <a:rPr lang="en-US" dirty="0" smtClean="0"/>
              <a:t>is said to be an </a:t>
            </a:r>
            <a:r>
              <a:rPr lang="en-US" i="1" dirty="0" smtClean="0"/>
              <a:t>L</a:t>
            </a:r>
            <a:r>
              <a:rPr lang="en-US" dirty="0" smtClean="0"/>
              <a:t>-</a:t>
            </a:r>
            <a:r>
              <a:rPr lang="en-US" dirty="0" err="1" smtClean="0"/>
              <a:t>subring</a:t>
            </a:r>
            <a:r>
              <a:rPr lang="en-US" dirty="0" smtClean="0"/>
              <a:t> of </a:t>
            </a:r>
            <a:r>
              <a:rPr lang="en-US" i="1" dirty="0" smtClean="0"/>
              <a:t>R</a:t>
            </a:r>
            <a:r>
              <a:rPr lang="en-US" dirty="0" smtClean="0"/>
              <a:t> if  for each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</a:t>
            </a:r>
          </a:p>
          <a:p>
            <a:pPr>
              <a:buNone/>
            </a:pPr>
            <a:r>
              <a:rPr lang="en-US" dirty="0" smtClean="0"/>
              <a:t>       (ii)</a:t>
            </a:r>
            <a:endParaRPr lang="en-IN" dirty="0"/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1475656" y="2326333"/>
          <a:ext cx="871537" cy="382587"/>
        </p:xfrm>
        <a:graphic>
          <a:graphicData uri="http://schemas.openxmlformats.org/presentationml/2006/ole">
            <p:oleObj spid="_x0000_s67588" name="Equation" r:id="rId3" imgW="457200" imgH="203040" progId="Equation.DSMT4">
              <p:embed/>
            </p:oleObj>
          </a:graphicData>
        </a:graphic>
      </p:graphicFrame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3347864" y="2348880"/>
          <a:ext cx="360040" cy="360040"/>
        </p:xfrm>
        <a:graphic>
          <a:graphicData uri="http://schemas.openxmlformats.org/presentationml/2006/ole">
            <p:oleObj spid="_x0000_s67589" name="Equation" r:id="rId4" imgW="126720" imgH="177480" progId="Equation.DSMT4">
              <p:embed/>
            </p:oleObj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2627785" y="2717676"/>
          <a:ext cx="1512167" cy="495300"/>
        </p:xfrm>
        <a:graphic>
          <a:graphicData uri="http://schemas.openxmlformats.org/presentationml/2006/ole">
            <p:oleObj spid="_x0000_s67590" name="Equation" r:id="rId5" imgW="520560" imgH="203040" progId="Equation.DSMT4">
              <p:embed/>
            </p:oleObj>
          </a:graphicData>
        </a:graphic>
      </p:graphicFrame>
      <p:graphicFrame>
        <p:nvGraphicFramePr>
          <p:cNvPr id="67591" name="Object 7"/>
          <p:cNvGraphicFramePr>
            <a:graphicFrameLocks noChangeAspect="1"/>
          </p:cNvGraphicFramePr>
          <p:nvPr/>
        </p:nvGraphicFramePr>
        <p:xfrm>
          <a:off x="2023914" y="3654425"/>
          <a:ext cx="4132262" cy="495300"/>
        </p:xfrm>
        <a:graphic>
          <a:graphicData uri="http://schemas.openxmlformats.org/presentationml/2006/ole">
            <p:oleObj spid="_x0000_s67591" name="Equation" r:id="rId6" imgW="1422360" imgH="203040" progId="Equation.DSMT4">
              <p:embed/>
            </p:oleObj>
          </a:graphicData>
        </a:graphic>
      </p:graphicFrame>
      <p:graphicFrame>
        <p:nvGraphicFramePr>
          <p:cNvPr id="67592" name="Object 8"/>
          <p:cNvGraphicFramePr>
            <a:graphicFrameLocks noChangeAspect="1"/>
          </p:cNvGraphicFramePr>
          <p:nvPr/>
        </p:nvGraphicFramePr>
        <p:xfrm>
          <a:off x="2071290" y="4509120"/>
          <a:ext cx="3652838" cy="495300"/>
        </p:xfrm>
        <a:graphic>
          <a:graphicData uri="http://schemas.openxmlformats.org/presentationml/2006/ole">
            <p:oleObj spid="_x0000_s67592" name="Equation" r:id="rId7" imgW="12571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8620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400" dirty="0" smtClean="0"/>
              <a:t/>
            </a:r>
            <a:br>
              <a:rPr lang="en-IN" sz="2400" dirty="0" smtClean="0"/>
            </a:br>
            <a:r>
              <a:rPr lang="en-IN" sz="2400" dirty="0" smtClean="0"/>
              <a:t/>
            </a:r>
            <a:br>
              <a:rPr lang="en-IN" sz="2400" dirty="0" smtClean="0"/>
            </a:br>
            <a:r>
              <a:rPr lang="en-IN" sz="2400" dirty="0" smtClean="0"/>
              <a:t/>
            </a:r>
            <a:br>
              <a:rPr lang="en-IN" sz="2400" dirty="0" smtClean="0"/>
            </a:br>
            <a:r>
              <a:rPr lang="en-IN" sz="2400" dirty="0" smtClean="0"/>
              <a:t>     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If     is an </a:t>
            </a:r>
            <a:r>
              <a:rPr lang="en-IN" sz="3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3000" dirty="0" err="1" smtClean="0">
                <a:latin typeface="Times New Roman" pitchFamily="18" charset="0"/>
                <a:cs typeface="Times New Roman" pitchFamily="18" charset="0"/>
              </a:rPr>
              <a:t>subring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of R, then                      and </a:t>
            </a:r>
            <a:br>
              <a:rPr lang="en-IN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                           Moreover,                            and  </a:t>
            </a:r>
            <a:br>
              <a:rPr lang="en-IN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     is known as the </a:t>
            </a:r>
            <a:r>
              <a:rPr lang="en-IN" sz="3000" b="1" dirty="0" smtClean="0">
                <a:latin typeface="Times New Roman" pitchFamily="18" charset="0"/>
                <a:cs typeface="Times New Roman" pitchFamily="18" charset="0"/>
              </a:rPr>
              <a:t>tip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of           </a:t>
            </a:r>
            <a:br>
              <a:rPr lang="en-IN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000" dirty="0" smtClean="0">
                <a:latin typeface="Times New Roman" pitchFamily="18" charset="0"/>
                <a:cs typeface="Times New Roman" pitchFamily="18" charset="0"/>
              </a:rPr>
            </a:br>
            <a:endParaRPr lang="en-IN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>
            <p:ph idx="1"/>
          </p:nvPr>
        </p:nvGraphicFramePr>
        <p:xfrm>
          <a:off x="1420664" y="1935634"/>
          <a:ext cx="415032" cy="413246"/>
        </p:xfrm>
        <a:graphic>
          <a:graphicData uri="http://schemas.openxmlformats.org/presentationml/2006/ole">
            <p:oleObj spid="_x0000_s69636" name="Equation" r:id="rId3" imgW="126720" imgH="177480" progId="Equation.DSMT4">
              <p:embed/>
            </p:oleObj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5868144" y="1916832"/>
          <a:ext cx="1872208" cy="442441"/>
        </p:xfrm>
        <a:graphic>
          <a:graphicData uri="http://schemas.openxmlformats.org/presentationml/2006/ole">
            <p:oleObj spid="_x0000_s69638" name="Equation" r:id="rId4" imgW="736560" imgH="203040" progId="Equation.DSMT4">
              <p:embed/>
            </p:oleObj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1081931" y="2626047"/>
          <a:ext cx="1977901" cy="442913"/>
        </p:xfrm>
        <a:graphic>
          <a:graphicData uri="http://schemas.openxmlformats.org/presentationml/2006/ole">
            <p:oleObj spid="_x0000_s69639" name="Equation" r:id="rId5" imgW="863280" imgH="203040" progId="Equation.DSMT4">
              <p:embed/>
            </p:oleObj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4926037" y="2564904"/>
          <a:ext cx="2454275" cy="665163"/>
        </p:xfrm>
        <a:graphic>
          <a:graphicData uri="http://schemas.openxmlformats.org/presentationml/2006/ole">
            <p:oleObj spid="_x0000_s69640" name="Equation" r:id="rId6" imgW="965160" imgH="304560" progId="Equation.DSMT4">
              <p:embed/>
            </p:oleObj>
          </a:graphicData>
        </a:graphic>
      </p:graphicFrame>
      <p:graphicFrame>
        <p:nvGraphicFramePr>
          <p:cNvPr id="69641" name="Object 9"/>
          <p:cNvGraphicFramePr>
            <a:graphicFrameLocks noChangeAspect="1"/>
          </p:cNvGraphicFramePr>
          <p:nvPr/>
        </p:nvGraphicFramePr>
        <p:xfrm>
          <a:off x="4503738" y="3284984"/>
          <a:ext cx="388937" cy="388938"/>
        </p:xfrm>
        <a:graphic>
          <a:graphicData uri="http://schemas.openxmlformats.org/presentationml/2006/ole">
            <p:oleObj spid="_x0000_s69641" name="Equation" r:id="rId7" imgW="152280" imgH="177480" progId="Equation.DSMT4">
              <p:embed/>
            </p:oleObj>
          </a:graphicData>
        </a:graphic>
      </p:graphicFrame>
      <p:graphicFrame>
        <p:nvGraphicFramePr>
          <p:cNvPr id="69642" name="Object 10"/>
          <p:cNvGraphicFramePr>
            <a:graphicFrameLocks noChangeAspect="1"/>
          </p:cNvGraphicFramePr>
          <p:nvPr/>
        </p:nvGraphicFramePr>
        <p:xfrm>
          <a:off x="8100392" y="2636912"/>
          <a:ext cx="1043608" cy="432048"/>
        </p:xfrm>
        <a:graphic>
          <a:graphicData uri="http://schemas.openxmlformats.org/presentationml/2006/ole">
            <p:oleObj spid="_x0000_s69642" name="Equation" r:id="rId8" imgW="3171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i="1" dirty="0" smtClean="0"/>
              <a:t>L</a:t>
            </a:r>
            <a:r>
              <a:rPr lang="en-IN" dirty="0" smtClean="0"/>
              <a:t>-Ideal of a ring </a:t>
            </a:r>
            <a:r>
              <a:rPr lang="en-IN" i="1" dirty="0" smtClean="0"/>
              <a:t>R</a:t>
            </a:r>
            <a:endParaRPr lang="en-IN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  Let     be an </a:t>
            </a:r>
            <a:r>
              <a:rPr lang="en-IN" i="1" dirty="0" smtClean="0"/>
              <a:t>L</a:t>
            </a:r>
            <a:r>
              <a:rPr lang="en-IN" dirty="0" smtClean="0"/>
              <a:t>-</a:t>
            </a:r>
            <a:r>
              <a:rPr lang="en-IN" dirty="0" err="1" smtClean="0"/>
              <a:t>subring</a:t>
            </a:r>
            <a:r>
              <a:rPr lang="en-IN" dirty="0" smtClean="0"/>
              <a:t> of </a:t>
            </a:r>
            <a:r>
              <a:rPr lang="en-IN" i="1" dirty="0" smtClean="0"/>
              <a:t>R</a:t>
            </a:r>
            <a:r>
              <a:rPr lang="en-IN" dirty="0" smtClean="0"/>
              <a:t>. Then      </a:t>
            </a:r>
            <a:r>
              <a:rPr lang="en-US" dirty="0" smtClean="0"/>
              <a:t>is said to be an </a:t>
            </a:r>
            <a:r>
              <a:rPr lang="en-US" i="1" dirty="0" smtClean="0"/>
              <a:t>L</a:t>
            </a:r>
            <a:r>
              <a:rPr lang="en-US" dirty="0" smtClean="0"/>
              <a:t>-( left, right ) ideal of </a:t>
            </a:r>
            <a:r>
              <a:rPr lang="en-US" i="1" dirty="0" smtClean="0"/>
              <a:t>R</a:t>
            </a:r>
            <a:r>
              <a:rPr lang="en-US" dirty="0" smtClean="0"/>
              <a:t> if  for each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(                                                             )</a:t>
            </a:r>
          </a:p>
          <a:p>
            <a:pPr>
              <a:buNone/>
            </a:pPr>
            <a:r>
              <a:rPr lang="en-US" dirty="0" smtClean="0"/>
              <a:t>            </a:t>
            </a:r>
          </a:p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The set of </a:t>
            </a:r>
            <a:r>
              <a:rPr lang="en-US" i="1" dirty="0" smtClean="0"/>
              <a:t>L</a:t>
            </a:r>
            <a:r>
              <a:rPr lang="en-US" dirty="0" smtClean="0"/>
              <a:t>-ideals of R is denoted by  </a:t>
            </a:r>
            <a:endParaRPr lang="en-IN" dirty="0"/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1475656" y="2349500"/>
          <a:ext cx="242888" cy="334963"/>
        </p:xfrm>
        <a:graphic>
          <a:graphicData uri="http://schemas.openxmlformats.org/presentationml/2006/ole">
            <p:oleObj spid="_x0000_s68610" name="Equation" r:id="rId3" imgW="126720" imgH="177480" progId="Equation.DSMT4">
              <p:embed/>
            </p:oleObj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7020273" y="2717676"/>
          <a:ext cx="1512167" cy="495300"/>
        </p:xfrm>
        <a:graphic>
          <a:graphicData uri="http://schemas.openxmlformats.org/presentationml/2006/ole">
            <p:oleObj spid="_x0000_s68612" name="Equation" r:id="rId4" imgW="520560" imgH="203040" progId="Equation.DSMT4">
              <p:embed/>
            </p:oleObj>
          </a:graphicData>
        </a:graphic>
      </p:graphicFrame>
      <p:graphicFrame>
        <p:nvGraphicFramePr>
          <p:cNvPr id="67591" name="Object 7"/>
          <p:cNvGraphicFramePr>
            <a:graphicFrameLocks noChangeAspect="1"/>
          </p:cNvGraphicFramePr>
          <p:nvPr/>
        </p:nvGraphicFramePr>
        <p:xfrm>
          <a:off x="2262188" y="4733925"/>
          <a:ext cx="3654425" cy="495300"/>
        </p:xfrm>
        <a:graphic>
          <a:graphicData uri="http://schemas.openxmlformats.org/presentationml/2006/ole">
            <p:oleObj spid="_x0000_s68613" name="Equation" r:id="rId5" imgW="1257120" imgH="203040" progId="Equation.DSMT4">
              <p:embed/>
            </p:oleObj>
          </a:graphicData>
        </a:graphic>
      </p:graphicFrame>
      <p:graphicFrame>
        <p:nvGraphicFramePr>
          <p:cNvPr id="67592" name="Object 8"/>
          <p:cNvGraphicFramePr>
            <a:graphicFrameLocks noChangeAspect="1"/>
          </p:cNvGraphicFramePr>
          <p:nvPr/>
        </p:nvGraphicFramePr>
        <p:xfrm>
          <a:off x="1706563" y="3654425"/>
          <a:ext cx="2471737" cy="495300"/>
        </p:xfrm>
        <a:graphic>
          <a:graphicData uri="http://schemas.openxmlformats.org/presentationml/2006/ole">
            <p:oleObj spid="_x0000_s68614" name="Equation" r:id="rId6" imgW="850680" imgH="203040" progId="Equation.DSMT4">
              <p:embed/>
            </p:oleObj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6129312" y="2373957"/>
          <a:ext cx="242888" cy="334963"/>
        </p:xfrm>
        <a:graphic>
          <a:graphicData uri="http://schemas.openxmlformats.org/presentationml/2006/ole">
            <p:oleObj spid="_x0000_s68615" name="Equation" r:id="rId7" imgW="126720" imgH="177480" progId="Equation.DSMT4">
              <p:embed/>
            </p:oleObj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4392613" y="3644900"/>
          <a:ext cx="2360612" cy="495300"/>
        </p:xfrm>
        <a:graphic>
          <a:graphicData uri="http://schemas.openxmlformats.org/presentationml/2006/ole">
            <p:oleObj spid="_x0000_s68616" name="Equation" r:id="rId8" imgW="812520" imgH="203040" progId="Equation.DSMT4">
              <p:embed/>
            </p:oleObj>
          </a:graphicData>
        </a:graphic>
      </p:graphicFrame>
      <p:graphicFrame>
        <p:nvGraphicFramePr>
          <p:cNvPr id="68617" name="Object 9"/>
          <p:cNvGraphicFramePr>
            <a:graphicFrameLocks noChangeAspect="1"/>
          </p:cNvGraphicFramePr>
          <p:nvPr/>
        </p:nvGraphicFramePr>
        <p:xfrm>
          <a:off x="6753051" y="5516563"/>
          <a:ext cx="1203325" cy="504825"/>
        </p:xfrm>
        <a:graphic>
          <a:graphicData uri="http://schemas.openxmlformats.org/presentationml/2006/ole">
            <p:oleObj spid="_x0000_s68617" name="Equation" r:id="rId9" imgW="3682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2276475"/>
            <a:ext cx="7704658" cy="1998663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intersection of any arbitrary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family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-ideals of R is an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-ideal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R.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Content Placeholder 3"/>
          <p:cNvSpPr>
            <a:spLocks noGrp="1"/>
          </p:cNvSpPr>
          <p:nvPr>
            <p:ph sz="half" idx="2"/>
          </p:nvPr>
        </p:nvSpPr>
        <p:spPr>
          <a:xfrm>
            <a:off x="10333038" y="1484313"/>
            <a:ext cx="4038600" cy="4714875"/>
          </a:xfrm>
        </p:spPr>
        <p:txBody>
          <a:bodyPr/>
          <a:lstStyle/>
          <a:p>
            <a:pPr eaLnBrk="1" hangingPunct="1"/>
            <a:r>
              <a:rPr lang="en-IN" dirty="0" smtClean="0"/>
              <a:t> 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half" idx="1"/>
          </p:nvPr>
        </p:nvSpPr>
        <p:spPr>
          <a:xfrm>
            <a:off x="457200" y="7255965"/>
            <a:ext cx="4038600" cy="4525963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33650"/>
            <a:ext cx="8229600" cy="432435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Let        . Then the </a:t>
            </a:r>
            <a:r>
              <a:rPr lang="en-US" i="1" dirty="0" smtClean="0"/>
              <a:t>L</a:t>
            </a:r>
            <a:r>
              <a:rPr lang="en-US" dirty="0" smtClean="0"/>
              <a:t>-ideal generated by      is defined to be the least </a:t>
            </a:r>
            <a:r>
              <a:rPr lang="en-US" i="1" dirty="0" smtClean="0"/>
              <a:t>L</a:t>
            </a:r>
            <a:r>
              <a:rPr lang="en-US" dirty="0" smtClean="0"/>
              <a:t>-ideal of </a:t>
            </a:r>
            <a:r>
              <a:rPr lang="en-US" i="1" dirty="0" smtClean="0"/>
              <a:t>R</a:t>
            </a:r>
            <a:r>
              <a:rPr lang="en-US" dirty="0" smtClean="0"/>
              <a:t> which contains      . It is denoted by         . That is 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2339752" y="3501008"/>
          <a:ext cx="323850" cy="432048"/>
        </p:xfrm>
        <a:graphic>
          <a:graphicData uri="http://schemas.openxmlformats.org/presentationml/2006/ole">
            <p:oleObj spid="_x0000_s81924" name="Equation" r:id="rId3" imgW="126720" imgH="177480" progId="Equation.DSMT4">
              <p:embed/>
            </p:oleObj>
          </a:graphicData>
        </a:graphic>
      </p:graphicFrame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5508476" y="3429000"/>
          <a:ext cx="647700" cy="615950"/>
        </p:xfrm>
        <a:graphic>
          <a:graphicData uri="http://schemas.openxmlformats.org/presentationml/2006/ole">
            <p:oleObj spid="_x0000_s81925" name="Equation" r:id="rId4" imgW="253800" imgH="253800" progId="Equation.DSMT4">
              <p:embed/>
            </p:oleObj>
          </a:graphicData>
        </a:graphic>
      </p:graphicFrame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2290763" y="4365625"/>
          <a:ext cx="3844925" cy="935038"/>
        </p:xfrm>
        <a:graphic>
          <a:graphicData uri="http://schemas.openxmlformats.org/presentationml/2006/ole">
            <p:oleObj spid="_x0000_s81926" name="Equation" r:id="rId5" imgW="1473120" imgH="457200" progId="Equation.DSMT4">
              <p:embed/>
            </p:oleObj>
          </a:graphicData>
        </a:graphic>
      </p:graphicFrame>
      <p:graphicFrame>
        <p:nvGraphicFramePr>
          <p:cNvPr id="81928" name="Object 8"/>
          <p:cNvGraphicFramePr>
            <a:graphicFrameLocks noChangeAspect="1"/>
          </p:cNvGraphicFramePr>
          <p:nvPr/>
        </p:nvGraphicFramePr>
        <p:xfrm>
          <a:off x="1476375" y="2420938"/>
          <a:ext cx="1138238" cy="647700"/>
        </p:xfrm>
        <a:graphic>
          <a:graphicData uri="http://schemas.openxmlformats.org/presentationml/2006/ole">
            <p:oleObj spid="_x0000_s81928" name="Equation" r:id="rId6" imgW="406080" imgH="203040" progId="Equation.DSMT4">
              <p:embed/>
            </p:oleObj>
          </a:graphicData>
        </a:graphic>
      </p:graphicFrame>
      <p:graphicFrame>
        <p:nvGraphicFramePr>
          <p:cNvPr id="81929" name="Object 9"/>
          <p:cNvGraphicFramePr>
            <a:graphicFrameLocks noChangeAspect="1"/>
          </p:cNvGraphicFramePr>
          <p:nvPr/>
        </p:nvGraphicFramePr>
        <p:xfrm>
          <a:off x="7778129" y="2636838"/>
          <a:ext cx="322263" cy="360362"/>
        </p:xfrm>
        <a:graphic>
          <a:graphicData uri="http://schemas.openxmlformats.org/presentationml/2006/ole">
            <p:oleObj spid="_x0000_s81929" name="Equation" r:id="rId7" imgW="12672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set of </a:t>
            </a:r>
            <a:r>
              <a:rPr lang="en-US" i="1" dirty="0" smtClean="0"/>
              <a:t>L</a:t>
            </a:r>
            <a:r>
              <a:rPr lang="en-US" dirty="0" smtClean="0"/>
              <a:t>-ideals</a:t>
            </a:r>
            <a:r>
              <a:rPr lang="en-US" b="1" dirty="0" smtClean="0"/>
              <a:t> </a:t>
            </a:r>
            <a:r>
              <a:rPr lang="en-US" dirty="0" smtClean="0"/>
              <a:t>of a ring  is a complete lattice under the ordering of </a:t>
            </a:r>
            <a:r>
              <a:rPr lang="en-US" i="1" dirty="0" smtClean="0"/>
              <a:t>L</a:t>
            </a:r>
            <a:r>
              <a:rPr lang="en-US" dirty="0" smtClean="0"/>
              <a:t>-set inclusion, where the </a:t>
            </a:r>
            <a:r>
              <a:rPr lang="en-US" dirty="0" err="1" smtClean="0"/>
              <a:t>infima</a:t>
            </a:r>
            <a:r>
              <a:rPr lang="en-US" dirty="0" smtClean="0"/>
              <a:t> and the </a:t>
            </a:r>
            <a:r>
              <a:rPr lang="en-US" dirty="0" err="1" smtClean="0"/>
              <a:t>suprema</a:t>
            </a:r>
            <a:r>
              <a:rPr lang="en-US" dirty="0" smtClean="0"/>
              <a:t> of a family of </a:t>
            </a:r>
            <a:r>
              <a:rPr lang="en-US" i="1" dirty="0" smtClean="0"/>
              <a:t>L</a:t>
            </a:r>
            <a:r>
              <a:rPr lang="en-US" dirty="0" smtClean="0"/>
              <a:t>-ideals of  are defined as the intersection of the family and the ideal generated by their union respectively.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In ring theory, the  sum of two ideals  I and J of a ring R is again  an ideal of R which is the least ideal of R containing both I and J.  Thus </a:t>
            </a:r>
          </a:p>
          <a:p>
            <a:pPr algn="just">
              <a:lnSpc>
                <a:spcPct val="150000"/>
              </a:lnSpc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The sum I+J provides the join of the ideals I and J. </a:t>
            </a:r>
            <a:endParaRPr lang="en-US" dirty="0"/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3103563" y="4382938"/>
          <a:ext cx="3276600" cy="630238"/>
        </p:xfrm>
        <a:graphic>
          <a:graphicData uri="http://schemas.openxmlformats.org/presentationml/2006/ole">
            <p:oleObj spid="_x0000_s119810" name="Equation" r:id="rId3" imgW="100296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However in  </a:t>
            </a:r>
            <a:r>
              <a:rPr lang="en-IN" i="1" dirty="0" smtClean="0"/>
              <a:t>L</a:t>
            </a:r>
            <a:r>
              <a:rPr lang="en-IN" dirty="0" smtClean="0"/>
              <a:t>-ring theory , the sum of two </a:t>
            </a:r>
            <a:r>
              <a:rPr lang="en-IN" i="1" dirty="0" smtClean="0"/>
              <a:t>L</a:t>
            </a:r>
            <a:r>
              <a:rPr lang="en-IN" dirty="0" smtClean="0"/>
              <a:t>-ideals                       of </a:t>
            </a:r>
            <a:r>
              <a:rPr lang="en-IN" i="1" dirty="0" smtClean="0"/>
              <a:t>R</a:t>
            </a:r>
            <a:r>
              <a:rPr lang="en-IN" dirty="0" smtClean="0"/>
              <a:t>  is an </a:t>
            </a:r>
            <a:r>
              <a:rPr lang="en-IN" i="1" dirty="0" smtClean="0"/>
              <a:t>L</a:t>
            </a:r>
            <a:r>
              <a:rPr lang="en-IN" dirty="0" smtClean="0"/>
              <a:t>-ideal  containing both                      if and only if  they have identical tips.</a:t>
            </a:r>
          </a:p>
          <a:p>
            <a:endParaRPr lang="en-IN" dirty="0" smtClean="0"/>
          </a:p>
        </p:txBody>
      </p:sp>
      <p:graphicFrame>
        <p:nvGraphicFramePr>
          <p:cNvPr id="120834" name="Object 2"/>
          <p:cNvGraphicFramePr>
            <a:graphicFrameLocks noChangeAspect="1"/>
          </p:cNvGraphicFramePr>
          <p:nvPr/>
        </p:nvGraphicFramePr>
        <p:xfrm>
          <a:off x="1980704" y="2708275"/>
          <a:ext cx="1727200" cy="576263"/>
        </p:xfrm>
        <a:graphic>
          <a:graphicData uri="http://schemas.openxmlformats.org/presentationml/2006/ole">
            <p:oleObj spid="_x0000_s120834" name="Equation" r:id="rId3" imgW="507960" imgH="203040" progId="Equation.DSMT4">
              <p:embed/>
            </p:oleObj>
          </a:graphicData>
        </a:graphic>
      </p:graphicFrame>
      <p:graphicFrame>
        <p:nvGraphicFramePr>
          <p:cNvPr id="120835" name="Object 3"/>
          <p:cNvGraphicFramePr>
            <a:graphicFrameLocks noChangeAspect="1"/>
          </p:cNvGraphicFramePr>
          <p:nvPr/>
        </p:nvGraphicFramePr>
        <p:xfrm>
          <a:off x="2339752" y="3068960"/>
          <a:ext cx="1727200" cy="576263"/>
        </p:xfrm>
        <a:graphic>
          <a:graphicData uri="http://schemas.openxmlformats.org/presentationml/2006/ole">
            <p:oleObj spid="_x0000_s120835" name="Equation" r:id="rId4" imgW="5079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Let denote the set of </a:t>
            </a:r>
            <a:r>
              <a:rPr lang="en-IN" i="1" dirty="0" smtClean="0"/>
              <a:t>L</a:t>
            </a:r>
            <a:r>
              <a:rPr lang="en-IN" dirty="0" smtClean="0"/>
              <a:t>-ideals  of </a:t>
            </a:r>
            <a:r>
              <a:rPr lang="en-IN" i="1" dirty="0" smtClean="0"/>
              <a:t>R</a:t>
            </a:r>
            <a:r>
              <a:rPr lang="en-IN" dirty="0" smtClean="0"/>
              <a:t>, each having the same tip ‘t’ by </a:t>
            </a:r>
          </a:p>
          <a:p>
            <a:endParaRPr lang="en-IN" dirty="0" smtClean="0"/>
          </a:p>
          <a:p>
            <a:r>
              <a:rPr lang="en-IN" dirty="0" smtClean="0"/>
              <a:t>Thus                is a modular lattice with meet and join defined by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                                               </a:t>
            </a:r>
          </a:p>
          <a:p>
            <a:pPr>
              <a:buNone/>
            </a:pPr>
            <a:r>
              <a:rPr lang="en-IN" dirty="0" smtClean="0"/>
              <a:t>                                  and                            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3810993" y="2708920"/>
          <a:ext cx="1121047" cy="576064"/>
        </p:xfrm>
        <a:graphic>
          <a:graphicData uri="http://schemas.openxmlformats.org/presentationml/2006/ole">
            <p:oleObj spid="_x0000_s121858" name="Equation" r:id="rId3" imgW="406080" imgH="228600" progId="Equation.DSMT4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1847850" y="3644900"/>
          <a:ext cx="1016000" cy="576263"/>
        </p:xfrm>
        <a:graphic>
          <a:graphicData uri="http://schemas.openxmlformats.org/presentationml/2006/ole">
            <p:oleObj spid="_x0000_s121860" name="Equation" r:id="rId4" imgW="368280" imgH="228600" progId="Equation.DSMT4">
              <p:embed/>
            </p:oleObj>
          </a:graphicData>
        </a:graphic>
      </p:graphicFrame>
      <p:graphicFrame>
        <p:nvGraphicFramePr>
          <p:cNvPr id="121862" name="Object 6"/>
          <p:cNvGraphicFramePr>
            <a:graphicFrameLocks noChangeAspect="1"/>
          </p:cNvGraphicFramePr>
          <p:nvPr/>
        </p:nvGraphicFramePr>
        <p:xfrm>
          <a:off x="4716016" y="5013176"/>
          <a:ext cx="1800200" cy="473174"/>
        </p:xfrm>
        <a:graphic>
          <a:graphicData uri="http://schemas.openxmlformats.org/presentationml/2006/ole">
            <p:oleObj spid="_x0000_s121862" name="Equation" r:id="rId5" imgW="838080" imgH="203040" progId="Equation.DSMT4">
              <p:embed/>
            </p:oleObj>
          </a:graphicData>
        </a:graphic>
      </p:graphicFrame>
      <p:graphicFrame>
        <p:nvGraphicFramePr>
          <p:cNvPr id="121863" name="Object 7"/>
          <p:cNvGraphicFramePr>
            <a:graphicFrameLocks noChangeAspect="1"/>
          </p:cNvGraphicFramePr>
          <p:nvPr/>
        </p:nvGraphicFramePr>
        <p:xfrm>
          <a:off x="1043608" y="5013176"/>
          <a:ext cx="2241550" cy="512762"/>
        </p:xfrm>
        <a:graphic>
          <a:graphicData uri="http://schemas.openxmlformats.org/presentationml/2006/ole">
            <p:oleObj spid="_x0000_s121863" name="Equation" r:id="rId6" imgW="8125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However, if two </a:t>
            </a:r>
            <a:r>
              <a:rPr lang="en-IN" i="1" dirty="0" smtClean="0"/>
              <a:t>L</a:t>
            </a:r>
            <a:r>
              <a:rPr lang="en-IN" dirty="0" smtClean="0"/>
              <a:t>-ideals  of </a:t>
            </a:r>
            <a:r>
              <a:rPr lang="en-IN" i="1" dirty="0" smtClean="0"/>
              <a:t>R</a:t>
            </a:r>
            <a:r>
              <a:rPr lang="en-IN" dirty="0" smtClean="0"/>
              <a:t>  have different tips,  then their  sum fails to provide the join of given </a:t>
            </a:r>
            <a:r>
              <a:rPr lang="en-IN" i="1" dirty="0" smtClean="0"/>
              <a:t>L-</a:t>
            </a:r>
            <a:r>
              <a:rPr lang="en-IN" dirty="0" smtClean="0"/>
              <a:t>ideals.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 smtClean="0"/>
              <a:t>Fuzzy sets were introduced by </a:t>
            </a:r>
            <a:r>
              <a:rPr lang="en-IN" dirty="0" err="1" smtClean="0"/>
              <a:t>Zadeh</a:t>
            </a:r>
            <a:r>
              <a:rPr lang="en-IN" dirty="0" smtClean="0"/>
              <a:t> with a view to apply it in approximate reasoning.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525962"/>
          </a:xfrm>
        </p:spPr>
        <p:txBody>
          <a:bodyPr>
            <a:normAutofit/>
          </a:bodyPr>
          <a:lstStyle/>
          <a:p>
            <a:pPr marL="365760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IN" dirty="0" smtClean="0"/>
          </a:p>
          <a:p>
            <a:pPr marL="365760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IN" dirty="0" smtClean="0"/>
              <a:t>If  the closed unit interval  [0,1] is replaced by a lattice </a:t>
            </a:r>
            <a:r>
              <a:rPr lang="en-IN" i="1" dirty="0" smtClean="0"/>
              <a:t>L</a:t>
            </a:r>
            <a:r>
              <a:rPr lang="en-IN" dirty="0" smtClean="0"/>
              <a:t> having least and greatest  elements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IN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IN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IN" dirty="0" smtClean="0"/>
              <a:t>   Then        is called an  </a:t>
            </a:r>
            <a:r>
              <a:rPr lang="en-IN" i="1" dirty="0" smtClean="0"/>
              <a:t>L</a:t>
            </a:r>
            <a:r>
              <a:rPr lang="en-IN" dirty="0" smtClean="0"/>
              <a:t>-subset in X 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IN" dirty="0"/>
          </a:p>
        </p:txBody>
      </p:sp>
      <p:sp>
        <p:nvSpPr>
          <p:cNvPr id="1031" name="Content Placeholder 8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528320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  <a:defRPr/>
            </a:pPr>
            <a:r>
              <a:rPr lang="en-IN" dirty="0" smtClean="0"/>
              <a:t>     </a:t>
            </a:r>
          </a:p>
          <a:p>
            <a:pPr indent="0" algn="just" eaLnBrk="1" hangingPunct="1">
              <a:buFont typeface="Georgia" pitchFamily="18" charset="0"/>
              <a:buNone/>
              <a:defRPr/>
            </a:pPr>
            <a:r>
              <a:rPr lang="en-IN" sz="2400" dirty="0" smtClean="0"/>
              <a:t>A fuzzy set in X  is a mapping</a:t>
            </a:r>
          </a:p>
          <a:p>
            <a:pPr eaLnBrk="1" hangingPunct="1">
              <a:defRPr/>
            </a:pPr>
            <a:endParaRPr lang="en-IN" sz="2400" dirty="0" smtClean="0"/>
          </a:p>
          <a:p>
            <a:pPr eaLnBrk="1" hangingPunct="1">
              <a:defRPr/>
            </a:pPr>
            <a:endParaRPr lang="en-IN" dirty="0" smtClean="0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1530350" y="3733800"/>
          <a:ext cx="1778000" cy="342900"/>
        </p:xfrm>
        <a:graphic>
          <a:graphicData uri="http://schemas.openxmlformats.org/presentationml/2006/ole">
            <p:oleObj spid="_x0000_s106498" name="Equation" r:id="rId3" imgW="1777680" imgH="342720" progId="Equation.DSMT4">
              <p:embed/>
            </p:oleObj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5456238" y="4005263"/>
          <a:ext cx="1270000" cy="342900"/>
        </p:xfrm>
        <a:graphic>
          <a:graphicData uri="http://schemas.openxmlformats.org/presentationml/2006/ole">
            <p:oleObj spid="_x0000_s106499" name="Equation" r:id="rId4" imgW="1269720" imgH="342720" progId="Equation.DSMT4">
              <p:embed/>
            </p:oleObj>
          </a:graphicData>
        </a:graphic>
      </p:graphicFrame>
      <p:graphicFrame>
        <p:nvGraphicFramePr>
          <p:cNvPr id="1028" name="Object 10"/>
          <p:cNvGraphicFramePr>
            <a:graphicFrameLocks noChangeAspect="1"/>
          </p:cNvGraphicFramePr>
          <p:nvPr/>
        </p:nvGraphicFramePr>
        <p:xfrm>
          <a:off x="5856288" y="4675188"/>
          <a:ext cx="228600" cy="266700"/>
        </p:xfrm>
        <a:graphic>
          <a:graphicData uri="http://schemas.openxmlformats.org/presentationml/2006/ole">
            <p:oleObj spid="_x0000_s106500" name="Equation" r:id="rId5" imgW="22860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 Modularity of the lattice of </a:t>
            </a:r>
            <a:r>
              <a:rPr lang="en-US" i="1" dirty="0" smtClean="0"/>
              <a:t>L</a:t>
            </a:r>
            <a:r>
              <a:rPr lang="en-US" dirty="0" smtClean="0"/>
              <a:t>-ideals of a ring still remain  an open problem.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570"/>
            <a:ext cx="8229600" cy="6573838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T. Head in his outstanding paper introduced the concept of a tip-extended pair of fuzzy subgroups and provided the join structure of a pair of fuzzy subgroups of the lattice of fuzzy normal subgroups.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899592" y="2136338"/>
            <a:ext cx="74888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Jain demonstrated the utility of this join structure to establish a direct proof of modularity of the lattice of fuzzy normal subgroups. 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We answer the question of modularity of the lattice of </a:t>
            </a:r>
            <a:r>
              <a:rPr lang="en-US" i="1" dirty="0" smtClean="0"/>
              <a:t>L</a:t>
            </a:r>
            <a:r>
              <a:rPr lang="en-US" dirty="0" smtClean="0"/>
              <a:t>-ideals of a ring in affirmative. In doing so, we extend the notion of tip-extended pair of fuzzy ideals to the </a:t>
            </a:r>
            <a:r>
              <a:rPr lang="en-US" i="1" dirty="0" smtClean="0"/>
              <a:t>L</a:t>
            </a:r>
            <a:r>
              <a:rPr lang="en-US" dirty="0" smtClean="0"/>
              <a:t>-setting for </a:t>
            </a:r>
            <a:r>
              <a:rPr lang="en-US" i="1" dirty="0" smtClean="0"/>
              <a:t>L</a:t>
            </a:r>
            <a:r>
              <a:rPr lang="en-US" dirty="0" smtClean="0"/>
              <a:t>-ideals of a ring and thus construct the join of two </a:t>
            </a:r>
            <a:r>
              <a:rPr lang="en-US" i="1" dirty="0" smtClean="0"/>
              <a:t>L</a:t>
            </a:r>
            <a:r>
              <a:rPr lang="en-US" dirty="0" smtClean="0"/>
              <a:t>-ideals in a very simple way. This join structure helps us to establish that the lattice of </a:t>
            </a:r>
            <a:r>
              <a:rPr lang="en-US" i="1" dirty="0" smtClean="0"/>
              <a:t>L</a:t>
            </a:r>
            <a:r>
              <a:rPr lang="en-US" dirty="0" smtClean="0"/>
              <a:t>-ideals of a ring is modular.</a:t>
            </a:r>
            <a:endParaRPr lang="en-IN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Here we introduce the idea of a tip-extended pair of </a:t>
            </a:r>
            <a:r>
              <a:rPr lang="en-US" i="1" dirty="0" smtClean="0"/>
              <a:t>L</a:t>
            </a:r>
            <a:r>
              <a:rPr lang="en-US" dirty="0" smtClean="0"/>
              <a:t>-ideals. We first prove the following proposition: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 Let       be an </a:t>
            </a:r>
            <a:r>
              <a:rPr lang="en-US" i="1" dirty="0" smtClean="0"/>
              <a:t>L</a:t>
            </a:r>
            <a:r>
              <a:rPr lang="en-US" dirty="0" smtClean="0"/>
              <a:t>-ideal of </a:t>
            </a:r>
            <a:r>
              <a:rPr lang="en-US" i="1" dirty="0" smtClean="0"/>
              <a:t>R</a:t>
            </a:r>
            <a:r>
              <a:rPr lang="en-US" dirty="0" smtClean="0"/>
              <a:t>  and          . Then the </a:t>
            </a:r>
            <a:r>
              <a:rPr lang="en-US" i="1" dirty="0" smtClean="0"/>
              <a:t>L</a:t>
            </a:r>
            <a:r>
              <a:rPr lang="en-US" dirty="0" smtClean="0"/>
              <a:t>-subset </a:t>
            </a:r>
            <a:r>
              <a:rPr lang="en-US" baseline="30000" dirty="0" smtClean="0"/>
              <a:t>              </a:t>
            </a:r>
            <a:r>
              <a:rPr lang="en-US" dirty="0" smtClean="0"/>
              <a:t>of   </a:t>
            </a:r>
            <a:r>
              <a:rPr lang="en-US" i="1" dirty="0" smtClean="0"/>
              <a:t>R</a:t>
            </a:r>
            <a:r>
              <a:rPr lang="en-US" dirty="0" smtClean="0"/>
              <a:t> defined by </a:t>
            </a:r>
          </a:p>
          <a:p>
            <a:pPr>
              <a:buNone/>
            </a:pPr>
            <a:r>
              <a:rPr lang="en-US" dirty="0" smtClean="0"/>
              <a:t>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if x </a:t>
            </a:r>
            <a:r>
              <a:rPr lang="en-US" dirty="0" smtClean="0">
                <a:sym typeface="Symbol"/>
              </a:rPr>
              <a:t></a:t>
            </a:r>
            <a:r>
              <a:rPr lang="en-US" dirty="0" smtClean="0"/>
              <a:t> 0,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                                   t               if   x = 0;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is also an </a:t>
            </a:r>
            <a:r>
              <a:rPr lang="en-US" i="1" dirty="0" smtClean="0"/>
              <a:t>L</a:t>
            </a:r>
            <a:r>
              <a:rPr lang="en-US" dirty="0" smtClean="0"/>
              <a:t>-ideal </a:t>
            </a:r>
            <a:r>
              <a:rPr lang="en-US" dirty="0" smtClean="0">
                <a:hlinkClick r:id="rId3" action="ppaction://hlinksldjump"/>
              </a:rPr>
              <a:t>of</a:t>
            </a:r>
            <a:r>
              <a:rPr lang="en-US" dirty="0" smtClean="0"/>
              <a:t> R.</a:t>
            </a:r>
            <a:endParaRPr lang="en-IN" dirty="0" smtClean="0"/>
          </a:p>
          <a:p>
            <a:endParaRPr lang="en-IN" dirty="0"/>
          </a:p>
        </p:txBody>
      </p:sp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1585442" y="2492896"/>
          <a:ext cx="322262" cy="360362"/>
        </p:xfrm>
        <a:graphic>
          <a:graphicData uri="http://schemas.openxmlformats.org/presentationml/2006/ole">
            <p:oleObj spid="_x0000_s82947" name="Equation" r:id="rId4" imgW="126720" imgH="177480" progId="Equation.DSMT4">
              <p:embed/>
            </p:oleObj>
          </a:graphicData>
        </a:graphic>
      </p:graphicFrame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5581179" y="2492896"/>
          <a:ext cx="935037" cy="360362"/>
        </p:xfrm>
        <a:graphic>
          <a:graphicData uri="http://schemas.openxmlformats.org/presentationml/2006/ole">
            <p:oleObj spid="_x0000_s82949" name="Equation" r:id="rId5" imgW="368280" imgH="177480" progId="Equation.DSMT4">
              <p:embed/>
            </p:oleObj>
          </a:graphicData>
        </a:graphic>
      </p:graphicFrame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2208684" y="3068960"/>
          <a:ext cx="419100" cy="438150"/>
        </p:xfrm>
        <a:graphic>
          <a:graphicData uri="http://schemas.openxmlformats.org/presentationml/2006/ole">
            <p:oleObj spid="_x0000_s82950" name="Equation" r:id="rId6" imgW="164880" imgH="215640" progId="Equation.DSMT4">
              <p:embed/>
            </p:oleObj>
          </a:graphicData>
        </a:graphic>
      </p:graphicFrame>
      <p:graphicFrame>
        <p:nvGraphicFramePr>
          <p:cNvPr id="82951" name="Object 7"/>
          <p:cNvGraphicFramePr>
            <a:graphicFrameLocks noChangeAspect="1"/>
          </p:cNvGraphicFramePr>
          <p:nvPr/>
        </p:nvGraphicFramePr>
        <p:xfrm>
          <a:off x="1889125" y="4450630"/>
          <a:ext cx="1320800" cy="490538"/>
        </p:xfrm>
        <a:graphic>
          <a:graphicData uri="http://schemas.openxmlformats.org/presentationml/2006/ole">
            <p:oleObj spid="_x0000_s82951" name="Equation" r:id="rId7" imgW="520560" imgH="241200" progId="Equation.DSMT4">
              <p:embed/>
            </p:oleObj>
          </a:graphicData>
        </a:graphic>
      </p:graphicFrame>
      <p:graphicFrame>
        <p:nvGraphicFramePr>
          <p:cNvPr id="82952" name="Object 8"/>
          <p:cNvGraphicFramePr>
            <a:graphicFrameLocks noChangeAspect="1"/>
          </p:cNvGraphicFramePr>
          <p:nvPr/>
        </p:nvGraphicFramePr>
        <p:xfrm>
          <a:off x="4278114" y="4142978"/>
          <a:ext cx="869950" cy="438150"/>
        </p:xfrm>
        <a:graphic>
          <a:graphicData uri="http://schemas.openxmlformats.org/presentationml/2006/ole">
            <p:oleObj spid="_x0000_s82952" name="Equation" r:id="rId8" imgW="342720" imgH="215640" progId="Equation.DSMT4">
              <p:embed/>
            </p:oleObj>
          </a:graphicData>
        </a:graphic>
      </p:graphicFrame>
      <p:sp>
        <p:nvSpPr>
          <p:cNvPr id="11" name="Left Brace 10"/>
          <p:cNvSpPr/>
          <p:nvPr/>
        </p:nvSpPr>
        <p:spPr>
          <a:xfrm>
            <a:off x="3707904" y="3933056"/>
            <a:ext cx="288032" cy="15121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/>
              <a:t>    </a:t>
            </a:r>
            <a:r>
              <a:rPr lang="en-US" dirty="0" smtClean="0"/>
              <a:t>Let</a:t>
            </a:r>
            <a:r>
              <a:rPr lang="en-US" b="1" dirty="0" smtClean="0"/>
              <a:t> </a:t>
            </a:r>
            <a:r>
              <a:rPr lang="en-US" dirty="0" smtClean="0"/>
              <a:t>    and       be </a:t>
            </a:r>
            <a:r>
              <a:rPr lang="en-US" i="1" dirty="0" smtClean="0"/>
              <a:t>L</a:t>
            </a:r>
            <a:r>
              <a:rPr lang="en-US" dirty="0" smtClean="0"/>
              <a:t>-ideals of R . Define </a:t>
            </a:r>
            <a:r>
              <a:rPr lang="en-US" i="1" dirty="0" smtClean="0"/>
              <a:t>L</a:t>
            </a:r>
            <a:r>
              <a:rPr lang="en-US" dirty="0" smtClean="0"/>
              <a:t>-subsets               </a:t>
            </a:r>
          </a:p>
          <a:p>
            <a:pPr algn="just">
              <a:buNone/>
            </a:pPr>
            <a:r>
              <a:rPr lang="en-US" dirty="0" smtClean="0"/>
              <a:t>          and       of  R as follows:</a:t>
            </a:r>
          </a:p>
          <a:p>
            <a:pPr algn="just">
              <a:buNone/>
            </a:pPr>
            <a:r>
              <a:rPr lang="en-US" dirty="0" smtClean="0"/>
              <a:t>                                     </a:t>
            </a:r>
          </a:p>
          <a:p>
            <a:pPr algn="just">
              <a:buNone/>
            </a:pPr>
            <a:r>
              <a:rPr lang="en-US" dirty="0" smtClean="0"/>
              <a:t>                                   and                            for x </a:t>
            </a:r>
            <a:r>
              <a:rPr lang="en-US" dirty="0" smtClean="0">
                <a:sym typeface="Symbol"/>
              </a:rPr>
              <a:t></a:t>
            </a:r>
            <a:r>
              <a:rPr lang="en-US" dirty="0" smtClean="0"/>
              <a:t> 0,</a:t>
            </a:r>
          </a:p>
          <a:p>
            <a:pPr algn="just">
              <a:buNone/>
            </a:pPr>
            <a:endParaRPr lang="en-IN" dirty="0" smtClean="0"/>
          </a:p>
          <a:p>
            <a:pPr>
              <a:buNone/>
            </a:pPr>
            <a:r>
              <a:rPr lang="en-US" dirty="0" smtClean="0"/>
              <a:t>                     </a:t>
            </a:r>
            <a:endParaRPr lang="en-IN" dirty="0" smtClean="0"/>
          </a:p>
        </p:txBody>
      </p:sp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1585442" y="2348880"/>
          <a:ext cx="322262" cy="360363"/>
        </p:xfrm>
        <a:graphic>
          <a:graphicData uri="http://schemas.openxmlformats.org/presentationml/2006/ole">
            <p:oleObj spid="_x0000_s83971" name="Equation" r:id="rId3" imgW="126720" imgH="177480" progId="Equation.DSMT4">
              <p:embed/>
            </p:oleObj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2705819" y="2349500"/>
          <a:ext cx="354013" cy="360363"/>
        </p:xfrm>
        <a:graphic>
          <a:graphicData uri="http://schemas.openxmlformats.org/presentationml/2006/ole">
            <p:oleObj spid="_x0000_s83972" name="Equation" r:id="rId4" imgW="139680" imgH="177480" progId="Equation.DSMT4">
              <p:embed/>
            </p:oleObj>
          </a:graphicData>
        </a:graphic>
      </p:graphicFrame>
      <p:graphicFrame>
        <p:nvGraphicFramePr>
          <p:cNvPr id="83974" name="Object 6"/>
          <p:cNvGraphicFramePr>
            <a:graphicFrameLocks noChangeAspect="1"/>
          </p:cNvGraphicFramePr>
          <p:nvPr/>
        </p:nvGraphicFramePr>
        <p:xfrm>
          <a:off x="991469" y="2774826"/>
          <a:ext cx="484187" cy="438150"/>
        </p:xfrm>
        <a:graphic>
          <a:graphicData uri="http://schemas.openxmlformats.org/presentationml/2006/ole">
            <p:oleObj spid="_x0000_s83974" name="Equation" r:id="rId5" imgW="190440" imgH="215640" progId="Equation.DSMT4">
              <p:embed/>
            </p:oleObj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24075" y="2682875"/>
          <a:ext cx="484188" cy="488950"/>
        </p:xfrm>
        <a:graphic>
          <a:graphicData uri="http://schemas.openxmlformats.org/presentationml/2006/ole">
            <p:oleObj spid="_x0000_s83975" name="Equation" r:id="rId6" imgW="190440" imgH="241200" progId="Equation.DSMT4">
              <p:embed/>
            </p:oleObj>
          </a:graphicData>
        </a:graphic>
      </p:graphicFrame>
      <p:graphicFrame>
        <p:nvGraphicFramePr>
          <p:cNvPr id="83977" name="Object 9"/>
          <p:cNvGraphicFramePr>
            <a:graphicFrameLocks noChangeAspect="1"/>
          </p:cNvGraphicFramePr>
          <p:nvPr/>
        </p:nvGraphicFramePr>
        <p:xfrm>
          <a:off x="1426542" y="3645024"/>
          <a:ext cx="2065338" cy="463550"/>
        </p:xfrm>
        <a:graphic>
          <a:graphicData uri="http://schemas.openxmlformats.org/presentationml/2006/ole">
            <p:oleObj spid="_x0000_s83977" name="Equation" r:id="rId7" imgW="812520" imgH="228600" progId="Equation.DSMT4">
              <p:embed/>
            </p:oleObj>
          </a:graphicData>
        </a:graphic>
      </p:graphicFrame>
      <p:graphicFrame>
        <p:nvGraphicFramePr>
          <p:cNvPr id="83978" name="Object 10"/>
          <p:cNvGraphicFramePr>
            <a:graphicFrameLocks noChangeAspect="1"/>
          </p:cNvGraphicFramePr>
          <p:nvPr/>
        </p:nvGraphicFramePr>
        <p:xfrm>
          <a:off x="4427984" y="3645024"/>
          <a:ext cx="2098675" cy="463550"/>
        </p:xfrm>
        <a:graphic>
          <a:graphicData uri="http://schemas.openxmlformats.org/presentationml/2006/ole">
            <p:oleObj spid="_x0000_s83978" name="Equation" r:id="rId8" imgW="825480" imgH="228600" progId="Equation.DSMT4">
              <p:embed/>
            </p:oleObj>
          </a:graphicData>
        </a:graphic>
      </p:graphicFrame>
      <p:graphicFrame>
        <p:nvGraphicFramePr>
          <p:cNvPr id="83981" name="Object 13"/>
          <p:cNvGraphicFramePr>
            <a:graphicFrameLocks noChangeAspect="1"/>
          </p:cNvGraphicFramePr>
          <p:nvPr/>
        </p:nvGraphicFramePr>
        <p:xfrm>
          <a:off x="2324100" y="4365625"/>
          <a:ext cx="4711700" cy="490538"/>
        </p:xfrm>
        <a:graphic>
          <a:graphicData uri="http://schemas.openxmlformats.org/presentationml/2006/ole">
            <p:oleObj spid="_x0000_s83981" name="Equation" r:id="rId9" imgW="185400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4800" dirty="0" smtClean="0"/>
              <a:t>It </a:t>
            </a:r>
            <a:r>
              <a:rPr lang="en-US" sz="4800" dirty="0" smtClean="0">
                <a:hlinkClick r:id="rId3" action="ppaction://hlinksldjump"/>
              </a:rPr>
              <a:t>follows</a:t>
            </a:r>
            <a:r>
              <a:rPr lang="en-US" sz="4800" dirty="0" smtClean="0"/>
              <a:t> that </a:t>
            </a:r>
          </a:p>
          <a:p>
            <a:pPr algn="just">
              <a:buNone/>
            </a:pPr>
            <a:endParaRPr lang="en-US" sz="4800" dirty="0" smtClean="0"/>
          </a:p>
          <a:p>
            <a:pPr algn="just">
              <a:buNone/>
            </a:pPr>
            <a:endParaRPr lang="en-US" sz="4800" dirty="0" smtClean="0"/>
          </a:p>
          <a:p>
            <a:pPr algn="just">
              <a:buNone/>
            </a:pPr>
            <a:r>
              <a:rPr lang="en-US" sz="4800" dirty="0" smtClean="0"/>
              <a:t>    are </a:t>
            </a:r>
            <a:r>
              <a:rPr lang="en-US" sz="4800" i="1" dirty="0" smtClean="0"/>
              <a:t>L-</a:t>
            </a:r>
            <a:r>
              <a:rPr lang="en-US" sz="4800" dirty="0" smtClean="0"/>
              <a:t>ideals of R</a:t>
            </a:r>
            <a:endParaRPr lang="en-US" sz="4800" i="1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2843808" y="3278560"/>
          <a:ext cx="3067050" cy="798512"/>
        </p:xfrm>
        <a:graphic>
          <a:graphicData uri="http://schemas.openxmlformats.org/presentationml/2006/ole">
            <p:oleObj spid="_x0000_s122882" name="Equation" r:id="rId4" imgW="12063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/>
              <a:t>   </a:t>
            </a:r>
            <a:r>
              <a:rPr lang="en-US" dirty="0" smtClean="0"/>
              <a:t>For </a:t>
            </a:r>
            <a:r>
              <a:rPr lang="en-US" i="1" dirty="0" smtClean="0"/>
              <a:t>L</a:t>
            </a:r>
            <a:r>
              <a:rPr lang="en-US" dirty="0" smtClean="0"/>
              <a:t>-ideals</a:t>
            </a:r>
            <a:r>
              <a:rPr lang="en-US" b="1" dirty="0" smtClean="0"/>
              <a:t> </a:t>
            </a:r>
            <a:r>
              <a:rPr lang="en-US" dirty="0" smtClean="0"/>
              <a:t> and   of </a:t>
            </a:r>
            <a:r>
              <a:rPr lang="en-US" i="1" dirty="0" smtClean="0"/>
              <a:t>R</a:t>
            </a:r>
            <a:r>
              <a:rPr lang="en-US" dirty="0" smtClean="0"/>
              <a:t>, from the above proposition  it follows that        and         are  also </a:t>
            </a:r>
            <a:r>
              <a:rPr lang="en-US" i="1" dirty="0" smtClean="0"/>
              <a:t>L</a:t>
            </a:r>
            <a:r>
              <a:rPr lang="en-US" dirty="0" smtClean="0"/>
              <a:t>-ideals of R.</a:t>
            </a:r>
            <a:r>
              <a:rPr lang="en-US" b="1" dirty="0" smtClean="0"/>
              <a:t> </a:t>
            </a:r>
            <a:r>
              <a:rPr lang="en-US" dirty="0" smtClean="0"/>
              <a:t>We call the pair         ,  </a:t>
            </a:r>
            <a:r>
              <a:rPr lang="en-US" b="1" dirty="0" smtClean="0"/>
              <a:t>the tip-extended pair of </a:t>
            </a:r>
            <a:r>
              <a:rPr lang="en-US" b="1" i="1" dirty="0" smtClean="0"/>
              <a:t>L</a:t>
            </a:r>
            <a:r>
              <a:rPr lang="en-US" b="1" dirty="0" smtClean="0"/>
              <a:t>-ideals</a:t>
            </a:r>
            <a:r>
              <a:rPr lang="en-US" dirty="0" smtClean="0"/>
              <a:t>. We also notice that </a:t>
            </a:r>
            <a:endParaRPr lang="en-IN" dirty="0" smtClean="0"/>
          </a:p>
        </p:txBody>
      </p:sp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3059832" y="2348880"/>
          <a:ext cx="322262" cy="360363"/>
        </p:xfrm>
        <a:graphic>
          <a:graphicData uri="http://schemas.openxmlformats.org/presentationml/2006/ole">
            <p:oleObj spid="_x0000_s84994" name="Equation" r:id="rId3" imgW="126720" imgH="177480" progId="Equation.DSMT4">
              <p:embed/>
            </p:oleObj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4145979" y="2348880"/>
          <a:ext cx="354013" cy="360363"/>
        </p:xfrm>
        <a:graphic>
          <a:graphicData uri="http://schemas.openxmlformats.org/presentationml/2006/ole">
            <p:oleObj spid="_x0000_s84995" name="Equation" r:id="rId4" imgW="139680" imgH="177480" progId="Equation.DSMT4">
              <p:embed/>
            </p:oleObj>
          </a:graphicData>
        </a:graphic>
      </p:graphicFrame>
      <p:graphicFrame>
        <p:nvGraphicFramePr>
          <p:cNvPr id="83974" name="Object 6"/>
          <p:cNvGraphicFramePr>
            <a:graphicFrameLocks noChangeAspect="1"/>
          </p:cNvGraphicFramePr>
          <p:nvPr/>
        </p:nvGraphicFramePr>
        <p:xfrm>
          <a:off x="5311949" y="2708920"/>
          <a:ext cx="484187" cy="438150"/>
        </p:xfrm>
        <a:graphic>
          <a:graphicData uri="http://schemas.openxmlformats.org/presentationml/2006/ole">
            <p:oleObj spid="_x0000_s84996" name="Equation" r:id="rId5" imgW="190440" imgH="215640" progId="Equation.DSMT4">
              <p:embed/>
            </p:oleObj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6536084" y="2724026"/>
          <a:ext cx="484188" cy="488950"/>
        </p:xfrm>
        <a:graphic>
          <a:graphicData uri="http://schemas.openxmlformats.org/presentationml/2006/ole">
            <p:oleObj spid="_x0000_s84997" name="Equation" r:id="rId6" imgW="190440" imgH="241200" progId="Equation.DSMT4">
              <p:embed/>
            </p:oleObj>
          </a:graphicData>
        </a:graphic>
      </p:graphicFrame>
      <p:graphicFrame>
        <p:nvGraphicFramePr>
          <p:cNvPr id="83981" name="Object 13"/>
          <p:cNvGraphicFramePr>
            <a:graphicFrameLocks noChangeAspect="1"/>
          </p:cNvGraphicFramePr>
          <p:nvPr/>
        </p:nvGraphicFramePr>
        <p:xfrm>
          <a:off x="5988397" y="3154486"/>
          <a:ext cx="1031875" cy="490538"/>
        </p:xfrm>
        <a:graphic>
          <a:graphicData uri="http://schemas.openxmlformats.org/presentationml/2006/ole">
            <p:oleObj spid="_x0000_s85000" name="Equation" r:id="rId7" imgW="406080" imgH="241200" progId="Equation.DSMT4">
              <p:embed/>
            </p:oleObj>
          </a:graphicData>
        </a:graphic>
      </p:graphicFrame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2294359" y="4869160"/>
          <a:ext cx="3933825" cy="465137"/>
        </p:xfrm>
        <a:graphic>
          <a:graphicData uri="http://schemas.openxmlformats.org/presentationml/2006/ole">
            <p:oleObj spid="_x0000_s85001" name="Equation" r:id="rId8" imgW="15490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43243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If      and       are </a:t>
            </a:r>
            <a:r>
              <a:rPr lang="en-US" i="1" dirty="0" smtClean="0"/>
              <a:t>L</a:t>
            </a:r>
            <a:r>
              <a:rPr lang="en-US" dirty="0" smtClean="0"/>
              <a:t>-ideals of R, then</a:t>
            </a:r>
          </a:p>
          <a:p>
            <a:pPr>
              <a:buNone/>
            </a:pPr>
            <a:r>
              <a:rPr lang="en-US" dirty="0" smtClean="0"/>
              <a:t>    is the least </a:t>
            </a:r>
            <a:r>
              <a:rPr lang="en-US" i="1" dirty="0" smtClean="0"/>
              <a:t>L</a:t>
            </a:r>
            <a:r>
              <a:rPr lang="en-US" dirty="0" smtClean="0"/>
              <a:t>-ideal of R containing                         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</a:t>
            </a:r>
          </a:p>
          <a:p>
            <a:pPr>
              <a:buNone/>
            </a:pPr>
            <a:r>
              <a:rPr lang="en-IN" dirty="0" smtClean="0"/>
              <a:t>     </a:t>
            </a:r>
            <a:r>
              <a:rPr lang="en-US" dirty="0" smtClean="0"/>
              <a:t>That is </a:t>
            </a:r>
            <a:endParaRPr lang="en-IN" dirty="0" smtClean="0"/>
          </a:p>
          <a:p>
            <a:endParaRPr lang="en-IN" b="1" dirty="0"/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6483052" y="2276872"/>
          <a:ext cx="1257300" cy="465138"/>
        </p:xfrm>
        <a:graphic>
          <a:graphicData uri="http://schemas.openxmlformats.org/presentationml/2006/ole">
            <p:oleObj spid="_x0000_s86018" name="Equation" r:id="rId3" imgW="495000" imgH="228600" progId="Equation.DSMT4">
              <p:embed/>
            </p:oleObj>
          </a:graphicData>
        </a:graphic>
      </p:graphicFrame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1259632" y="2276872"/>
          <a:ext cx="504056" cy="432048"/>
        </p:xfrm>
        <a:graphic>
          <a:graphicData uri="http://schemas.openxmlformats.org/presentationml/2006/ole">
            <p:oleObj spid="_x0000_s86019" name="Equation" r:id="rId4" imgW="126720" imgH="164880" progId="Equation.DSMT4">
              <p:embed/>
            </p:oleObj>
          </a:graphicData>
        </a:graphic>
      </p:graphicFrame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2339752" y="2348880"/>
          <a:ext cx="554038" cy="431800"/>
        </p:xfrm>
        <a:graphic>
          <a:graphicData uri="http://schemas.openxmlformats.org/presentationml/2006/ole">
            <p:oleObj spid="_x0000_s86021" name="Equation" r:id="rId5" imgW="139680" imgH="164880" progId="Equation.DSMT4">
              <p:embed/>
            </p:oleObj>
          </a:graphicData>
        </a:graphic>
      </p:graphicFrame>
      <p:graphicFrame>
        <p:nvGraphicFramePr>
          <p:cNvPr id="86022" name="Object 6"/>
          <p:cNvGraphicFramePr>
            <a:graphicFrameLocks noChangeAspect="1"/>
          </p:cNvGraphicFramePr>
          <p:nvPr/>
        </p:nvGraphicFramePr>
        <p:xfrm>
          <a:off x="6491288" y="2825750"/>
          <a:ext cx="1516062" cy="531813"/>
        </p:xfrm>
        <a:graphic>
          <a:graphicData uri="http://schemas.openxmlformats.org/presentationml/2006/ole">
            <p:oleObj spid="_x0000_s86022" name="Equation" r:id="rId6" imgW="380880" imgH="203040" progId="Equation.DSMT4">
              <p:embed/>
            </p:oleObj>
          </a:graphicData>
        </a:graphic>
      </p:graphicFrame>
      <p:graphicFrame>
        <p:nvGraphicFramePr>
          <p:cNvPr id="86023" name="Object 7"/>
          <p:cNvGraphicFramePr>
            <a:graphicFrameLocks noChangeAspect="1"/>
          </p:cNvGraphicFramePr>
          <p:nvPr/>
        </p:nvGraphicFramePr>
        <p:xfrm>
          <a:off x="2358380" y="3730625"/>
          <a:ext cx="2933700" cy="515938"/>
        </p:xfrm>
        <a:graphic>
          <a:graphicData uri="http://schemas.openxmlformats.org/presentationml/2006/ole">
            <p:oleObj spid="_x0000_s86023" name="Equation" r:id="rId7" imgW="11556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concept of 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-fuzzy subset which is now known as 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-subset is introduced by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Goguen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in the year 1967.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016375"/>
            <a:ext cx="4038600" cy="4525963"/>
          </a:xfrm>
        </p:spPr>
        <p:txBody>
          <a:bodyPr/>
          <a:lstStyle/>
          <a:p>
            <a:pPr eaLnBrk="1" hangingPunct="1"/>
            <a:endParaRPr lang="en-IN" smtClean="0"/>
          </a:p>
        </p:txBody>
      </p:sp>
      <p:sp>
        <p:nvSpPr>
          <p:cNvPr id="2253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087813"/>
            <a:ext cx="4038600" cy="4525962"/>
          </a:xfrm>
        </p:spPr>
        <p:txBody>
          <a:bodyPr/>
          <a:lstStyle/>
          <a:p>
            <a:pPr eaLnBrk="1" hangingPunct="1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 The set           of L-ideals</a:t>
            </a:r>
            <a:r>
              <a:rPr lang="en-US" b="1" dirty="0" smtClean="0"/>
              <a:t>  </a:t>
            </a:r>
            <a:r>
              <a:rPr lang="en-US" dirty="0" smtClean="0"/>
              <a:t>of a ring  is a lattice under the ordering of L-set inclusion        ,  where the join ‘    ’ and the meet ‘     ’ in          are defined as follows: 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and                                                </a:t>
            </a:r>
            <a:endParaRPr lang="en-IN" dirty="0"/>
          </a:p>
        </p:txBody>
      </p:sp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2293640" y="2341563"/>
          <a:ext cx="838200" cy="412750"/>
        </p:xfrm>
        <a:graphic>
          <a:graphicData uri="http://schemas.openxmlformats.org/presentationml/2006/ole">
            <p:oleObj spid="_x0000_s101378" name="Equation" r:id="rId3" imgW="330120" imgH="203040" progId="Equation.DSMT4">
              <p:embed/>
            </p:oleObj>
          </a:graphicData>
        </a:graphic>
      </p:graphicFrame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6920954" y="2806700"/>
          <a:ext cx="387350" cy="361950"/>
        </p:xfrm>
        <a:graphic>
          <a:graphicData uri="http://schemas.openxmlformats.org/presentationml/2006/ole">
            <p:oleObj spid="_x0000_s101379" name="Equation" r:id="rId4" imgW="152280" imgH="177480" progId="Equation.DSMT4">
              <p:embed/>
            </p:oleObj>
          </a:graphicData>
        </a:graphic>
      </p:graphicFrame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2266975" y="3119562"/>
          <a:ext cx="504825" cy="525462"/>
        </p:xfrm>
        <a:graphic>
          <a:graphicData uri="http://schemas.openxmlformats.org/presentationml/2006/ole">
            <p:oleObj spid="_x0000_s101380" name="Equation" r:id="rId5" imgW="139680" imgH="164880" progId="Equation.DSMT4">
              <p:embed/>
            </p:oleObj>
          </a:graphicData>
        </a:graphic>
      </p:graphicFrame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5148064" y="3212976"/>
          <a:ext cx="504056" cy="360040"/>
        </p:xfrm>
        <a:graphic>
          <a:graphicData uri="http://schemas.openxmlformats.org/presentationml/2006/ole">
            <p:oleObj spid="_x0000_s101381" name="Equation" r:id="rId6" imgW="139680" imgH="164880" progId="Equation.DSMT4">
              <p:embed/>
            </p:oleObj>
          </a:graphicData>
        </a:graphic>
      </p:graphicFrame>
      <p:graphicFrame>
        <p:nvGraphicFramePr>
          <p:cNvPr id="101382" name="Object 6"/>
          <p:cNvGraphicFramePr>
            <a:graphicFrameLocks noChangeAspect="1"/>
          </p:cNvGraphicFramePr>
          <p:nvPr/>
        </p:nvGraphicFramePr>
        <p:xfrm>
          <a:off x="6038056" y="3232274"/>
          <a:ext cx="838200" cy="412750"/>
        </p:xfrm>
        <a:graphic>
          <a:graphicData uri="http://schemas.openxmlformats.org/presentationml/2006/ole">
            <p:oleObj spid="_x0000_s101382" name="Equation" r:id="rId7" imgW="330120" imgH="203040" progId="Equation.DSMT4">
              <p:embed/>
            </p:oleObj>
          </a:graphicData>
        </a:graphic>
      </p:graphicFrame>
      <p:graphicFrame>
        <p:nvGraphicFramePr>
          <p:cNvPr id="101383" name="Object 7"/>
          <p:cNvGraphicFramePr>
            <a:graphicFrameLocks noChangeAspect="1"/>
          </p:cNvGraphicFramePr>
          <p:nvPr/>
        </p:nvGraphicFramePr>
        <p:xfrm>
          <a:off x="3001963" y="4214813"/>
          <a:ext cx="2643187" cy="463550"/>
        </p:xfrm>
        <a:graphic>
          <a:graphicData uri="http://schemas.openxmlformats.org/presentationml/2006/ole">
            <p:oleObj spid="_x0000_s101383" name="Equation" r:id="rId8" imgW="1041120" imgH="228600" progId="Equation.DSMT4">
              <p:embed/>
            </p:oleObj>
          </a:graphicData>
        </a:graphic>
      </p:graphicFrame>
      <p:graphicFrame>
        <p:nvGraphicFramePr>
          <p:cNvPr id="101384" name="Object 8"/>
          <p:cNvGraphicFramePr>
            <a:graphicFrameLocks noChangeAspect="1"/>
          </p:cNvGraphicFramePr>
          <p:nvPr/>
        </p:nvGraphicFramePr>
        <p:xfrm>
          <a:off x="2925763" y="5078413"/>
          <a:ext cx="2190750" cy="412750"/>
        </p:xfrm>
        <a:graphic>
          <a:graphicData uri="http://schemas.openxmlformats.org/presentationml/2006/ole">
            <p:oleObj spid="_x0000_s101384" name="Equation" r:id="rId9" imgW="8632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43243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4000" dirty="0" smtClean="0"/>
              <a:t>The lattice           of  </a:t>
            </a:r>
            <a:r>
              <a:rPr lang="en-US" sz="4000" i="1" dirty="0" smtClean="0"/>
              <a:t>L</a:t>
            </a:r>
            <a:r>
              <a:rPr lang="en-US" sz="4000" dirty="0" smtClean="0"/>
              <a:t>-ideals of a ring  </a:t>
            </a:r>
            <a:r>
              <a:rPr lang="en-US" sz="4000" i="1" dirty="0" smtClean="0"/>
              <a:t>R</a:t>
            </a:r>
            <a:r>
              <a:rPr lang="en-US" sz="4000" dirty="0" smtClean="0"/>
              <a:t>  is modular. </a:t>
            </a:r>
          </a:p>
          <a:p>
            <a:pPr>
              <a:buNone/>
            </a:pPr>
            <a:endParaRPr lang="en-US" dirty="0" smtClean="0"/>
          </a:p>
          <a:p>
            <a:endParaRPr lang="en-IN" b="1" dirty="0"/>
          </a:p>
        </p:txBody>
      </p:sp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3347864" y="2780928"/>
          <a:ext cx="1224136" cy="720080"/>
        </p:xfrm>
        <a:graphic>
          <a:graphicData uri="http://schemas.openxmlformats.org/presentationml/2006/ole">
            <p:oleObj spid="_x0000_s87044" name="Equation" r:id="rId3" imgW="3427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modular inequality holds in every lattice, it is sufficient to establish that if  </a:t>
            </a:r>
          </a:p>
          <a:p>
            <a:pPr>
              <a:buNone/>
            </a:pPr>
            <a:r>
              <a:rPr lang="en-US" dirty="0" smtClean="0"/>
              <a:t>   and         </a:t>
            </a:r>
            <a:r>
              <a:rPr lang="en-US" b="1" dirty="0" smtClean="0"/>
              <a:t>        </a:t>
            </a:r>
            <a:r>
              <a:rPr lang="en-US" dirty="0" err="1" smtClean="0"/>
              <a:t>and</a:t>
            </a:r>
            <a:r>
              <a:rPr lang="en-US" dirty="0" smtClean="0"/>
              <a:t>  then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That is </a:t>
            </a:r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5689600" y="2636838"/>
          <a:ext cx="2719388" cy="576262"/>
        </p:xfrm>
        <a:graphic>
          <a:graphicData uri="http://schemas.openxmlformats.org/presentationml/2006/ole">
            <p:oleObj spid="_x0000_s148482" name="Equation" r:id="rId3" imgW="863280" imgH="203040" progId="Equation.DSMT4">
              <p:embed/>
            </p:oleObj>
          </a:graphicData>
        </a:graphic>
      </p:graphicFrame>
      <p:graphicFrame>
        <p:nvGraphicFramePr>
          <p:cNvPr id="140291" name="Object 3"/>
          <p:cNvGraphicFramePr>
            <a:graphicFrameLocks noChangeAspect="1"/>
          </p:cNvGraphicFramePr>
          <p:nvPr/>
        </p:nvGraphicFramePr>
        <p:xfrm>
          <a:off x="1699344" y="3140968"/>
          <a:ext cx="1216472" cy="575122"/>
        </p:xfrm>
        <a:graphic>
          <a:graphicData uri="http://schemas.openxmlformats.org/presentationml/2006/ole">
            <p:oleObj spid="_x0000_s148483" name="Equation" r:id="rId4" imgW="380880" imgH="203040" progId="Equation.DSMT4">
              <p:embed/>
            </p:oleObj>
          </a:graphicData>
        </a:graphic>
      </p:graphicFrame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0" y="0"/>
          <a:ext cx="1838325" cy="200025"/>
        </p:xfrm>
        <a:graphic>
          <a:graphicData uri="http://schemas.openxmlformats.org/presentationml/2006/ole">
            <p:oleObj spid="_x0000_s148484" name="Equation" r:id="rId5" imgW="1841500" imgH="203200" progId="Equation.DSMT4">
              <p:embed/>
            </p:oleObj>
          </a:graphicData>
        </a:graphic>
      </p:graphicFrame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1639465" y="4078461"/>
          <a:ext cx="5884863" cy="574675"/>
        </p:xfrm>
        <a:graphic>
          <a:graphicData uri="http://schemas.openxmlformats.org/presentationml/2006/ole">
            <p:oleObj spid="_x0000_s148485" name="Equation" r:id="rId6" imgW="1841400" imgH="203040" progId="Equation.DSMT4">
              <p:embed/>
            </p:oleObj>
          </a:graphicData>
        </a:graphic>
      </p:graphicFrame>
      <p:graphicFrame>
        <p:nvGraphicFramePr>
          <p:cNvPr id="148486" name="Object 6"/>
          <p:cNvGraphicFramePr>
            <a:graphicFrameLocks noChangeAspect="1"/>
          </p:cNvGraphicFramePr>
          <p:nvPr/>
        </p:nvGraphicFramePr>
        <p:xfrm>
          <a:off x="1197247" y="5661248"/>
          <a:ext cx="6615113" cy="682625"/>
        </p:xfrm>
        <a:graphic>
          <a:graphicData uri="http://schemas.openxmlformats.org/presentationml/2006/ole">
            <p:oleObj spid="_x0000_s148486" name="Equation" r:id="rId7" imgW="207000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IN" dirty="0" smtClean="0">
                <a:hlinkClick r:id="rId2" action="ppaction://hlinkfile"/>
              </a:rPr>
              <a:t>I. </a:t>
            </a:r>
            <a:r>
              <a:rPr lang="en-IN" dirty="0" err="1" smtClean="0">
                <a:hlinkClick r:id="rId2" action="ppaction://hlinkfile"/>
              </a:rPr>
              <a:t>Jahan</a:t>
            </a:r>
            <a:r>
              <a:rPr lang="en-IN" dirty="0" smtClean="0">
                <a:hlinkClick r:id="rId2" action="ppaction://hlinkfile"/>
              </a:rPr>
              <a:t>, </a:t>
            </a:r>
            <a:r>
              <a:rPr lang="en-IN" i="1" dirty="0" smtClean="0">
                <a:hlinkClick r:id="rId2" action="ppaction://hlinkfile"/>
              </a:rPr>
              <a:t>The lattice of L-ideals of a ring is modular</a:t>
            </a:r>
            <a:r>
              <a:rPr lang="en-IN" dirty="0" smtClean="0">
                <a:hlinkClick r:id="rId2" action="ppaction://hlinkfile"/>
              </a:rPr>
              <a:t>,  Fuzzy Sets and Systems 199 ( 2012) 121 – 129.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Reference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en-IN" dirty="0" smtClean="0"/>
          </a:p>
          <a:p>
            <a:pPr algn="just"/>
            <a:r>
              <a:rPr lang="en-IN" dirty="0" smtClean="0"/>
              <a:t>N. </a:t>
            </a:r>
            <a:r>
              <a:rPr lang="en-IN" dirty="0" err="1" smtClean="0"/>
              <a:t>Ajmal</a:t>
            </a:r>
            <a:r>
              <a:rPr lang="en-IN" dirty="0" smtClean="0"/>
              <a:t> and K. V. Thomas, </a:t>
            </a:r>
            <a:r>
              <a:rPr lang="en-IN" i="1" dirty="0" smtClean="0"/>
              <a:t>The lattices of fuzzy ideals of a ring</a:t>
            </a:r>
            <a:r>
              <a:rPr lang="en-IN" dirty="0" smtClean="0"/>
              <a:t>, Fuzzy Sets and Systems 74 (1995) 371 – 379. </a:t>
            </a:r>
          </a:p>
          <a:p>
            <a:endParaRPr lang="en-IN" dirty="0" smtClean="0"/>
          </a:p>
          <a:p>
            <a:pPr lvl="0" algn="just"/>
            <a:r>
              <a:rPr lang="en-IN" dirty="0" smtClean="0"/>
              <a:t>J. A. </a:t>
            </a:r>
            <a:r>
              <a:rPr lang="en-IN" dirty="0" err="1" smtClean="0"/>
              <a:t>Goguen</a:t>
            </a:r>
            <a:r>
              <a:rPr lang="en-IN" dirty="0" smtClean="0"/>
              <a:t>, </a:t>
            </a:r>
            <a:r>
              <a:rPr lang="en-IN" i="1" dirty="0" smtClean="0"/>
              <a:t>L-fuzzy sets</a:t>
            </a:r>
            <a:r>
              <a:rPr lang="en-IN" dirty="0" smtClean="0"/>
              <a:t>, J. Math. Anal. Appl. 18 (1967) 145 – 174. </a:t>
            </a:r>
            <a:endParaRPr lang="en-US" dirty="0" smtClean="0"/>
          </a:p>
          <a:p>
            <a:endParaRPr lang="en-US" dirty="0" smtClean="0"/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324350"/>
          </a:xfrm>
        </p:spPr>
        <p:txBody>
          <a:bodyPr/>
          <a:lstStyle/>
          <a:p>
            <a:pPr algn="just"/>
            <a:r>
              <a:rPr lang="en-IN" dirty="0" smtClean="0"/>
              <a:t>G. </a:t>
            </a:r>
            <a:r>
              <a:rPr lang="en-IN" dirty="0" err="1" smtClean="0"/>
              <a:t>Gratzer</a:t>
            </a:r>
            <a:r>
              <a:rPr lang="en-IN" dirty="0" smtClean="0"/>
              <a:t>, </a:t>
            </a:r>
            <a:r>
              <a:rPr lang="en-IN" i="1" dirty="0" smtClean="0"/>
              <a:t>General lattice theory</a:t>
            </a:r>
            <a:r>
              <a:rPr lang="en-IN" dirty="0" smtClean="0"/>
              <a:t>, Academic Press, New York, 1978. </a:t>
            </a:r>
          </a:p>
          <a:p>
            <a:pPr>
              <a:buNone/>
            </a:pPr>
            <a:endParaRPr lang="en-IN" dirty="0" smtClean="0"/>
          </a:p>
          <a:p>
            <a:pPr algn="just"/>
            <a:r>
              <a:rPr lang="en-IN" dirty="0" smtClean="0"/>
              <a:t>T. Head, </a:t>
            </a:r>
            <a:r>
              <a:rPr lang="en-IN" i="1" dirty="0" smtClean="0"/>
              <a:t>A </a:t>
            </a:r>
            <a:r>
              <a:rPr lang="en-IN" i="1" dirty="0" err="1" smtClean="0"/>
              <a:t>metatheorem</a:t>
            </a:r>
            <a:r>
              <a:rPr lang="en-IN" i="1" dirty="0" smtClean="0"/>
              <a:t> for deriving fuzzy theorems from crisp versions</a:t>
            </a:r>
            <a:r>
              <a:rPr lang="en-IN" dirty="0" smtClean="0"/>
              <a:t>, Fuzzy Sets and Systems 73 (1995) 349 – 358. </a:t>
            </a:r>
          </a:p>
          <a:p>
            <a:endParaRPr lang="en-US" dirty="0" smtClean="0"/>
          </a:p>
          <a:p>
            <a:pPr algn="just"/>
            <a:r>
              <a:rPr lang="en-IN" dirty="0" smtClean="0"/>
              <a:t>T. Head, Erratum to ‘‘A </a:t>
            </a:r>
            <a:r>
              <a:rPr lang="en-IN" dirty="0" err="1" smtClean="0"/>
              <a:t>metatheorem</a:t>
            </a:r>
            <a:r>
              <a:rPr lang="en-IN" dirty="0" smtClean="0"/>
              <a:t> for deriving fuzzy theorems from crisp versions ’’ Fuzzy Sets and Systems 79 (1996) 277 – 278.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24350"/>
          </a:xfrm>
        </p:spPr>
        <p:txBody>
          <a:bodyPr/>
          <a:lstStyle/>
          <a:p>
            <a:pPr algn="just"/>
            <a:r>
              <a:rPr lang="en-IN" dirty="0" smtClean="0"/>
              <a:t>A. Jain, </a:t>
            </a:r>
            <a:r>
              <a:rPr lang="en-IN" i="1" dirty="0" smtClean="0"/>
              <a:t>Tom Head’s join structure of fuzzy subgroup</a:t>
            </a:r>
            <a:r>
              <a:rPr lang="en-IN" dirty="0" smtClean="0"/>
              <a:t>s, Fuzzy Sets and Systems 125 (2002) 191 – 200.</a:t>
            </a:r>
          </a:p>
          <a:p>
            <a:pPr algn="just"/>
            <a:endParaRPr lang="en-IN" dirty="0" smtClean="0"/>
          </a:p>
          <a:p>
            <a:pPr lvl="0" algn="just"/>
            <a:r>
              <a:rPr lang="en-IN" dirty="0" smtClean="0"/>
              <a:t>I. </a:t>
            </a:r>
            <a:r>
              <a:rPr lang="en-IN" dirty="0" err="1" smtClean="0"/>
              <a:t>Jahan</a:t>
            </a:r>
            <a:r>
              <a:rPr lang="en-IN" dirty="0" smtClean="0"/>
              <a:t>, </a:t>
            </a:r>
            <a:r>
              <a:rPr lang="en-IN" i="1" dirty="0" smtClean="0"/>
              <a:t>The lattice of L-ideals of a ring is modular</a:t>
            </a:r>
            <a:r>
              <a:rPr lang="en-IN" dirty="0" smtClean="0"/>
              <a:t>,  Fuzzy Sets and Systems 199 ( 2012) 121 – 129.</a:t>
            </a:r>
            <a:endParaRPr lang="en-US" dirty="0" smtClean="0"/>
          </a:p>
          <a:p>
            <a:pPr algn="just"/>
            <a:endParaRPr lang="en-US" dirty="0" smtClean="0"/>
          </a:p>
          <a:p>
            <a:pPr lvl="0" algn="just"/>
            <a:r>
              <a:rPr lang="en-IN" dirty="0" smtClean="0"/>
              <a:t>W. – J. Liu, </a:t>
            </a:r>
            <a:r>
              <a:rPr lang="en-IN" i="1" dirty="0" smtClean="0"/>
              <a:t>Operations on fuzzy ideals</a:t>
            </a:r>
            <a:r>
              <a:rPr lang="en-IN" dirty="0" smtClean="0"/>
              <a:t>, Fuzzy Sets and Systems 11 (1983) 31 – 41.</a:t>
            </a:r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24350"/>
          </a:xfrm>
        </p:spPr>
        <p:txBody>
          <a:bodyPr/>
          <a:lstStyle/>
          <a:p>
            <a:pPr algn="just"/>
            <a:r>
              <a:rPr lang="en-IN" dirty="0" smtClean="0"/>
              <a:t>J. N. </a:t>
            </a:r>
            <a:r>
              <a:rPr lang="en-IN" dirty="0" err="1" smtClean="0"/>
              <a:t>Mordeson</a:t>
            </a:r>
            <a:r>
              <a:rPr lang="en-IN" dirty="0" smtClean="0"/>
              <a:t> and D. S. </a:t>
            </a:r>
            <a:r>
              <a:rPr lang="en-IN" dirty="0" err="1" smtClean="0"/>
              <a:t>Malik</a:t>
            </a:r>
            <a:r>
              <a:rPr lang="en-IN" dirty="0" smtClean="0"/>
              <a:t>, </a:t>
            </a:r>
            <a:r>
              <a:rPr lang="en-IN" i="1" dirty="0" smtClean="0"/>
              <a:t>Fuzzy commutative algebra</a:t>
            </a:r>
            <a:r>
              <a:rPr lang="en-IN" dirty="0" smtClean="0"/>
              <a:t>, World Scientific Pub. Co. Pte. Ltd., 1999.</a:t>
            </a:r>
          </a:p>
          <a:p>
            <a:pPr algn="just"/>
            <a:endParaRPr lang="en-IN" dirty="0" smtClean="0"/>
          </a:p>
          <a:p>
            <a:pPr lvl="0" algn="just"/>
            <a:r>
              <a:rPr lang="en-IN" dirty="0" smtClean="0"/>
              <a:t>A. Rosenfeld, </a:t>
            </a:r>
            <a:r>
              <a:rPr lang="en-IN" i="1" dirty="0" smtClean="0"/>
              <a:t>Fuzzy groups</a:t>
            </a:r>
            <a:r>
              <a:rPr lang="en-IN" dirty="0" smtClean="0"/>
              <a:t>, J. Math. Anal. Appl. 35 (1971) 512 – 517.</a:t>
            </a:r>
          </a:p>
          <a:p>
            <a:pPr lvl="0" algn="just"/>
            <a:endParaRPr lang="en-US" dirty="0" smtClean="0"/>
          </a:p>
          <a:p>
            <a:pPr algn="just"/>
            <a:r>
              <a:rPr lang="en-IN" dirty="0" smtClean="0"/>
              <a:t>L. A. </a:t>
            </a:r>
            <a:r>
              <a:rPr lang="en-IN" dirty="0" err="1" smtClean="0"/>
              <a:t>Zadeh</a:t>
            </a:r>
            <a:r>
              <a:rPr lang="en-IN" dirty="0" smtClean="0"/>
              <a:t>, </a:t>
            </a:r>
            <a:r>
              <a:rPr lang="en-IN" i="1" dirty="0" smtClean="0"/>
              <a:t>Fuzzy Sets</a:t>
            </a:r>
            <a:r>
              <a:rPr lang="en-IN" dirty="0" smtClean="0"/>
              <a:t>, Information and Control 8 (1965) 338 – 353.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Rosenfeld applied fuzzy set theory in algebra by introducing the  notions of fuzzy </a:t>
            </a:r>
            <a:r>
              <a:rPr lang="en-US" dirty="0" err="1" smtClean="0"/>
              <a:t>subgroupoids</a:t>
            </a:r>
            <a:r>
              <a:rPr lang="en-US" dirty="0" smtClean="0"/>
              <a:t>  and fuzzy subgroups in 1971.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Wang Jin Liu initiated the studies of lattice valued ring theory  by introducing the definitions of fuzzy </a:t>
            </a:r>
            <a:r>
              <a:rPr lang="en-US" i="1" dirty="0" smtClean="0"/>
              <a:t>L-</a:t>
            </a:r>
            <a:r>
              <a:rPr lang="en-US" dirty="0" err="1" smtClean="0"/>
              <a:t>subrings</a:t>
            </a:r>
            <a:r>
              <a:rPr lang="en-US" dirty="0" smtClean="0"/>
              <a:t>  and fuzzy </a:t>
            </a:r>
            <a:r>
              <a:rPr lang="en-US" i="1" dirty="0" smtClean="0"/>
              <a:t>L</a:t>
            </a:r>
            <a:r>
              <a:rPr lang="en-US" dirty="0" smtClean="0"/>
              <a:t>- ideals  in 1983.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We  denote  by   </a:t>
            </a:r>
            <a:r>
              <a:rPr lang="en-US" i="1" dirty="0" smtClean="0"/>
              <a:t>R</a:t>
            </a:r>
            <a:r>
              <a:rPr lang="en-US" dirty="0" smtClean="0"/>
              <a:t>   a  commutative  ring  and   by </a:t>
            </a:r>
          </a:p>
          <a:p>
            <a:pPr algn="just">
              <a:buNone/>
            </a:pPr>
            <a:r>
              <a:rPr lang="en-US" dirty="0" smtClean="0"/>
              <a:t>                                  a </a:t>
            </a:r>
            <a:r>
              <a:rPr lang="en-US" dirty="0" smtClean="0"/>
              <a:t>complete </a:t>
            </a:r>
            <a:r>
              <a:rPr lang="en-US" dirty="0" err="1" smtClean="0"/>
              <a:t>Heyting</a:t>
            </a:r>
            <a:r>
              <a:rPr lang="en-US" dirty="0" smtClean="0"/>
              <a:t> Algebra where    </a:t>
            </a:r>
            <a:r>
              <a:rPr lang="en-US" dirty="0" smtClean="0"/>
              <a:t>‘   ’ denotes the partial ordering of </a:t>
            </a:r>
            <a:r>
              <a:rPr lang="en-US" i="1" dirty="0" smtClean="0"/>
              <a:t>L</a:t>
            </a:r>
            <a:r>
              <a:rPr lang="en-US" dirty="0" smtClean="0"/>
              <a:t>, the join (sup )  and meet (</a:t>
            </a:r>
            <a:r>
              <a:rPr lang="en-US" dirty="0" err="1" smtClean="0"/>
              <a:t>inf</a:t>
            </a:r>
            <a:r>
              <a:rPr lang="en-US" dirty="0" smtClean="0"/>
              <a:t> ) of the elements of  are denoted by  ‘     ’   and    ‘    ’  respectively.</a:t>
            </a:r>
            <a:endParaRPr lang="en-IN" dirty="0" smtClean="0"/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27584" y="2780928"/>
          <a:ext cx="2583284" cy="419224"/>
        </p:xfrm>
        <a:graphic>
          <a:graphicData uri="http://schemas.openxmlformats.org/presentationml/2006/ole">
            <p:oleObj spid="_x0000_s66562" name="Equation" r:id="rId3" imgW="927000" imgH="203040" progId="Equation.DSMT4">
              <p:embed/>
            </p:oleObj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2267744" y="3284984"/>
          <a:ext cx="576064" cy="292224"/>
        </p:xfrm>
        <a:graphic>
          <a:graphicData uri="http://schemas.openxmlformats.org/presentationml/2006/ole">
            <p:oleObj spid="_x0000_s66563" name="Equation" r:id="rId4" imgW="126720" imgH="152280" progId="Equation.DSMT4">
              <p:embed/>
            </p:oleObj>
          </a:graphicData>
        </a:graphic>
      </p:graphicFrame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2987824" y="4077072"/>
          <a:ext cx="432048" cy="343024"/>
        </p:xfrm>
        <a:graphic>
          <a:graphicData uri="http://schemas.openxmlformats.org/presentationml/2006/ole">
            <p:oleObj spid="_x0000_s66564" name="Equation" r:id="rId5" imgW="139680" imgH="126720" progId="Equation.DSMT4">
              <p:embed/>
            </p:oleObj>
          </a:graphicData>
        </a:graphic>
      </p:graphicFrame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4644008" y="4077072"/>
          <a:ext cx="504056" cy="288032"/>
        </p:xfrm>
        <a:graphic>
          <a:graphicData uri="http://schemas.openxmlformats.org/presentationml/2006/ole">
            <p:oleObj spid="_x0000_s66565" name="Equation" r:id="rId6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i="1" dirty="0" smtClean="0"/>
              <a:t>L</a:t>
            </a:r>
            <a:r>
              <a:rPr lang="en-IN" dirty="0" smtClean="0"/>
              <a:t>-subset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An</a:t>
            </a:r>
            <a:r>
              <a:rPr lang="en-US" i="1" dirty="0" smtClean="0"/>
              <a:t> L</a:t>
            </a:r>
            <a:r>
              <a:rPr lang="en-US" b="1" dirty="0" smtClean="0"/>
              <a:t>-subset         </a:t>
            </a:r>
            <a:r>
              <a:rPr lang="en-US" dirty="0" smtClean="0"/>
              <a:t>in a set </a:t>
            </a:r>
            <a:r>
              <a:rPr lang="en-US" i="1" dirty="0" smtClean="0"/>
              <a:t>X</a:t>
            </a:r>
            <a:r>
              <a:rPr lang="en-US" dirty="0" smtClean="0"/>
              <a:t> is a function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The set of </a:t>
            </a:r>
            <a:r>
              <a:rPr lang="en-US" i="1" dirty="0" smtClean="0"/>
              <a:t>L</a:t>
            </a:r>
            <a:r>
              <a:rPr lang="en-US" dirty="0" smtClean="0"/>
              <a:t>-subsets of </a:t>
            </a:r>
            <a:r>
              <a:rPr lang="en-US" i="1" dirty="0" smtClean="0"/>
              <a:t>X</a:t>
            </a:r>
            <a:r>
              <a:rPr lang="en-US" dirty="0" smtClean="0"/>
              <a:t> is called the </a:t>
            </a:r>
            <a:r>
              <a:rPr lang="en-US" i="1" dirty="0" smtClean="0"/>
              <a:t>L</a:t>
            </a:r>
            <a:r>
              <a:rPr lang="en-US" dirty="0" smtClean="0"/>
              <a:t>-power set of </a:t>
            </a:r>
            <a:r>
              <a:rPr lang="en-US" i="1" dirty="0" smtClean="0"/>
              <a:t>X</a:t>
            </a:r>
            <a:r>
              <a:rPr lang="en-US" dirty="0" smtClean="0"/>
              <a:t> and is denoted by 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81400" y="3644900"/>
          <a:ext cx="1909763" cy="519113"/>
        </p:xfrm>
        <a:graphic>
          <a:graphicData uri="http://schemas.openxmlformats.org/presentationml/2006/ole">
            <p:oleObj spid="_x0000_s64514" name="Equation" r:id="rId3" imgW="711000" imgH="203040" progId="Equation.DSMT4">
              <p:embed/>
            </p:oleObj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4932040" y="5013176"/>
          <a:ext cx="647700" cy="519112"/>
        </p:xfrm>
        <a:graphic>
          <a:graphicData uri="http://schemas.openxmlformats.org/presentationml/2006/ole">
            <p:oleObj spid="_x0000_s64515" name="Equation" r:id="rId4" imgW="241200" imgH="203040" progId="Equation.DSMT4">
              <p:embed/>
            </p:oleObj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2987824" y="2765871"/>
          <a:ext cx="614363" cy="519113"/>
        </p:xfrm>
        <a:graphic>
          <a:graphicData uri="http://schemas.openxmlformats.org/presentationml/2006/ole">
            <p:oleObj spid="_x0000_s64517" name="Equation" r:id="rId5" imgW="2286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For                 ,  We say that        is </a:t>
            </a:r>
            <a:r>
              <a:rPr lang="en-US" sz="2400" b="1" dirty="0" smtClean="0"/>
              <a:t>contained  in       </a:t>
            </a:r>
            <a:r>
              <a:rPr lang="en-US" sz="2400" dirty="0" smtClean="0"/>
              <a:t>if         for every          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and  is denoted  by               .  .</a:t>
            </a:r>
            <a:endParaRPr lang="en-IN" sz="2400" dirty="0"/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1419225" y="2249488"/>
          <a:ext cx="1195388" cy="485775"/>
        </p:xfrm>
        <a:graphic>
          <a:graphicData uri="http://schemas.openxmlformats.org/presentationml/2006/ole">
            <p:oleObj spid="_x0000_s103427" name="Equation" r:id="rId3" imgW="571320" imgH="228600" progId="Equation.DSMT4">
              <p:embed/>
            </p:oleObj>
          </a:graphicData>
        </a:graphic>
      </p:graphicFrame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4572000" y="2358653"/>
          <a:ext cx="341312" cy="422275"/>
        </p:xfrm>
        <a:graphic>
          <a:graphicData uri="http://schemas.openxmlformats.org/presentationml/2006/ole">
            <p:oleObj spid="_x0000_s103429" name="Equation" r:id="rId4" imgW="126720" imgH="164880" progId="Equation.DSMT4">
              <p:embed/>
            </p:oleObj>
          </a:graphicData>
        </a:graphic>
      </p:graphicFrame>
      <p:graphicFrame>
        <p:nvGraphicFramePr>
          <p:cNvPr id="103430" name="Object 6"/>
          <p:cNvGraphicFramePr>
            <a:graphicFrameLocks noChangeAspect="1"/>
          </p:cNvGraphicFramePr>
          <p:nvPr/>
        </p:nvGraphicFramePr>
        <p:xfrm>
          <a:off x="7399338" y="2254895"/>
          <a:ext cx="341312" cy="454025"/>
        </p:xfrm>
        <a:graphic>
          <a:graphicData uri="http://schemas.openxmlformats.org/presentationml/2006/ole">
            <p:oleObj spid="_x0000_s103430" name="Equation" r:id="rId5" imgW="126720" imgH="177480" progId="Equation.DSMT4">
              <p:embed/>
            </p:oleObj>
          </a:graphicData>
        </a:graphic>
      </p:graphicFrame>
      <p:graphicFrame>
        <p:nvGraphicFramePr>
          <p:cNvPr id="103431" name="Object 7"/>
          <p:cNvGraphicFramePr>
            <a:graphicFrameLocks noChangeAspect="1"/>
          </p:cNvGraphicFramePr>
          <p:nvPr/>
        </p:nvGraphicFramePr>
        <p:xfrm>
          <a:off x="2149376" y="2675136"/>
          <a:ext cx="910456" cy="393824"/>
        </p:xfrm>
        <a:graphic>
          <a:graphicData uri="http://schemas.openxmlformats.org/presentationml/2006/ole">
            <p:oleObj spid="_x0000_s103431" name="Equation" r:id="rId6" imgW="406080" imgH="177480" progId="Equation.DSMT4">
              <p:embed/>
            </p:oleObj>
          </a:graphicData>
        </a:graphic>
      </p:graphicFrame>
      <p:graphicFrame>
        <p:nvGraphicFramePr>
          <p:cNvPr id="103433" name="Object 9"/>
          <p:cNvGraphicFramePr>
            <a:graphicFrameLocks noChangeAspect="1"/>
          </p:cNvGraphicFramePr>
          <p:nvPr/>
        </p:nvGraphicFramePr>
        <p:xfrm>
          <a:off x="2915816" y="3284984"/>
          <a:ext cx="3600450" cy="576262"/>
        </p:xfrm>
        <a:graphic>
          <a:graphicData uri="http://schemas.openxmlformats.org/presentationml/2006/ole">
            <p:oleObj spid="_x0000_s103433" name="Equation" r:id="rId7" imgW="736560" imgH="203040" progId="Equation.DSMT4">
              <p:embed/>
            </p:oleObj>
          </a:graphicData>
        </a:graphic>
      </p:graphicFrame>
      <p:graphicFrame>
        <p:nvGraphicFramePr>
          <p:cNvPr id="103435" name="Object 11"/>
          <p:cNvGraphicFramePr>
            <a:graphicFrameLocks noChangeAspect="1"/>
          </p:cNvGraphicFramePr>
          <p:nvPr/>
        </p:nvGraphicFramePr>
        <p:xfrm>
          <a:off x="3563888" y="4293096"/>
          <a:ext cx="1150937" cy="431800"/>
        </p:xfrm>
        <a:graphic>
          <a:graphicData uri="http://schemas.openxmlformats.org/presentationml/2006/ole">
            <p:oleObj spid="_x0000_s103435" name="Equation" r:id="rId8" imgW="393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24350"/>
          </a:xfrm>
        </p:spPr>
        <p:txBody>
          <a:bodyPr/>
          <a:lstStyle/>
          <a:p>
            <a:pPr indent="0">
              <a:lnSpc>
                <a:spcPct val="114000"/>
              </a:lnSpc>
            </a:pPr>
            <a:r>
              <a:rPr lang="en-US" dirty="0" smtClean="0"/>
              <a:t>For a family                     of  </a:t>
            </a:r>
            <a:r>
              <a:rPr lang="en-US" i="1" dirty="0" smtClean="0"/>
              <a:t>L</a:t>
            </a:r>
            <a:r>
              <a:rPr lang="en-US" dirty="0" smtClean="0"/>
              <a:t>-subsets of  </a:t>
            </a:r>
            <a:r>
              <a:rPr lang="en-US" i="1" dirty="0" smtClean="0"/>
              <a:t>X</a:t>
            </a:r>
            <a:r>
              <a:rPr lang="en-US" dirty="0" smtClean="0"/>
              <a:t> , where I is a nonempty index set, the </a:t>
            </a:r>
            <a:r>
              <a:rPr lang="en-US" b="1" dirty="0" smtClean="0"/>
              <a:t>union</a:t>
            </a:r>
            <a:r>
              <a:rPr lang="en-US" dirty="0" smtClean="0"/>
              <a:t>                                and the </a:t>
            </a:r>
            <a:r>
              <a:rPr lang="en-US" b="1" dirty="0" smtClean="0"/>
              <a:t>intersection  </a:t>
            </a:r>
            <a:r>
              <a:rPr lang="en-US" dirty="0" smtClean="0"/>
              <a:t>            of                   </a:t>
            </a:r>
          </a:p>
          <a:p>
            <a:pPr indent="0" algn="just">
              <a:lnSpc>
                <a:spcPct val="114000"/>
              </a:lnSpc>
              <a:buNone/>
            </a:pPr>
            <a:r>
              <a:rPr lang="en-US" dirty="0" smtClean="0"/>
              <a:t>are respectively defined by :</a:t>
            </a:r>
          </a:p>
          <a:p>
            <a:pPr indent="0" algn="just">
              <a:lnSpc>
                <a:spcPct val="114000"/>
              </a:lnSpc>
              <a:buNone/>
            </a:pPr>
            <a:endParaRPr lang="en-US" dirty="0" smtClean="0"/>
          </a:p>
          <a:p>
            <a:pPr indent="0" algn="just">
              <a:lnSpc>
                <a:spcPct val="114000"/>
              </a:lnSpc>
              <a:buNone/>
            </a:pPr>
            <a:endParaRPr lang="en-US" dirty="0" smtClean="0"/>
          </a:p>
          <a:p>
            <a:pPr indent="0" algn="just">
              <a:lnSpc>
                <a:spcPct val="114000"/>
              </a:lnSpc>
              <a:buNone/>
            </a:pPr>
            <a:r>
              <a:rPr lang="en-US" dirty="0" smtClean="0"/>
              <a:t>and  </a:t>
            </a:r>
          </a:p>
          <a:p>
            <a:pPr indent="0" algn="just">
              <a:lnSpc>
                <a:spcPct val="114000"/>
              </a:lnSpc>
              <a:buNone/>
            </a:pPr>
            <a:endParaRPr lang="en-US" dirty="0" smtClean="0"/>
          </a:p>
          <a:p>
            <a:pPr indent="0" algn="just">
              <a:lnSpc>
                <a:spcPct val="114000"/>
              </a:lnSpc>
              <a:buNone/>
            </a:pPr>
            <a:r>
              <a:rPr lang="en-US" dirty="0" smtClean="0"/>
              <a:t>for each             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65252" y="1628800"/>
          <a:ext cx="1206748" cy="576064"/>
        </p:xfrm>
        <a:graphic>
          <a:graphicData uri="http://schemas.openxmlformats.org/presentationml/2006/ole">
            <p:oleObj spid="_x0000_s139266" name="Equation" r:id="rId4" imgW="774360" imgH="380880" progId="Equation.DSMT4">
              <p:embed/>
            </p:oleObj>
          </a:graphicData>
        </a:graphic>
      </p:graphicFrame>
      <p:graphicFrame>
        <p:nvGraphicFramePr>
          <p:cNvPr id="139267" name="Object 3"/>
          <p:cNvGraphicFramePr>
            <a:graphicFrameLocks noChangeAspect="1"/>
          </p:cNvGraphicFramePr>
          <p:nvPr/>
        </p:nvGraphicFramePr>
        <p:xfrm>
          <a:off x="7878514" y="2194694"/>
          <a:ext cx="869950" cy="730250"/>
        </p:xfrm>
        <a:graphic>
          <a:graphicData uri="http://schemas.openxmlformats.org/presentationml/2006/ole">
            <p:oleObj spid="_x0000_s139267" name="Equation" r:id="rId5" imgW="558720" imgH="482400" progId="Equation.DSMT4">
              <p:embed/>
            </p:oleObj>
          </a:graphicData>
        </a:graphic>
      </p:graphicFrame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4644008" y="2564904"/>
          <a:ext cx="869950" cy="730250"/>
        </p:xfrm>
        <a:graphic>
          <a:graphicData uri="http://schemas.openxmlformats.org/presentationml/2006/ole">
            <p:oleObj spid="_x0000_s139269" name="Equation" r:id="rId6" imgW="558720" imgH="482400" progId="Equation.DSMT4">
              <p:embed/>
            </p:oleObj>
          </a:graphicData>
        </a:graphic>
      </p:graphicFrame>
      <p:graphicFrame>
        <p:nvGraphicFramePr>
          <p:cNvPr id="139270" name="Object 6"/>
          <p:cNvGraphicFramePr>
            <a:graphicFrameLocks noChangeAspect="1"/>
          </p:cNvGraphicFramePr>
          <p:nvPr/>
        </p:nvGraphicFramePr>
        <p:xfrm>
          <a:off x="6084168" y="2708721"/>
          <a:ext cx="1206500" cy="576263"/>
        </p:xfrm>
        <a:graphic>
          <a:graphicData uri="http://schemas.openxmlformats.org/presentationml/2006/ole">
            <p:oleObj spid="_x0000_s139270" name="Equation" r:id="rId7" imgW="774360" imgH="380880" progId="Equation.DSMT4">
              <p:embed/>
            </p:oleObj>
          </a:graphicData>
        </a:graphic>
      </p:graphicFrame>
      <p:graphicFrame>
        <p:nvGraphicFramePr>
          <p:cNvPr id="139272" name="Object 8"/>
          <p:cNvGraphicFramePr>
            <a:graphicFrameLocks noChangeAspect="1"/>
          </p:cNvGraphicFramePr>
          <p:nvPr/>
        </p:nvGraphicFramePr>
        <p:xfrm>
          <a:off x="3230339" y="3861048"/>
          <a:ext cx="3717925" cy="730250"/>
        </p:xfrm>
        <a:graphic>
          <a:graphicData uri="http://schemas.openxmlformats.org/presentationml/2006/ole">
            <p:oleObj spid="_x0000_s139272" name="Equation" r:id="rId8" imgW="2387520" imgH="482400" progId="Equation.DSMT4">
              <p:embed/>
            </p:oleObj>
          </a:graphicData>
        </a:graphic>
      </p:graphicFrame>
      <p:graphicFrame>
        <p:nvGraphicFramePr>
          <p:cNvPr id="139273" name="Object 9"/>
          <p:cNvGraphicFramePr>
            <a:graphicFrameLocks noChangeAspect="1"/>
          </p:cNvGraphicFramePr>
          <p:nvPr/>
        </p:nvGraphicFramePr>
        <p:xfrm>
          <a:off x="3098800" y="4786313"/>
          <a:ext cx="3836988" cy="730250"/>
        </p:xfrm>
        <a:graphic>
          <a:graphicData uri="http://schemas.openxmlformats.org/presentationml/2006/ole">
            <p:oleObj spid="_x0000_s139273" name="Equation" r:id="rId9" imgW="2463480" imgH="482400" progId="Equation.DSMT4">
              <p:embed/>
            </p:oleObj>
          </a:graphicData>
        </a:graphic>
      </p:graphicFrame>
      <p:graphicFrame>
        <p:nvGraphicFramePr>
          <p:cNvPr id="139274" name="Object 10"/>
          <p:cNvGraphicFramePr>
            <a:graphicFrameLocks noChangeAspect="1"/>
          </p:cNvGraphicFramePr>
          <p:nvPr/>
        </p:nvGraphicFramePr>
        <p:xfrm>
          <a:off x="2253059" y="5805264"/>
          <a:ext cx="1166813" cy="423862"/>
        </p:xfrm>
        <a:graphic>
          <a:graphicData uri="http://schemas.openxmlformats.org/presentationml/2006/ole">
            <p:oleObj spid="_x0000_s139274" name="Equation" r:id="rId10" imgW="7491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itle 1"/>
          <p:cNvSpPr>
            <a:spLocks noGrp="1"/>
          </p:cNvSpPr>
          <p:nvPr>
            <p:ph type="title"/>
          </p:nvPr>
        </p:nvSpPr>
        <p:spPr>
          <a:xfrm>
            <a:off x="1835150" y="1125538"/>
            <a:ext cx="8229600" cy="1066800"/>
          </a:xfrm>
        </p:spPr>
        <p:txBody>
          <a:bodyPr/>
          <a:lstStyle/>
          <a:p>
            <a:pPr eaLnBrk="1" hangingPunct="1"/>
            <a:r>
              <a:rPr lang="en-IN" smtClean="0"/>
              <a:t> </a:t>
            </a:r>
          </a:p>
        </p:txBody>
      </p:sp>
      <p:sp>
        <p:nvSpPr>
          <p:cNvPr id="2056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692150"/>
            <a:ext cx="7956550" cy="5678488"/>
          </a:xfrm>
        </p:spPr>
        <p:txBody>
          <a:bodyPr/>
          <a:lstStyle/>
          <a:p>
            <a:pPr indent="0" algn="just" eaLnBrk="1" hangingPunct="1">
              <a:buNone/>
              <a:defRPr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Let                . </a:t>
            </a:r>
            <a:r>
              <a:rPr lang="en-US" sz="2400" dirty="0" smtClean="0"/>
              <a:t>Define                    as follows:</a:t>
            </a:r>
          </a:p>
          <a:p>
            <a:pPr indent="0" algn="just" eaLnBrk="1" hangingPunct="1">
              <a:buNone/>
              <a:defRPr/>
            </a:pPr>
            <a:endParaRPr lang="en-US" sz="2400" dirty="0" smtClean="0"/>
          </a:p>
          <a:p>
            <a:pPr indent="0" algn="just" eaLnBrk="1" hangingPunct="1">
              <a:buNone/>
              <a:defRPr/>
            </a:pPr>
            <a:endParaRPr lang="en-US" sz="2400" dirty="0" smtClean="0"/>
          </a:p>
          <a:p>
            <a:pPr indent="0" algn="just" eaLnBrk="1" hangingPunct="1">
              <a:buNone/>
              <a:defRPr/>
            </a:pPr>
            <a:endParaRPr lang="en-US" sz="2400" dirty="0" smtClean="0"/>
          </a:p>
          <a:p>
            <a:pPr indent="0" algn="just" eaLnBrk="1" hangingPunct="1">
              <a:buNone/>
              <a:defRPr/>
            </a:pPr>
            <a:endParaRPr lang="en-IN" sz="2400" dirty="0" smtClean="0"/>
          </a:p>
          <a:p>
            <a:pPr indent="0" algn="just" eaLnBrk="1" hangingPunct="1">
              <a:buNone/>
              <a:defRPr/>
            </a:pPr>
            <a:r>
              <a:rPr lang="en-US" sz="2400" dirty="0" smtClean="0"/>
              <a:t>           is called </a:t>
            </a:r>
            <a:r>
              <a:rPr lang="en-US" sz="2400" b="1" dirty="0" smtClean="0"/>
              <a:t>sum</a:t>
            </a:r>
            <a:r>
              <a:rPr lang="en-US" sz="2400" dirty="0" smtClean="0"/>
              <a:t> of     and    . By the definition of sum it follows that                        .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644650" y="1628775"/>
          <a:ext cx="7080250" cy="504825"/>
        </p:xfrm>
        <a:graphic>
          <a:graphicData uri="http://schemas.openxmlformats.org/presentationml/2006/ole">
            <p:oleObj spid="_x0000_s2050" name="Equation" r:id="rId3" imgW="2768400" imgH="2030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5736" y="764952"/>
          <a:ext cx="1152128" cy="431800"/>
        </p:xfrm>
        <a:graphic>
          <a:graphicData uri="http://schemas.openxmlformats.org/presentationml/2006/ole">
            <p:oleObj spid="_x0000_s2056" name="Equation" r:id="rId4" imgW="558720" imgH="228600" progId="Equation.DSMT4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479925" y="765175"/>
          <a:ext cx="1208088" cy="431800"/>
        </p:xfrm>
        <a:graphic>
          <a:graphicData uri="http://schemas.openxmlformats.org/presentationml/2006/ole">
            <p:oleObj spid="_x0000_s2057" name="Equation" r:id="rId5" imgW="634680" imgH="228600" progId="Equation.DSMT4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1619672" y="2780928"/>
          <a:ext cx="720080" cy="360040"/>
        </p:xfrm>
        <a:graphic>
          <a:graphicData uri="http://schemas.openxmlformats.org/presentationml/2006/ole">
            <p:oleObj spid="_x0000_s2058" name="Equation" r:id="rId6" imgW="355320" imgH="203040" progId="Equation.DSMT4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4788024" y="2780928"/>
          <a:ext cx="432048" cy="360040"/>
        </p:xfrm>
        <a:graphic>
          <a:graphicData uri="http://schemas.openxmlformats.org/presentationml/2006/ole">
            <p:oleObj spid="_x0000_s2059" name="Equation" r:id="rId7" imgW="126720" imgH="177480" progId="Equation.DSMT4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5796136" y="2852936"/>
          <a:ext cx="431800" cy="334963"/>
        </p:xfrm>
        <a:graphic>
          <a:graphicData uri="http://schemas.openxmlformats.org/presentationml/2006/ole">
            <p:oleObj spid="_x0000_s2060" name="Equation" r:id="rId8" imgW="126720" imgH="164880" progId="Equation.DSMT4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211960" y="3140968"/>
          <a:ext cx="1647825" cy="360362"/>
        </p:xfrm>
        <a:graphic>
          <a:graphicData uri="http://schemas.openxmlformats.org/presentationml/2006/ole">
            <p:oleObj spid="_x0000_s2061" name="Equation" r:id="rId9" imgW="8125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908</TotalTime>
  <Words>1229</Words>
  <Application>Microsoft Office PowerPoint</Application>
  <PresentationFormat>On-screen Show (4:3)</PresentationFormat>
  <Paragraphs>143</Paragraphs>
  <Slides>37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Urban</vt:lpstr>
      <vt:lpstr>Equation</vt:lpstr>
      <vt:lpstr>The Lattice of L-ideals of a ring is  modular</vt:lpstr>
      <vt:lpstr>Fuzzy sets were introduced by Zadeh with a view to apply it in approximate reasoning.  </vt:lpstr>
      <vt:lpstr>     The concept of L-fuzzy subset which is now known as L-subset is introduced by Goguen in the year 1967.</vt:lpstr>
      <vt:lpstr>Slide 4</vt:lpstr>
      <vt:lpstr>Slide 5</vt:lpstr>
      <vt:lpstr>L-subset</vt:lpstr>
      <vt:lpstr>Slide 7</vt:lpstr>
      <vt:lpstr>Slide 8</vt:lpstr>
      <vt:lpstr> </vt:lpstr>
      <vt:lpstr>L-subring of R</vt:lpstr>
      <vt:lpstr>         If     is an L-subring of R, then                      and                              Moreover,                            and         is known as the tip of             </vt:lpstr>
      <vt:lpstr>L-Ideal of a ring R</vt:lpstr>
      <vt:lpstr> The intersection of any arbitrary  family of L-ideals of R is an L-ideal   of R.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Reference</vt:lpstr>
      <vt:lpstr>Slide 35</vt:lpstr>
      <vt:lpstr>Slide 36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FUZZY SUBGROUPS AND  L-GROUP THEORY</dc:title>
  <dc:creator>Iffat</dc:creator>
  <cp:lastModifiedBy>iffat</cp:lastModifiedBy>
  <cp:revision>94</cp:revision>
  <dcterms:created xsi:type="dcterms:W3CDTF">2013-05-27T12:53:11Z</dcterms:created>
  <dcterms:modified xsi:type="dcterms:W3CDTF">2015-04-04T08:52:32Z</dcterms:modified>
</cp:coreProperties>
</file>