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5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258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1" r:id="rId19"/>
    <p:sldId id="268" r:id="rId20"/>
    <p:sldId id="269" r:id="rId21"/>
    <p:sldId id="270" r:id="rId22"/>
    <p:sldId id="272" r:id="rId23"/>
    <p:sldId id="273" r:id="rId24"/>
    <p:sldId id="274" r:id="rId25"/>
    <p:sldId id="275" r:id="rId26"/>
    <p:sldId id="276" r:id="rId27"/>
    <p:sldId id="277" r:id="rId28"/>
    <p:sldId id="288" r:id="rId29"/>
    <p:sldId id="279" r:id="rId30"/>
    <p:sldId id="280" r:id="rId31"/>
    <p:sldId id="285" r:id="rId32"/>
    <p:sldId id="286" r:id="rId33"/>
    <p:sldId id="301" r:id="rId34"/>
    <p:sldId id="302" r:id="rId35"/>
    <p:sldId id="303" r:id="rId36"/>
    <p:sldId id="287" r:id="rId37"/>
    <p:sldId id="304" r:id="rId38"/>
    <p:sldId id="305" r:id="rId39"/>
    <p:sldId id="289" r:id="rId40"/>
    <p:sldId id="290" r:id="rId41"/>
    <p:sldId id="292" r:id="rId42"/>
    <p:sldId id="29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E56114-7842-4757-8AE5-EF2CB3E5EE2E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41872C-E379-452D-9AA9-FF482FD2971D}">
      <dgm:prSet phldrT="[Text]"/>
      <dgm:spPr/>
      <dgm:t>
        <a:bodyPr/>
        <a:lstStyle/>
        <a:p>
          <a:r>
            <a:rPr lang="en-US" dirty="0" smtClean="0"/>
            <a:t>Models</a:t>
          </a:r>
          <a:endParaRPr lang="en-US" dirty="0"/>
        </a:p>
      </dgm:t>
    </dgm:pt>
    <dgm:pt modelId="{89DD9586-BDBC-4287-AC6D-CFC833182A6F}" type="parTrans" cxnId="{91FF3D30-7546-4B5D-AE16-91D3A97B3BCF}">
      <dgm:prSet/>
      <dgm:spPr/>
      <dgm:t>
        <a:bodyPr/>
        <a:lstStyle/>
        <a:p>
          <a:endParaRPr lang="en-US"/>
        </a:p>
      </dgm:t>
    </dgm:pt>
    <dgm:pt modelId="{10EA6427-5735-4BD7-A963-667BB51670D1}" type="sibTrans" cxnId="{91FF3D30-7546-4B5D-AE16-91D3A97B3BCF}">
      <dgm:prSet/>
      <dgm:spPr/>
      <dgm:t>
        <a:bodyPr/>
        <a:lstStyle/>
        <a:p>
          <a:endParaRPr lang="en-US"/>
        </a:p>
      </dgm:t>
    </dgm:pt>
    <dgm:pt modelId="{D428AAF5-56F5-44BC-B860-40E85DC5A5B9}">
      <dgm:prSet phldrT="[Text]"/>
      <dgm:spPr/>
      <dgm:t>
        <a:bodyPr/>
        <a:lstStyle/>
        <a:p>
          <a:r>
            <a:rPr lang="en-US" dirty="0" smtClean="0"/>
            <a:t>Individual based (microscopic)</a:t>
          </a:r>
          <a:endParaRPr lang="en-US" dirty="0"/>
        </a:p>
      </dgm:t>
    </dgm:pt>
    <dgm:pt modelId="{8E7A94B1-7778-4E4B-9614-19FA00FAB71F}" type="parTrans" cxnId="{8256F6A4-98E1-4CA0-B895-5E44226F546C}">
      <dgm:prSet/>
      <dgm:spPr/>
      <dgm:t>
        <a:bodyPr/>
        <a:lstStyle/>
        <a:p>
          <a:endParaRPr lang="en-US"/>
        </a:p>
      </dgm:t>
    </dgm:pt>
    <dgm:pt modelId="{80697716-E745-40B6-9D82-010838642063}" type="sibTrans" cxnId="{8256F6A4-98E1-4CA0-B895-5E44226F546C}">
      <dgm:prSet/>
      <dgm:spPr/>
      <dgm:t>
        <a:bodyPr/>
        <a:lstStyle/>
        <a:p>
          <a:endParaRPr lang="en-US"/>
        </a:p>
      </dgm:t>
    </dgm:pt>
    <dgm:pt modelId="{89685171-FEA0-4861-9803-D7ADC905C750}">
      <dgm:prSet phldrT="[Text]"/>
      <dgm:spPr/>
      <dgm:t>
        <a:bodyPr/>
        <a:lstStyle/>
        <a:p>
          <a:r>
            <a:rPr lang="en-US" dirty="0" smtClean="0"/>
            <a:t>Formulated in terms of individual constituents</a:t>
          </a:r>
          <a:endParaRPr lang="en-US" dirty="0"/>
        </a:p>
      </dgm:t>
    </dgm:pt>
    <dgm:pt modelId="{60D74D37-D643-4371-BFEA-B305A3EB9AB7}" type="parTrans" cxnId="{64E4C534-3CB6-410D-AD69-5784BDCEC762}">
      <dgm:prSet/>
      <dgm:spPr/>
      <dgm:t>
        <a:bodyPr/>
        <a:lstStyle/>
        <a:p>
          <a:endParaRPr lang="en-US"/>
        </a:p>
      </dgm:t>
    </dgm:pt>
    <dgm:pt modelId="{D45295A3-9402-4F58-954C-B4DF4290763E}" type="sibTrans" cxnId="{64E4C534-3CB6-410D-AD69-5784BDCEC762}">
      <dgm:prSet/>
      <dgm:spPr/>
      <dgm:t>
        <a:bodyPr/>
        <a:lstStyle/>
        <a:p>
          <a:endParaRPr lang="en-US"/>
        </a:p>
      </dgm:t>
    </dgm:pt>
    <dgm:pt modelId="{88A01B7F-11A8-4151-9F1E-E46FBFF78B2C}">
      <dgm:prSet phldrT="[Text]"/>
      <dgm:spPr/>
      <dgm:t>
        <a:bodyPr/>
        <a:lstStyle/>
        <a:p>
          <a:r>
            <a:rPr lang="en-US" dirty="0" smtClean="0"/>
            <a:t>Population-based (macroscopic)</a:t>
          </a:r>
          <a:endParaRPr lang="en-US" dirty="0"/>
        </a:p>
      </dgm:t>
    </dgm:pt>
    <dgm:pt modelId="{A0497710-1479-46BD-ACB1-8699AD4BC84F}" type="parTrans" cxnId="{2F99EE08-61BB-40CE-AF25-6BA554A57CFA}">
      <dgm:prSet/>
      <dgm:spPr/>
      <dgm:t>
        <a:bodyPr/>
        <a:lstStyle/>
        <a:p>
          <a:endParaRPr lang="en-US"/>
        </a:p>
      </dgm:t>
    </dgm:pt>
    <dgm:pt modelId="{48339996-9610-434B-B846-BB44BC3F91D0}" type="sibTrans" cxnId="{2F99EE08-61BB-40CE-AF25-6BA554A57CFA}">
      <dgm:prSet/>
      <dgm:spPr/>
      <dgm:t>
        <a:bodyPr/>
        <a:lstStyle/>
        <a:p>
          <a:endParaRPr lang="en-US"/>
        </a:p>
      </dgm:t>
    </dgm:pt>
    <dgm:pt modelId="{0219F84C-17EB-422B-8EB8-777ECAC25CFE}">
      <dgm:prSet phldrT="[Text]"/>
      <dgm:spPr/>
      <dgm:t>
        <a:bodyPr/>
        <a:lstStyle/>
        <a:p>
          <a:r>
            <a:rPr lang="en-US" dirty="0" smtClean="0"/>
            <a:t>Describe the collective average behavior </a:t>
          </a:r>
          <a:endParaRPr lang="en-US" dirty="0"/>
        </a:p>
      </dgm:t>
    </dgm:pt>
    <dgm:pt modelId="{D395C62C-2AEA-4553-8FB2-288F8FB0E695}" type="parTrans" cxnId="{5AD2D9AD-DEF5-4569-8EBB-9CCA65DC2E09}">
      <dgm:prSet/>
      <dgm:spPr/>
      <dgm:t>
        <a:bodyPr/>
        <a:lstStyle/>
        <a:p>
          <a:endParaRPr lang="en-US"/>
        </a:p>
      </dgm:t>
    </dgm:pt>
    <dgm:pt modelId="{6456D6B8-3366-4041-8869-19AFC2BF4178}" type="sibTrans" cxnId="{5AD2D9AD-DEF5-4569-8EBB-9CCA65DC2E09}">
      <dgm:prSet/>
      <dgm:spPr/>
      <dgm:t>
        <a:bodyPr/>
        <a:lstStyle/>
        <a:p>
          <a:endParaRPr lang="en-US"/>
        </a:p>
      </dgm:t>
    </dgm:pt>
    <dgm:pt modelId="{E97FA28E-BB29-4EC7-AC11-A024B6DAC5C0}" type="pres">
      <dgm:prSet presAssocID="{13E56114-7842-4757-8AE5-EF2CB3E5EE2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5EA83D-9DE5-4582-97E0-E2B98020F8D4}" type="pres">
      <dgm:prSet presAssocID="{2E41872C-E379-452D-9AA9-FF482FD2971D}" presName="root1" presStyleCnt="0"/>
      <dgm:spPr/>
    </dgm:pt>
    <dgm:pt modelId="{3D136036-16E2-4489-B4F0-DACAC9E5B7A9}" type="pres">
      <dgm:prSet presAssocID="{2E41872C-E379-452D-9AA9-FF482FD2971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516766-0107-4C8D-8587-E46D9C09399A}" type="pres">
      <dgm:prSet presAssocID="{2E41872C-E379-452D-9AA9-FF482FD2971D}" presName="level2hierChild" presStyleCnt="0"/>
      <dgm:spPr/>
    </dgm:pt>
    <dgm:pt modelId="{FE2421E7-82DA-468A-A9FA-D3ECCFE889ED}" type="pres">
      <dgm:prSet presAssocID="{8E7A94B1-7778-4E4B-9614-19FA00FAB71F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61AA1980-DBB0-4278-8068-811E5F998FD9}" type="pres">
      <dgm:prSet presAssocID="{8E7A94B1-7778-4E4B-9614-19FA00FAB71F}" presName="connTx" presStyleLbl="parChTrans1D2" presStyleIdx="0" presStyleCnt="2"/>
      <dgm:spPr/>
      <dgm:t>
        <a:bodyPr/>
        <a:lstStyle/>
        <a:p>
          <a:endParaRPr lang="en-US"/>
        </a:p>
      </dgm:t>
    </dgm:pt>
    <dgm:pt modelId="{59575309-EEED-410E-B431-D85BC4F1EF81}" type="pres">
      <dgm:prSet presAssocID="{D428AAF5-56F5-44BC-B860-40E85DC5A5B9}" presName="root2" presStyleCnt="0"/>
      <dgm:spPr/>
    </dgm:pt>
    <dgm:pt modelId="{FBFAACB5-F010-4276-8873-4E5933787B0D}" type="pres">
      <dgm:prSet presAssocID="{D428AAF5-56F5-44BC-B860-40E85DC5A5B9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645122-7399-4735-8C8E-99A119A5DB8A}" type="pres">
      <dgm:prSet presAssocID="{D428AAF5-56F5-44BC-B860-40E85DC5A5B9}" presName="level3hierChild" presStyleCnt="0"/>
      <dgm:spPr/>
    </dgm:pt>
    <dgm:pt modelId="{C2CBCA8F-B4B6-48BF-A181-0C402CC44025}" type="pres">
      <dgm:prSet presAssocID="{60D74D37-D643-4371-BFEA-B305A3EB9AB7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4715D7C9-B558-40BD-AAC0-7FC893DCE5C2}" type="pres">
      <dgm:prSet presAssocID="{60D74D37-D643-4371-BFEA-B305A3EB9AB7}" presName="connTx" presStyleLbl="parChTrans1D3" presStyleIdx="0" presStyleCnt="2"/>
      <dgm:spPr/>
      <dgm:t>
        <a:bodyPr/>
        <a:lstStyle/>
        <a:p>
          <a:endParaRPr lang="en-US"/>
        </a:p>
      </dgm:t>
    </dgm:pt>
    <dgm:pt modelId="{44A01726-313F-4010-B0C5-3C681D5D6556}" type="pres">
      <dgm:prSet presAssocID="{89685171-FEA0-4861-9803-D7ADC905C750}" presName="root2" presStyleCnt="0"/>
      <dgm:spPr/>
    </dgm:pt>
    <dgm:pt modelId="{4647FAA9-6B6D-4BA6-9040-3EFAC77E7F16}" type="pres">
      <dgm:prSet presAssocID="{89685171-FEA0-4861-9803-D7ADC905C750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07C671-3436-4250-91A3-EA910558379F}" type="pres">
      <dgm:prSet presAssocID="{89685171-FEA0-4861-9803-D7ADC905C750}" presName="level3hierChild" presStyleCnt="0"/>
      <dgm:spPr/>
    </dgm:pt>
    <dgm:pt modelId="{791F40F6-2AEA-4D9F-89AC-5CF41932E836}" type="pres">
      <dgm:prSet presAssocID="{A0497710-1479-46BD-ACB1-8699AD4BC84F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38D3906F-F86D-4E91-BB97-9B691957389B}" type="pres">
      <dgm:prSet presAssocID="{A0497710-1479-46BD-ACB1-8699AD4BC84F}" presName="connTx" presStyleLbl="parChTrans1D2" presStyleIdx="1" presStyleCnt="2"/>
      <dgm:spPr/>
      <dgm:t>
        <a:bodyPr/>
        <a:lstStyle/>
        <a:p>
          <a:endParaRPr lang="en-US"/>
        </a:p>
      </dgm:t>
    </dgm:pt>
    <dgm:pt modelId="{4B9818E7-00E9-4F69-860C-657B3542D4D2}" type="pres">
      <dgm:prSet presAssocID="{88A01B7F-11A8-4151-9F1E-E46FBFF78B2C}" presName="root2" presStyleCnt="0"/>
      <dgm:spPr/>
    </dgm:pt>
    <dgm:pt modelId="{20BC2638-2F4F-4A1D-981E-F8A6B2248741}" type="pres">
      <dgm:prSet presAssocID="{88A01B7F-11A8-4151-9F1E-E46FBFF78B2C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A9A938-A398-42F4-A801-C792667B4FB8}" type="pres">
      <dgm:prSet presAssocID="{88A01B7F-11A8-4151-9F1E-E46FBFF78B2C}" presName="level3hierChild" presStyleCnt="0"/>
      <dgm:spPr/>
    </dgm:pt>
    <dgm:pt modelId="{92ABA18E-4E6F-4E8D-9DE2-B7DB069E703F}" type="pres">
      <dgm:prSet presAssocID="{D395C62C-2AEA-4553-8FB2-288F8FB0E695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F7637E6E-E708-488B-B186-C2EF7BC6EAB9}" type="pres">
      <dgm:prSet presAssocID="{D395C62C-2AEA-4553-8FB2-288F8FB0E695}" presName="connTx" presStyleLbl="parChTrans1D3" presStyleIdx="1" presStyleCnt="2"/>
      <dgm:spPr/>
      <dgm:t>
        <a:bodyPr/>
        <a:lstStyle/>
        <a:p>
          <a:endParaRPr lang="en-US"/>
        </a:p>
      </dgm:t>
    </dgm:pt>
    <dgm:pt modelId="{A1F0D3AA-D73E-403B-A43F-620D60D423D5}" type="pres">
      <dgm:prSet presAssocID="{0219F84C-17EB-422B-8EB8-777ECAC25CFE}" presName="root2" presStyleCnt="0"/>
      <dgm:spPr/>
    </dgm:pt>
    <dgm:pt modelId="{02E44B3B-BDA2-43C4-ACF2-9FE131C3DFA3}" type="pres">
      <dgm:prSet presAssocID="{0219F84C-17EB-422B-8EB8-777ECAC25CFE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EFE330-8BF7-4EBA-B19A-B4E373E4A51C}" type="pres">
      <dgm:prSet presAssocID="{0219F84C-17EB-422B-8EB8-777ECAC25CFE}" presName="level3hierChild" presStyleCnt="0"/>
      <dgm:spPr/>
    </dgm:pt>
  </dgm:ptLst>
  <dgm:cxnLst>
    <dgm:cxn modelId="{FEE095BB-6BDA-4F5C-BA2A-87E5199DC5CE}" type="presOf" srcId="{A0497710-1479-46BD-ACB1-8699AD4BC84F}" destId="{791F40F6-2AEA-4D9F-89AC-5CF41932E836}" srcOrd="0" destOrd="0" presId="urn:microsoft.com/office/officeart/2008/layout/HorizontalMultiLevelHierarchy"/>
    <dgm:cxn modelId="{91FF3D30-7546-4B5D-AE16-91D3A97B3BCF}" srcId="{13E56114-7842-4757-8AE5-EF2CB3E5EE2E}" destId="{2E41872C-E379-452D-9AA9-FF482FD2971D}" srcOrd="0" destOrd="0" parTransId="{89DD9586-BDBC-4287-AC6D-CFC833182A6F}" sibTransId="{10EA6427-5735-4BD7-A963-667BB51670D1}"/>
    <dgm:cxn modelId="{56D30FB1-6073-42AA-A68B-6868A851B1FC}" type="presOf" srcId="{2E41872C-E379-452D-9AA9-FF482FD2971D}" destId="{3D136036-16E2-4489-B4F0-DACAC9E5B7A9}" srcOrd="0" destOrd="0" presId="urn:microsoft.com/office/officeart/2008/layout/HorizontalMultiLevelHierarchy"/>
    <dgm:cxn modelId="{EC20D803-66F5-47BA-BF84-DD5F3EBF6346}" type="presOf" srcId="{89685171-FEA0-4861-9803-D7ADC905C750}" destId="{4647FAA9-6B6D-4BA6-9040-3EFAC77E7F16}" srcOrd="0" destOrd="0" presId="urn:microsoft.com/office/officeart/2008/layout/HorizontalMultiLevelHierarchy"/>
    <dgm:cxn modelId="{8256F6A4-98E1-4CA0-B895-5E44226F546C}" srcId="{2E41872C-E379-452D-9AA9-FF482FD2971D}" destId="{D428AAF5-56F5-44BC-B860-40E85DC5A5B9}" srcOrd="0" destOrd="0" parTransId="{8E7A94B1-7778-4E4B-9614-19FA00FAB71F}" sibTransId="{80697716-E745-40B6-9D82-010838642063}"/>
    <dgm:cxn modelId="{2A4797EF-0E74-4FED-9176-84935EDF0D4B}" type="presOf" srcId="{13E56114-7842-4757-8AE5-EF2CB3E5EE2E}" destId="{E97FA28E-BB29-4EC7-AC11-A024B6DAC5C0}" srcOrd="0" destOrd="0" presId="urn:microsoft.com/office/officeart/2008/layout/HorizontalMultiLevelHierarchy"/>
    <dgm:cxn modelId="{ED0EC4E1-CF76-4E80-9BC1-E32E52B97DC8}" type="presOf" srcId="{8E7A94B1-7778-4E4B-9614-19FA00FAB71F}" destId="{FE2421E7-82DA-468A-A9FA-D3ECCFE889ED}" srcOrd="0" destOrd="0" presId="urn:microsoft.com/office/officeart/2008/layout/HorizontalMultiLevelHierarchy"/>
    <dgm:cxn modelId="{B5F0B8E3-3C0A-4C26-8B97-1558A03F4A8E}" type="presOf" srcId="{60D74D37-D643-4371-BFEA-B305A3EB9AB7}" destId="{4715D7C9-B558-40BD-AAC0-7FC893DCE5C2}" srcOrd="1" destOrd="0" presId="urn:microsoft.com/office/officeart/2008/layout/HorizontalMultiLevelHierarchy"/>
    <dgm:cxn modelId="{D77CB02E-A4FD-4D71-A96C-5550E0E08352}" type="presOf" srcId="{D428AAF5-56F5-44BC-B860-40E85DC5A5B9}" destId="{FBFAACB5-F010-4276-8873-4E5933787B0D}" srcOrd="0" destOrd="0" presId="urn:microsoft.com/office/officeart/2008/layout/HorizontalMultiLevelHierarchy"/>
    <dgm:cxn modelId="{4DA7EFE9-4B61-406B-959D-50D60C86FFFB}" type="presOf" srcId="{60D74D37-D643-4371-BFEA-B305A3EB9AB7}" destId="{C2CBCA8F-B4B6-48BF-A181-0C402CC44025}" srcOrd="0" destOrd="0" presId="urn:microsoft.com/office/officeart/2008/layout/HorizontalMultiLevelHierarchy"/>
    <dgm:cxn modelId="{2F99EE08-61BB-40CE-AF25-6BA554A57CFA}" srcId="{2E41872C-E379-452D-9AA9-FF482FD2971D}" destId="{88A01B7F-11A8-4151-9F1E-E46FBFF78B2C}" srcOrd="1" destOrd="0" parTransId="{A0497710-1479-46BD-ACB1-8699AD4BC84F}" sibTransId="{48339996-9610-434B-B846-BB44BC3F91D0}"/>
    <dgm:cxn modelId="{98F1FF8F-8562-4284-957A-E4EC143C2FBF}" type="presOf" srcId="{0219F84C-17EB-422B-8EB8-777ECAC25CFE}" destId="{02E44B3B-BDA2-43C4-ACF2-9FE131C3DFA3}" srcOrd="0" destOrd="0" presId="urn:microsoft.com/office/officeart/2008/layout/HorizontalMultiLevelHierarchy"/>
    <dgm:cxn modelId="{64E4C534-3CB6-410D-AD69-5784BDCEC762}" srcId="{D428AAF5-56F5-44BC-B860-40E85DC5A5B9}" destId="{89685171-FEA0-4861-9803-D7ADC905C750}" srcOrd="0" destOrd="0" parTransId="{60D74D37-D643-4371-BFEA-B305A3EB9AB7}" sibTransId="{D45295A3-9402-4F58-954C-B4DF4290763E}"/>
    <dgm:cxn modelId="{2A60599E-DEC5-4FE6-99A7-749E27BCFFB9}" type="presOf" srcId="{A0497710-1479-46BD-ACB1-8699AD4BC84F}" destId="{38D3906F-F86D-4E91-BB97-9B691957389B}" srcOrd="1" destOrd="0" presId="urn:microsoft.com/office/officeart/2008/layout/HorizontalMultiLevelHierarchy"/>
    <dgm:cxn modelId="{3B565E56-4FC1-44B8-AD45-EC949ECBE1B7}" type="presOf" srcId="{88A01B7F-11A8-4151-9F1E-E46FBFF78B2C}" destId="{20BC2638-2F4F-4A1D-981E-F8A6B2248741}" srcOrd="0" destOrd="0" presId="urn:microsoft.com/office/officeart/2008/layout/HorizontalMultiLevelHierarchy"/>
    <dgm:cxn modelId="{5AD2D9AD-DEF5-4569-8EBB-9CCA65DC2E09}" srcId="{88A01B7F-11A8-4151-9F1E-E46FBFF78B2C}" destId="{0219F84C-17EB-422B-8EB8-777ECAC25CFE}" srcOrd="0" destOrd="0" parTransId="{D395C62C-2AEA-4553-8FB2-288F8FB0E695}" sibTransId="{6456D6B8-3366-4041-8869-19AFC2BF4178}"/>
    <dgm:cxn modelId="{34FA9C94-A501-481A-9AB5-C729F14CB201}" type="presOf" srcId="{8E7A94B1-7778-4E4B-9614-19FA00FAB71F}" destId="{61AA1980-DBB0-4278-8068-811E5F998FD9}" srcOrd="1" destOrd="0" presId="urn:microsoft.com/office/officeart/2008/layout/HorizontalMultiLevelHierarchy"/>
    <dgm:cxn modelId="{010B74EA-14DB-4037-9C42-F3A6B6CD3FED}" type="presOf" srcId="{D395C62C-2AEA-4553-8FB2-288F8FB0E695}" destId="{92ABA18E-4E6F-4E8D-9DE2-B7DB069E703F}" srcOrd="0" destOrd="0" presId="urn:microsoft.com/office/officeart/2008/layout/HorizontalMultiLevelHierarchy"/>
    <dgm:cxn modelId="{9210E489-9768-45AD-9367-C864E6641B02}" type="presOf" srcId="{D395C62C-2AEA-4553-8FB2-288F8FB0E695}" destId="{F7637E6E-E708-488B-B186-C2EF7BC6EAB9}" srcOrd="1" destOrd="0" presId="urn:microsoft.com/office/officeart/2008/layout/HorizontalMultiLevelHierarchy"/>
    <dgm:cxn modelId="{2DD69BF5-A935-4208-B3F8-9636244D541C}" type="presParOf" srcId="{E97FA28E-BB29-4EC7-AC11-A024B6DAC5C0}" destId="{435EA83D-9DE5-4582-97E0-E2B98020F8D4}" srcOrd="0" destOrd="0" presId="urn:microsoft.com/office/officeart/2008/layout/HorizontalMultiLevelHierarchy"/>
    <dgm:cxn modelId="{21F69447-12CE-4B64-864A-DB24F1252606}" type="presParOf" srcId="{435EA83D-9DE5-4582-97E0-E2B98020F8D4}" destId="{3D136036-16E2-4489-B4F0-DACAC9E5B7A9}" srcOrd="0" destOrd="0" presId="urn:microsoft.com/office/officeart/2008/layout/HorizontalMultiLevelHierarchy"/>
    <dgm:cxn modelId="{A1CD955E-A723-4C19-98EB-E6387CA1D4F6}" type="presParOf" srcId="{435EA83D-9DE5-4582-97E0-E2B98020F8D4}" destId="{88516766-0107-4C8D-8587-E46D9C09399A}" srcOrd="1" destOrd="0" presId="urn:microsoft.com/office/officeart/2008/layout/HorizontalMultiLevelHierarchy"/>
    <dgm:cxn modelId="{8C48806F-3B0C-4C51-AB2E-641AA2D9C35E}" type="presParOf" srcId="{88516766-0107-4C8D-8587-E46D9C09399A}" destId="{FE2421E7-82DA-468A-A9FA-D3ECCFE889ED}" srcOrd="0" destOrd="0" presId="urn:microsoft.com/office/officeart/2008/layout/HorizontalMultiLevelHierarchy"/>
    <dgm:cxn modelId="{CD04AEEB-998B-44B4-8C2F-1D9D70DC5802}" type="presParOf" srcId="{FE2421E7-82DA-468A-A9FA-D3ECCFE889ED}" destId="{61AA1980-DBB0-4278-8068-811E5F998FD9}" srcOrd="0" destOrd="0" presId="urn:microsoft.com/office/officeart/2008/layout/HorizontalMultiLevelHierarchy"/>
    <dgm:cxn modelId="{C23DF7AF-42C2-4E69-9848-3FA2467B384B}" type="presParOf" srcId="{88516766-0107-4C8D-8587-E46D9C09399A}" destId="{59575309-EEED-410E-B431-D85BC4F1EF81}" srcOrd="1" destOrd="0" presId="urn:microsoft.com/office/officeart/2008/layout/HorizontalMultiLevelHierarchy"/>
    <dgm:cxn modelId="{BE0BBB39-F7FF-44B0-A231-A9CD31009556}" type="presParOf" srcId="{59575309-EEED-410E-B431-D85BC4F1EF81}" destId="{FBFAACB5-F010-4276-8873-4E5933787B0D}" srcOrd="0" destOrd="0" presId="urn:microsoft.com/office/officeart/2008/layout/HorizontalMultiLevelHierarchy"/>
    <dgm:cxn modelId="{6B676DE2-4D40-4C40-BFA7-F24B5A42B399}" type="presParOf" srcId="{59575309-EEED-410E-B431-D85BC4F1EF81}" destId="{67645122-7399-4735-8C8E-99A119A5DB8A}" srcOrd="1" destOrd="0" presId="urn:microsoft.com/office/officeart/2008/layout/HorizontalMultiLevelHierarchy"/>
    <dgm:cxn modelId="{081383A8-39B1-4D63-8993-6940502AA8A1}" type="presParOf" srcId="{67645122-7399-4735-8C8E-99A119A5DB8A}" destId="{C2CBCA8F-B4B6-48BF-A181-0C402CC44025}" srcOrd="0" destOrd="0" presId="urn:microsoft.com/office/officeart/2008/layout/HorizontalMultiLevelHierarchy"/>
    <dgm:cxn modelId="{D8F1F347-DC5C-4440-B777-114163D4B570}" type="presParOf" srcId="{C2CBCA8F-B4B6-48BF-A181-0C402CC44025}" destId="{4715D7C9-B558-40BD-AAC0-7FC893DCE5C2}" srcOrd="0" destOrd="0" presId="urn:microsoft.com/office/officeart/2008/layout/HorizontalMultiLevelHierarchy"/>
    <dgm:cxn modelId="{513F01BD-2E64-489E-92CB-5619BC43D7DA}" type="presParOf" srcId="{67645122-7399-4735-8C8E-99A119A5DB8A}" destId="{44A01726-313F-4010-B0C5-3C681D5D6556}" srcOrd="1" destOrd="0" presId="urn:microsoft.com/office/officeart/2008/layout/HorizontalMultiLevelHierarchy"/>
    <dgm:cxn modelId="{0F62476E-808B-4141-9428-63E170EE30D7}" type="presParOf" srcId="{44A01726-313F-4010-B0C5-3C681D5D6556}" destId="{4647FAA9-6B6D-4BA6-9040-3EFAC77E7F16}" srcOrd="0" destOrd="0" presId="urn:microsoft.com/office/officeart/2008/layout/HorizontalMultiLevelHierarchy"/>
    <dgm:cxn modelId="{8846A452-F766-47CE-92F9-9BA6A270AF7C}" type="presParOf" srcId="{44A01726-313F-4010-B0C5-3C681D5D6556}" destId="{4807C671-3436-4250-91A3-EA910558379F}" srcOrd="1" destOrd="0" presId="urn:microsoft.com/office/officeart/2008/layout/HorizontalMultiLevelHierarchy"/>
    <dgm:cxn modelId="{FE9F2E2A-2647-4BA6-9BFE-07D5CAB2CDC4}" type="presParOf" srcId="{88516766-0107-4C8D-8587-E46D9C09399A}" destId="{791F40F6-2AEA-4D9F-89AC-5CF41932E836}" srcOrd="2" destOrd="0" presId="urn:microsoft.com/office/officeart/2008/layout/HorizontalMultiLevelHierarchy"/>
    <dgm:cxn modelId="{C90C72A3-7FD0-44AB-B40E-9D0007A09959}" type="presParOf" srcId="{791F40F6-2AEA-4D9F-89AC-5CF41932E836}" destId="{38D3906F-F86D-4E91-BB97-9B691957389B}" srcOrd="0" destOrd="0" presId="urn:microsoft.com/office/officeart/2008/layout/HorizontalMultiLevelHierarchy"/>
    <dgm:cxn modelId="{61A3E05E-0334-4A7E-884E-45ED4CB6E28F}" type="presParOf" srcId="{88516766-0107-4C8D-8587-E46D9C09399A}" destId="{4B9818E7-00E9-4F69-860C-657B3542D4D2}" srcOrd="3" destOrd="0" presId="urn:microsoft.com/office/officeart/2008/layout/HorizontalMultiLevelHierarchy"/>
    <dgm:cxn modelId="{06E71023-91FC-4EB3-BD94-30F0E19F73DC}" type="presParOf" srcId="{4B9818E7-00E9-4F69-860C-657B3542D4D2}" destId="{20BC2638-2F4F-4A1D-981E-F8A6B2248741}" srcOrd="0" destOrd="0" presId="urn:microsoft.com/office/officeart/2008/layout/HorizontalMultiLevelHierarchy"/>
    <dgm:cxn modelId="{DA8C2F4F-E2A7-4EE2-AF91-FFE10A13CFE5}" type="presParOf" srcId="{4B9818E7-00E9-4F69-860C-657B3542D4D2}" destId="{81A9A938-A398-42F4-A801-C792667B4FB8}" srcOrd="1" destOrd="0" presId="urn:microsoft.com/office/officeart/2008/layout/HorizontalMultiLevelHierarchy"/>
    <dgm:cxn modelId="{DE1EEEB6-FDA6-4673-B374-E8F1F6E8E73A}" type="presParOf" srcId="{81A9A938-A398-42F4-A801-C792667B4FB8}" destId="{92ABA18E-4E6F-4E8D-9DE2-B7DB069E703F}" srcOrd="0" destOrd="0" presId="urn:microsoft.com/office/officeart/2008/layout/HorizontalMultiLevelHierarchy"/>
    <dgm:cxn modelId="{BB5115AD-8190-4D34-BDE0-BCBF60E75D42}" type="presParOf" srcId="{92ABA18E-4E6F-4E8D-9DE2-B7DB069E703F}" destId="{F7637E6E-E708-488B-B186-C2EF7BC6EAB9}" srcOrd="0" destOrd="0" presId="urn:microsoft.com/office/officeart/2008/layout/HorizontalMultiLevelHierarchy"/>
    <dgm:cxn modelId="{FD31F5F0-BBE7-4B42-87DA-DF4964281313}" type="presParOf" srcId="{81A9A938-A398-42F4-A801-C792667B4FB8}" destId="{A1F0D3AA-D73E-403B-A43F-620D60D423D5}" srcOrd="1" destOrd="0" presId="urn:microsoft.com/office/officeart/2008/layout/HorizontalMultiLevelHierarchy"/>
    <dgm:cxn modelId="{611AC91F-3B88-430E-885E-D9F3985D2B8F}" type="presParOf" srcId="{A1F0D3AA-D73E-403B-A43F-620D60D423D5}" destId="{02E44B3B-BDA2-43C4-ACF2-9FE131C3DFA3}" srcOrd="0" destOrd="0" presId="urn:microsoft.com/office/officeart/2008/layout/HorizontalMultiLevelHierarchy"/>
    <dgm:cxn modelId="{3C983AE7-A8FB-46E1-8626-C21D82DBDBF1}" type="presParOf" srcId="{A1F0D3AA-D73E-403B-A43F-620D60D423D5}" destId="{9AEFE330-8BF7-4EBA-B19A-B4E373E4A51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FA317-26A6-4A32-80DC-8C5E917A3111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9723F-D7FC-459D-B654-789E128DC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07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93A21-E68A-4074-B715-E9D0D71E693A}" type="datetimeFigureOut">
              <a:rPr lang="en-US" smtClean="0"/>
              <a:t>02-Apr-15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EE7F1-257A-46DB-BB21-D5FB233B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5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1C5C-8F7C-4A80-BE11-49D1F64779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1C5C-8F7C-4A80-BE11-49D1F6477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1C5C-8F7C-4A80-BE11-49D1F6477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248400"/>
            <a:ext cx="4873869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1C5C-8F7C-4A80-BE11-49D1F6477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1C5C-8F7C-4A80-BE11-49D1F64779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72400" y="0"/>
            <a:ext cx="1371600" cy="1600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1C5C-8F7C-4A80-BE11-49D1F6477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00B050"/>
                </a:solidFill>
                <a:latin typeface="Bookman Old Style" pitchFamily="18" charset="0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6172200"/>
            <a:ext cx="4873869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1C5C-8F7C-4A80-BE11-49D1F647798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1C5C-8F7C-4A80-BE11-49D1F6477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1C5C-8F7C-4A80-BE11-49D1F6477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1C5C-8F7C-4A80-BE11-49D1F647798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1C5C-8F7C-4A80-BE11-49D1F64779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FD81C5C-8F7C-4A80-BE11-49D1F64779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3" r:id="rId25"/>
    <p:sldLayoutId id="2147483834" r:id="rId26"/>
    <p:sldLayoutId id="2147483835" r:id="rId27"/>
    <p:sldLayoutId id="2147483836" r:id="rId28"/>
    <p:sldLayoutId id="2147483837" r:id="rId29"/>
    <p:sldLayoutId id="2147483838" r:id="rId30"/>
    <p:sldLayoutId id="2147483840" r:id="rId31"/>
    <p:sldLayoutId id="2147483841" r:id="rId32"/>
    <p:sldLayoutId id="2147483842" r:id="rId33"/>
    <p:sldLayoutId id="2147483847" r:id="rId34"/>
    <p:sldLayoutId id="2147483848" r:id="rId35"/>
    <p:sldLayoutId id="2147483849" r:id="rId36"/>
    <p:sldLayoutId id="2147483850" r:id="rId37"/>
    <p:sldLayoutId id="2147483851" r:id="rId38"/>
    <p:sldLayoutId id="2147483852" r:id="rId39"/>
    <p:sldLayoutId id="2147483853" r:id="rId40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1000" y="152400"/>
            <a:ext cx="9982200" cy="22098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lgerian" pitchFamily="82" charset="0"/>
                <a:cs typeface="Andalus" pitchFamily="18" charset="-78"/>
              </a:rPr>
              <a:t>Introduction to stochastic transport with </a:t>
            </a:r>
            <a:r>
              <a:rPr lang="en-US" sz="4000" dirty="0" smtClean="0">
                <a:solidFill>
                  <a:srgbClr val="FF0000"/>
                </a:solidFill>
                <a:latin typeface="Algerian" pitchFamily="82" charset="0"/>
                <a:cs typeface="Andalus" pitchFamily="18" charset="-78"/>
              </a:rPr>
              <a:t/>
            </a:r>
            <a:br>
              <a:rPr lang="en-US" sz="4000" dirty="0" smtClean="0">
                <a:solidFill>
                  <a:srgbClr val="FF0000"/>
                </a:solidFill>
                <a:latin typeface="Algerian" pitchFamily="82" charset="0"/>
                <a:cs typeface="Andalus" pitchFamily="18" charset="-78"/>
              </a:rPr>
            </a:br>
            <a:r>
              <a:rPr lang="en-US" sz="4000" dirty="0" smtClean="0">
                <a:solidFill>
                  <a:srgbClr val="FF0000"/>
                </a:solidFill>
                <a:latin typeface="Algerian" pitchFamily="82" charset="0"/>
                <a:cs typeface="Andalus" pitchFamily="18" charset="-78"/>
              </a:rPr>
              <a:t>applications </a:t>
            </a:r>
            <a:r>
              <a:rPr lang="en-US" sz="4000" dirty="0">
                <a:solidFill>
                  <a:srgbClr val="FF0000"/>
                </a:solidFill>
                <a:latin typeface="Algerian" pitchFamily="82" charset="0"/>
                <a:cs typeface="Andalus" pitchFamily="18" charset="-78"/>
              </a:rPr>
              <a:t>in biology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3140" y="4495800"/>
            <a:ext cx="4724400" cy="1752600"/>
          </a:xfrm>
        </p:spPr>
        <p:txBody>
          <a:bodyPr>
            <a:noAutofit/>
          </a:bodyPr>
          <a:lstStyle/>
          <a:p>
            <a:pPr algn="ctr"/>
            <a:r>
              <a:rPr lang="en-US" sz="2400" u="sng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Presented by: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Isha Dhiman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Research Scholar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Department of Mathematics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IIT Ropar, Punjab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2819400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Tempus Sans ITC" pitchFamily="82" charset="0"/>
              </a:rPr>
              <a:t>Indian Women and Mathematics 2015</a:t>
            </a:r>
          </a:p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Tempus Sans ITC" pitchFamily="82" charset="0"/>
              </a:rPr>
              <a:t>University of Delhi</a:t>
            </a:r>
          </a:p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Tempus Sans ITC" pitchFamily="82" charset="0"/>
              </a:rPr>
              <a:t>April 2 - 4, 2015</a:t>
            </a:r>
            <a:endParaRPr lang="en-US" sz="2800" b="1" dirty="0">
              <a:solidFill>
                <a:srgbClr val="00B050"/>
              </a:solidFill>
              <a:latin typeface="Tempus Sans ITC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643561"/>
            <a:ext cx="2066493" cy="2034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977" y="4643561"/>
            <a:ext cx="1955623" cy="19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7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Driven Diffusive System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7543800" cy="3886200"/>
          </a:xfrm>
        </p:spPr>
        <p:txBody>
          <a:bodyPr>
            <a:noAutofit/>
          </a:bodyPr>
          <a:lstStyle/>
          <a:p>
            <a:pPr algn="just"/>
            <a:r>
              <a:rPr lang="en-US" sz="2800" dirty="0"/>
              <a:t>The macroscopic systems which consists of particles moving in a preferred direction under the action of a driving force are known as driven diffusive systems (DDS).</a:t>
            </a:r>
          </a:p>
          <a:p>
            <a:pPr algn="just"/>
            <a:r>
              <a:rPr lang="en-US" sz="2800" b="1" dirty="0" smtClean="0">
                <a:solidFill>
                  <a:srgbClr val="00B050"/>
                </a:solidFill>
              </a:rPr>
              <a:t>Two </a:t>
            </a:r>
            <a:r>
              <a:rPr lang="en-US" sz="2800" b="1" dirty="0">
                <a:solidFill>
                  <a:srgbClr val="00B050"/>
                </a:solidFill>
              </a:rPr>
              <a:t>kinds</a:t>
            </a:r>
            <a:r>
              <a:rPr lang="en-US" sz="2800" dirty="0"/>
              <a:t>: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Self-driven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Field-driven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Vehicular traffic is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self-driven</a:t>
            </a:r>
            <a:r>
              <a:rPr lang="en-US" sz="2800" dirty="0"/>
              <a:t> system; while electrical current, driven under the potential gradient, is a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field driven </a:t>
            </a:r>
            <a:r>
              <a:rPr lang="en-US" sz="2800" dirty="0"/>
              <a:t>system.</a:t>
            </a: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6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Modeling</a:t>
            </a:r>
            <a:r>
              <a:rPr lang="en-US" dirty="0" smtClean="0"/>
              <a:t> </a:t>
            </a:r>
            <a:r>
              <a:rPr lang="en-US" dirty="0" smtClean="0">
                <a:effectLst/>
              </a:rPr>
              <a:t>approach</a:t>
            </a:r>
            <a:endParaRPr lang="en-US" dirty="0">
              <a:effectLst/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57059"/>
              </p:ext>
            </p:extLst>
          </p:nvPr>
        </p:nvGraphicFramePr>
        <p:xfrm>
          <a:off x="609600" y="838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1434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A two-dimensional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lattice</a:t>
            </a:r>
            <a:endParaRPr lang="en-US" dirty="0">
              <a:effectLst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52" y="685800"/>
            <a:ext cx="3698848" cy="38862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8709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DLG Models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7924800" cy="3886200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Basic Idea</a:t>
            </a:r>
            <a:r>
              <a:rPr lang="en-US" sz="2800" dirty="0"/>
              <a:t>: To discretize continuous space into a regular array of cells, known as lattice.</a:t>
            </a: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Hard-core exclusion principle</a:t>
            </a:r>
            <a:r>
              <a:rPr lang="en-US" sz="2800" dirty="0"/>
              <a:t>: Each lattice cell can occupy at most one particle.</a:t>
            </a: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State</a:t>
            </a:r>
            <a:r>
              <a:rPr lang="en-US" sz="2800" dirty="0"/>
              <a:t>: The state of a cell is either </a:t>
            </a:r>
            <a:r>
              <a:rPr lang="en-US" sz="2800" dirty="0">
                <a:solidFill>
                  <a:srgbClr val="00B050"/>
                </a:solidFill>
              </a:rPr>
              <a:t>vacant</a:t>
            </a:r>
            <a:r>
              <a:rPr lang="en-US" sz="2800" dirty="0"/>
              <a:t> or </a:t>
            </a:r>
            <a:r>
              <a:rPr lang="en-US" sz="2800" dirty="0">
                <a:solidFill>
                  <a:srgbClr val="00B050"/>
                </a:solidFill>
              </a:rPr>
              <a:t>occupied. </a:t>
            </a:r>
            <a:r>
              <a:rPr lang="en-US" sz="2800" dirty="0"/>
              <a:t>Mathematically, it is defined by occupation number </a:t>
            </a:r>
            <a:r>
              <a:rPr lang="el-GR" sz="2800" dirty="0">
                <a:solidFill>
                  <a:srgbClr val="00B050"/>
                </a:solidFill>
              </a:rPr>
              <a:t>σ</a:t>
            </a:r>
            <a:r>
              <a:rPr lang="en-US" sz="2800" dirty="0">
                <a:solidFill>
                  <a:srgbClr val="00B050"/>
                </a:solidFill>
              </a:rPr>
              <a:t>,</a:t>
            </a:r>
            <a:r>
              <a:rPr lang="en-US" sz="2800" dirty="0">
                <a:solidFill>
                  <a:srgbClr val="F96501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F96501"/>
                </a:solidFill>
              </a:rPr>
              <a:t>	</a:t>
            </a:r>
            <a:r>
              <a:rPr lang="el-GR" sz="2800" dirty="0">
                <a:solidFill>
                  <a:srgbClr val="F96501"/>
                </a:solidFill>
              </a:rPr>
              <a:t> </a:t>
            </a:r>
            <a:r>
              <a:rPr lang="en-US" sz="2800" dirty="0">
                <a:solidFill>
                  <a:srgbClr val="F96501"/>
                </a:solidFill>
              </a:rPr>
              <a:t>	</a:t>
            </a:r>
            <a:r>
              <a:rPr lang="el-GR" sz="2800" dirty="0">
                <a:solidFill>
                  <a:srgbClr val="00B050"/>
                </a:solidFill>
              </a:rPr>
              <a:t>σ</a:t>
            </a:r>
            <a:r>
              <a:rPr lang="en-US" sz="2800" dirty="0">
                <a:solidFill>
                  <a:srgbClr val="00B050"/>
                </a:solidFill>
              </a:rPr>
              <a:t> = { 1 ; if cell is occupied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00B050"/>
                </a:solidFill>
              </a:rPr>
              <a:t>	       	     </a:t>
            </a:r>
            <a:r>
              <a:rPr lang="en-US" sz="2800" dirty="0" smtClean="0">
                <a:solidFill>
                  <a:srgbClr val="00B050"/>
                </a:solidFill>
              </a:rPr>
              <a:t>  </a:t>
            </a:r>
            <a:r>
              <a:rPr lang="en-US" sz="2800" dirty="0">
                <a:solidFill>
                  <a:srgbClr val="00B050"/>
                </a:solidFill>
              </a:rPr>
              <a:t>{ 0 ; if cell is vacant</a:t>
            </a: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Configuration:</a:t>
            </a:r>
            <a:r>
              <a:rPr lang="en-US" sz="2800" dirty="0">
                <a:solidFill>
                  <a:srgbClr val="F96501"/>
                </a:solidFill>
              </a:rPr>
              <a:t> </a:t>
            </a:r>
            <a:r>
              <a:rPr lang="en-US" sz="2800" dirty="0"/>
              <a:t>The set of states of all cells in a lattice defines a configuration C of the lattice</a:t>
            </a:r>
            <a:r>
              <a:rPr lang="en-US" sz="2800" dirty="0" smtClean="0"/>
              <a:t>.</a:t>
            </a:r>
            <a:endParaRPr lang="en-US" sz="2800" dirty="0" smtClean="0">
              <a:solidFill>
                <a:srgbClr val="F96501"/>
              </a:solidFill>
            </a:endParaRPr>
          </a:p>
          <a:p>
            <a:pPr marL="0" indent="0" algn="just">
              <a:buNone/>
            </a:pPr>
            <a:r>
              <a:rPr lang="en-US" sz="2800" dirty="0" smtClean="0">
                <a:solidFill>
                  <a:srgbClr val="F96501"/>
                </a:solidFill>
              </a:rPr>
              <a:t>    </a:t>
            </a: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3166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029200"/>
            <a:ext cx="8229600" cy="1143000"/>
          </a:xfrm>
        </p:spPr>
        <p:txBody>
          <a:bodyPr/>
          <a:lstStyle/>
          <a:p>
            <a:r>
              <a:rPr lang="en-US" dirty="0" smtClean="0">
                <a:effectLst/>
              </a:rPr>
              <a:t>Master equation</a:t>
            </a:r>
            <a:endParaRPr lang="en-US" dirty="0">
              <a:effectLst/>
            </a:endParaRPr>
          </a:p>
        </p:txBody>
      </p:sp>
      <p:sp>
        <p:nvSpPr>
          <p:cNvPr id="7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1">
            <a:blip r:embed="rId2" cstate="print"/>
            <a:stretch>
              <a:fillRect l="-1142" t="-956" r="-2133" b="-2509"/>
            </a:stretch>
          </a:blipFill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noFill/>
              </a:rPr>
              <a:t> 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8" name="Picture 7" descr="asep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9" t="59759" r="31450" b="22743"/>
          <a:stretch/>
        </p:blipFill>
        <p:spPr>
          <a:xfrm>
            <a:off x="2286000" y="2438400"/>
            <a:ext cx="5715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7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182" y="2438400"/>
            <a:ext cx="8229600" cy="1600200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0" y="838200"/>
            <a:ext cx="7543800" cy="3886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200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Mean-field approximation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basic idea in mean-field approximation is neglecting inter-particle correlations, which simplifies the theoretical computations of solution of the master </a:t>
            </a:r>
            <a:r>
              <a:rPr lang="en-US" dirty="0" smtClean="0">
                <a:solidFill>
                  <a:schemeClr val="tx1"/>
                </a:solidFill>
              </a:rPr>
              <a:t>equations.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4294967295"/>
          </p:nvPr>
        </p:nvSpPr>
        <p:spPr>
          <a:xfrm>
            <a:off x="7772400" y="0"/>
            <a:ext cx="1371600" cy="1600200"/>
          </a:xfrm>
        </p:spPr>
      </p:sp>
    </p:spTree>
    <p:extLst>
      <p:ext uri="{BB962C8B-B14F-4D97-AF65-F5344CB8AC3E}">
        <p14:creationId xmlns:p14="http://schemas.microsoft.com/office/powerpoint/2010/main" val="2234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Computer simulations: Monte-Carlo method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0" y="685800"/>
                <a:ext cx="7696200" cy="3886200"/>
              </a:xfrm>
            </p:spPr>
            <p:txBody>
              <a:bodyPr>
                <a:noAutofit/>
              </a:bodyPr>
              <a:lstStyle/>
              <a:p>
                <a:pPr algn="just"/>
                <a:endParaRPr lang="en-US" dirty="0" smtClean="0">
                  <a:solidFill>
                    <a:schemeClr val="tx1"/>
                  </a:solidFill>
                </a:endParaRPr>
              </a:p>
              <a:p>
                <a:pPr algn="just"/>
                <a:r>
                  <a:rPr lang="en-US" dirty="0" smtClean="0">
                    <a:solidFill>
                      <a:schemeClr val="tx1"/>
                    </a:solidFill>
                  </a:rPr>
                  <a:t>The stochastic process is realized on the computer by generating transitions with appropriate probabilities.</a:t>
                </a:r>
              </a:p>
              <a:p>
                <a:pPr algn="just"/>
                <a:r>
                  <a:rPr lang="en-US" dirty="0">
                    <a:solidFill>
                      <a:schemeClr val="tx1"/>
                    </a:solidFill>
                  </a:rPr>
                  <a:t>Each simulation step generates one specific realization of the stochastic process.</a:t>
                </a:r>
              </a:p>
              <a:p>
                <a:pPr algn="just"/>
                <a:r>
                  <a:rPr lang="en-US" dirty="0">
                    <a:solidFill>
                      <a:schemeClr val="tx1"/>
                    </a:solidFill>
                  </a:rPr>
                  <a:t>Simulations are repeated for sufficiently long time to ensure the occurrence of steady-state.</a:t>
                </a:r>
              </a:p>
              <a:p>
                <a:pPr algn="just"/>
                <a:r>
                  <a:rPr lang="en-US" dirty="0">
                    <a:solidFill>
                      <a:schemeClr val="tx1"/>
                    </a:solidFill>
                  </a:rPr>
                  <a:t>Solution is found by taking time average over different simulations steps.</a:t>
                </a:r>
              </a:p>
              <a:p>
                <a:pPr algn="just"/>
                <a:r>
                  <a:rPr lang="en-US" dirty="0">
                    <a:solidFill>
                      <a:schemeClr val="tx1"/>
                    </a:solidFill>
                  </a:rPr>
                  <a:t>In general, the MC simulations need to be run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−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time steps, which is computationally hard.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685800"/>
                <a:ext cx="7696200" cy="3886200"/>
              </a:xfrm>
              <a:blipFill rotWithShape="1">
                <a:blip r:embed="rId2"/>
                <a:stretch>
                  <a:fillRect l="-1029" t="-14600" r="-2059" b="-16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4503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effectLst/>
              </a:rPr>
              <a:t>ASEP</a:t>
            </a:r>
            <a:r>
              <a:rPr lang="en-US" dirty="0">
                <a:effectLst/>
              </a:rPr>
              <a:t> : Mother of all traffic models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04408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/>
              </a:rPr>
              <a:t>ASEP</a:t>
            </a:r>
            <a:endParaRPr lang="en-US" dirty="0">
              <a:effectLst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543800" cy="3886200"/>
          </a:xfrm>
        </p:spPr>
        <p:txBody>
          <a:bodyPr>
            <a:noAutofit/>
          </a:bodyPr>
          <a:lstStyle/>
          <a:p>
            <a:pPr algn="just"/>
            <a:endParaRPr lang="en-US" sz="2800" dirty="0" smtClean="0">
              <a:solidFill>
                <a:schemeClr val="tx1"/>
              </a:solidFill>
            </a:endParaRPr>
          </a:p>
          <a:p>
            <a:pPr algn="just"/>
            <a:r>
              <a:rPr lang="en-US" sz="2800" dirty="0" smtClean="0">
                <a:solidFill>
                  <a:schemeClr val="tx1"/>
                </a:solidFill>
              </a:rPr>
              <a:t>ASEP </a:t>
            </a:r>
            <a:r>
              <a:rPr lang="en-US" sz="2800" dirty="0">
                <a:solidFill>
                  <a:schemeClr val="tx1"/>
                </a:solidFill>
              </a:rPr>
              <a:t>describes the biased </a:t>
            </a:r>
            <a:r>
              <a:rPr lang="en-US" sz="2800" dirty="0" smtClean="0">
                <a:solidFill>
                  <a:schemeClr val="tx1"/>
                </a:solidFill>
              </a:rPr>
              <a:t>diffusion </a:t>
            </a:r>
            <a:r>
              <a:rPr lang="en-US" sz="2800" dirty="0">
                <a:solidFill>
                  <a:schemeClr val="tx1"/>
                </a:solidFill>
              </a:rPr>
              <a:t>of particles on a </a:t>
            </a:r>
            <a:r>
              <a:rPr lang="en-US" sz="2800" dirty="0" smtClean="0">
                <a:solidFill>
                  <a:schemeClr val="tx1"/>
                </a:solidFill>
              </a:rPr>
              <a:t>one-dimensional lattice </a:t>
            </a:r>
            <a:r>
              <a:rPr lang="en-US" sz="2800" dirty="0">
                <a:solidFill>
                  <a:schemeClr val="tx1"/>
                </a:solidFill>
              </a:rPr>
              <a:t>in a preferred direction. 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just"/>
            <a:r>
              <a:rPr lang="en-US" sz="2800" dirty="0" smtClean="0">
                <a:solidFill>
                  <a:schemeClr val="tx1"/>
                </a:solidFill>
              </a:rPr>
              <a:t>Follows “</a:t>
            </a:r>
            <a:r>
              <a:rPr lang="en-US" sz="2800" dirty="0" smtClean="0">
                <a:solidFill>
                  <a:srgbClr val="FF0000"/>
                </a:solidFill>
              </a:rPr>
              <a:t>hard-core exclusion principle</a:t>
            </a:r>
            <a:r>
              <a:rPr lang="en-US" sz="2800" dirty="0" smtClean="0">
                <a:solidFill>
                  <a:schemeClr val="tx1"/>
                </a:solidFill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Inter-particle interactions neglected</a:t>
            </a:r>
          </a:p>
          <a:p>
            <a:pPr algn="just">
              <a:lnSpc>
                <a:spcPct val="150000"/>
              </a:lnSpc>
            </a:pPr>
            <a:r>
              <a:rPr lang="en-GB" sz="2800" dirty="0" smtClean="0">
                <a:solidFill>
                  <a:schemeClr val="tx1"/>
                </a:solidFill>
              </a:rPr>
              <a:t>Simple and exactly solvable</a:t>
            </a:r>
          </a:p>
          <a:p>
            <a:pPr algn="just">
              <a:lnSpc>
                <a:spcPct val="150000"/>
              </a:lnSpc>
              <a:buNone/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86876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Outline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543800" cy="38862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Introduction </a:t>
            </a:r>
          </a:p>
          <a:p>
            <a:r>
              <a:rPr lang="en-US" sz="2800" dirty="0">
                <a:solidFill>
                  <a:schemeClr val="tx1"/>
                </a:solidFill>
              </a:rPr>
              <a:t>Modeling approaches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Methodology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Asymmetric simple exclusion process (ASEP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Single-channel transport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Multi-channel transport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References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ISHA DHIMAN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6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Open system</a:t>
            </a:r>
            <a:endParaRPr lang="en-US" dirty="0">
              <a:effectLst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9" y="1600200"/>
            <a:ext cx="8229600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4114800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</a:rPr>
              <a:t>Here, 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en-US" sz="2800" dirty="0" smtClean="0">
                <a:solidFill>
                  <a:srgbClr val="FF0000"/>
                </a:solidFill>
              </a:rPr>
              <a:t> is entrance rate, </a:t>
            </a:r>
            <a:r>
              <a:rPr lang="el-GR" sz="2800" dirty="0" smtClean="0">
                <a:solidFill>
                  <a:srgbClr val="FF0000"/>
                </a:solidFill>
              </a:rPr>
              <a:t>β</a:t>
            </a:r>
            <a:r>
              <a:rPr lang="en-US" sz="2800" dirty="0" smtClean="0">
                <a:solidFill>
                  <a:srgbClr val="FF0000"/>
                </a:solidFill>
              </a:rPr>
              <a:t> is exit rate , p and q are forward and backward hopping rates respectively.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72890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Open system (contd..)</a:t>
            </a:r>
            <a:endParaRPr lang="en-US" dirty="0">
              <a:effectLst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Master equation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For bulk sites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(</a:t>
            </a:r>
            <a:r>
              <a:rPr lang="en-US" sz="2000" i="1" dirty="0" err="1" smtClean="0"/>
              <a:t>i</a:t>
            </a:r>
            <a:r>
              <a:rPr lang="en-US" sz="2000" i="1" dirty="0" smtClean="0"/>
              <a:t>=2,3,… L-1)</a:t>
            </a:r>
            <a:endParaRPr lang="en-US" i="1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At entrance</a:t>
            </a:r>
            <a:r>
              <a:rPr lang="en-US" dirty="0" smtClean="0"/>
              <a:t>: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At exit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The above system can be solved exactly using mean-field approximate theory.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44020" y="1143000"/>
                <a:ext cx="5739648" cy="624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1−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 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 (1−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/>
                          </a:rPr>
                          <m:t>+1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…. (2) </a:t>
                </a:r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020" y="1143000"/>
                <a:ext cx="5739648" cy="624273"/>
              </a:xfrm>
              <a:prstGeom prst="rect">
                <a:avLst/>
              </a:prstGeom>
              <a:blipFill rotWithShape="1">
                <a:blip r:embed="rId2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99855" y="2209800"/>
                <a:ext cx="5997668" cy="624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= </m:t>
                    </m:r>
                    <m:r>
                      <m:rPr>
                        <m:sty m:val="p"/>
                      </m:rPr>
                      <a:rPr lang="el-GR" sz="2400" b="0" i="1" smtClean="0">
                        <a:latin typeface="Cambria Math"/>
                      </a:rPr>
                      <m:t>α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1−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 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 (1−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………….(3) </a:t>
                </a:r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855" y="2209800"/>
                <a:ext cx="5997668" cy="624273"/>
              </a:xfrm>
              <a:prstGeom prst="rect">
                <a:avLst/>
              </a:prstGeom>
              <a:blipFill rotWithShape="1">
                <a:blip r:embed="rId3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89855" y="3048000"/>
                <a:ext cx="6672211" cy="624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𝐿</m:t>
                        </m:r>
                        <m:r>
                          <a:rPr lang="en-US" sz="2400" b="0" i="1" smtClean="0">
                            <a:latin typeface="Cambria Math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1−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𝐿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 </m:t>
                    </m:r>
                    <m:r>
                      <m:rPr>
                        <m:sty m:val="p"/>
                      </m:rPr>
                      <a:rPr lang="el-GR" sz="2400" b="0" i="1" smtClean="0">
                        <a:latin typeface="Cambria Math"/>
                      </a:rPr>
                      <m:t>β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 smtClean="0"/>
                  <a:t> ………………….. (4)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855" y="3048000"/>
                <a:ext cx="6672211" cy="624273"/>
              </a:xfrm>
              <a:prstGeom prst="rect">
                <a:avLst/>
              </a:prstGeom>
              <a:blipFill rotWithShape="1">
                <a:blip r:embed="rId4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8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>
                <a:effectLst/>
              </a:rPr>
              <a:t>Steady-state solution</a:t>
            </a:r>
            <a:endParaRPr lang="en-US" dirty="0">
              <a:effectLst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00200" y="1524000"/>
            <a:ext cx="533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88529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Two-channel transport systems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5173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Vehicular traffic</a:t>
            </a:r>
            <a:endParaRPr lang="en-US" dirty="0">
              <a:effectLst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228600"/>
            <a:ext cx="7696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5779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482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Two-channel biological transport</a:t>
            </a:r>
            <a:endParaRPr lang="en-US" dirty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4294967295"/>
          </p:nvPr>
        </p:nvSpPr>
        <p:spPr>
          <a:xfrm>
            <a:off x="7772400" y="0"/>
            <a:ext cx="1371600" cy="1600200"/>
          </a:xfrm>
        </p:spPr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6" r="70248" b="64961"/>
          <a:stretch/>
        </p:blipFill>
        <p:spPr>
          <a:xfrm>
            <a:off x="762000" y="1219200"/>
            <a:ext cx="6858000" cy="2819400"/>
          </a:xfrm>
        </p:spPr>
      </p:pic>
      <p:sp>
        <p:nvSpPr>
          <p:cNvPr id="9" name="TextBox 8"/>
          <p:cNvSpPr txBox="1"/>
          <p:nvPr/>
        </p:nvSpPr>
        <p:spPr>
          <a:xfrm>
            <a:off x="990600" y="41910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KIP-3 motor protein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524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Coupling between channels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3182"/>
            <a:ext cx="7543800" cy="3886200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Indirect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Coupling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7" name="Picture 6" descr="asep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34682" r="26268" b="45633"/>
          <a:stretch/>
        </p:blipFill>
        <p:spPr>
          <a:xfrm>
            <a:off x="2133600" y="1524000"/>
            <a:ext cx="6705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Coupling between channels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629"/>
            <a:ext cx="7543800" cy="2510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Direct coupling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7" name="Picture 6" descr="asep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9" t="53297" r="24202" b="16013"/>
          <a:stretch/>
        </p:blipFill>
        <p:spPr>
          <a:xfrm>
            <a:off x="685800" y="1600200"/>
            <a:ext cx="7315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8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600200"/>
          </a:xfrm>
        </p:spPr>
        <p:txBody>
          <a:bodyPr/>
          <a:lstStyle/>
          <a:p>
            <a:r>
              <a:rPr lang="en-US" dirty="0" smtClean="0">
                <a:effectLst/>
              </a:rPr>
              <a:t>My work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05341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Zero coupling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Trivial case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System </a:t>
            </a:r>
            <a:r>
              <a:rPr lang="en-US" dirty="0">
                <a:solidFill>
                  <a:schemeClr val="tx1"/>
                </a:solidFill>
              </a:rPr>
              <a:t>decouples into two independent single-channel ASEPs.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Three steady-state phases exist LD, HD and MC in each lane.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92609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"/>
            <a:ext cx="6705600" cy="4038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8" name="TextBox 7"/>
          <p:cNvSpPr txBox="1"/>
          <p:nvPr/>
        </p:nvSpPr>
        <p:spPr>
          <a:xfrm>
            <a:off x="1524000" y="47244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           Figure 1: Cytoskeletal network        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Vertical cluster mean-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field approach</a:t>
            </a:r>
            <a:endParaRPr lang="en-US" dirty="0">
              <a:effectLst/>
            </a:endParaRPr>
          </a:p>
        </p:txBody>
      </p:sp>
      <p:pic>
        <p:nvPicPr>
          <p:cNvPr id="14" name="Content Placeholder 13" descr="iwm_ppt - Microsoft PowerPoint (Product Activation Failed)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6" t="35829" r="20684" b="11764"/>
          <a:stretch/>
        </p:blipFill>
        <p:spPr>
          <a:xfrm>
            <a:off x="914400" y="609600"/>
            <a:ext cx="68580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5092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Steady-state phase diagram</a:t>
            </a:r>
            <a:endParaRPr lang="en-US" dirty="0">
              <a:effectLst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4294967295"/>
          </p:nvPr>
        </p:nvSpPr>
        <p:spPr>
          <a:xfrm>
            <a:off x="7772400" y="0"/>
            <a:ext cx="1371600" cy="1600200"/>
          </a:xfrm>
        </p:spPr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6172201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04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Summary</a:t>
            </a:r>
            <a:endParaRPr lang="en-US" dirty="0">
              <a:effectLst/>
            </a:endParaRPr>
          </a:p>
        </p:txBody>
      </p:sp>
      <p:pic>
        <p:nvPicPr>
          <p:cNvPr id="7" name="Content Placeholder 6" descr="revisedmanuscript-asep.pdf - Adobe Read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9430" r="8017" b="8556"/>
          <a:stretch/>
        </p:blipFill>
        <p:spPr>
          <a:xfrm>
            <a:off x="685800" y="838200"/>
            <a:ext cx="8153400" cy="3962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4294967295"/>
          </p:nvPr>
        </p:nvSpPr>
        <p:spPr>
          <a:xfrm>
            <a:off x="7772400" y="0"/>
            <a:ext cx="1371600" cy="1600200"/>
          </a:xfrm>
        </p:spPr>
      </p:sp>
      <p:sp>
        <p:nvSpPr>
          <p:cNvPr id="8" name="TextBox 7"/>
          <p:cNvSpPr txBox="1"/>
          <p:nvPr/>
        </p:nvSpPr>
        <p:spPr>
          <a:xfrm>
            <a:off x="533400" y="50292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2013: A.K. Gupta and Isha Dhiman, </a:t>
            </a:r>
            <a:r>
              <a:rPr lang="en-US" dirty="0" err="1" smtClean="0">
                <a:solidFill>
                  <a:srgbClr val="FF0000"/>
                </a:solidFill>
              </a:rPr>
              <a:t>Physica</a:t>
            </a:r>
            <a:r>
              <a:rPr lang="en-US" dirty="0" smtClean="0">
                <a:solidFill>
                  <a:srgbClr val="FF0000"/>
                </a:solidFill>
              </a:rPr>
              <a:t> A, 392 (24), 6314-6329.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3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67000"/>
            <a:ext cx="76200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interesting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6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Langmuir Kinetics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60" y="685800"/>
            <a:ext cx="2749080" cy="38862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4724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Irving Langmuir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1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Langmuir kinetics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28712"/>
            <a:ext cx="78486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2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Inhomogeneity </a:t>
            </a:r>
            <a:endParaRPr lang="en-US" dirty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1"/>
            <a:ext cx="8382000" cy="34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7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Incorporating inhomogeneity</a:t>
            </a:r>
            <a:endParaRPr lang="en-US" dirty="0"/>
          </a:p>
        </p:txBody>
      </p:sp>
      <p:pic>
        <p:nvPicPr>
          <p:cNvPr id="7" name="Content Placeholder 6" descr="model_figure_symmetric.pdf - Adobe Read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16935" r="21451" b="28520"/>
          <a:stretch/>
        </p:blipFill>
        <p:spPr>
          <a:xfrm>
            <a:off x="838200" y="1302326"/>
            <a:ext cx="7924800" cy="326967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95391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 of 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772400" cy="4876800"/>
          </a:xfrm>
        </p:spPr>
        <p:txBody>
          <a:bodyPr>
            <a:noAutofit/>
          </a:bodyPr>
          <a:lstStyle/>
          <a:p>
            <a:pPr lvl="0" algn="just"/>
            <a:r>
              <a:rPr lang="en-US" sz="1800" b="1" dirty="0"/>
              <a:t>2014:</a:t>
            </a:r>
            <a:r>
              <a:rPr lang="en-US" sz="1800" dirty="0"/>
              <a:t> Isha Dhiman and </a:t>
            </a:r>
            <a:r>
              <a:rPr lang="en-US" sz="1800" dirty="0" err="1"/>
              <a:t>Arvind</a:t>
            </a:r>
            <a:r>
              <a:rPr lang="en-US" sz="1800" dirty="0"/>
              <a:t> Kumar Gupta, </a:t>
            </a:r>
            <a:r>
              <a:rPr lang="en-US" sz="1800" i="1" dirty="0"/>
              <a:t>Effect of coupling strength on a two-lane partially asymmetric coupled TASEP with Langmuir Kinetics</a:t>
            </a:r>
            <a:r>
              <a:rPr lang="en-US" sz="1800" dirty="0"/>
              <a:t>, </a:t>
            </a:r>
            <a:r>
              <a:rPr lang="en-US" sz="1800" b="1" dirty="0"/>
              <a:t>Physical Review E, </a:t>
            </a:r>
            <a:r>
              <a:rPr lang="en-US" sz="1800" dirty="0"/>
              <a:t>90, 012114</a:t>
            </a:r>
            <a:r>
              <a:rPr lang="en-US" sz="1800" b="1" dirty="0"/>
              <a:t>.</a:t>
            </a:r>
            <a:endParaRPr lang="en-US" sz="1800" i="1" dirty="0"/>
          </a:p>
          <a:p>
            <a:pPr lvl="0" algn="just"/>
            <a:r>
              <a:rPr lang="en-US" sz="1800" b="1" dirty="0"/>
              <a:t>2014</a:t>
            </a:r>
            <a:r>
              <a:rPr lang="en-US" sz="1800" dirty="0"/>
              <a:t>: Isha Dhiman and </a:t>
            </a:r>
            <a:r>
              <a:rPr lang="en-US" sz="1800" dirty="0" err="1"/>
              <a:t>Arvind</a:t>
            </a:r>
            <a:r>
              <a:rPr lang="en-US" sz="1800" dirty="0"/>
              <a:t> Kumar Gupta, Two-channel totally asymmetric simple exclusion process with Langmuir kinetics: The role of coupling constant, </a:t>
            </a:r>
            <a:r>
              <a:rPr lang="en-US" sz="1800" b="1" dirty="0" err="1"/>
              <a:t>EuroPhysicsLetters</a:t>
            </a:r>
            <a:r>
              <a:rPr lang="en-US" sz="1800" dirty="0"/>
              <a:t>, 107 (2) 20007. </a:t>
            </a:r>
            <a:endParaRPr lang="en-US" sz="1800" i="1" dirty="0"/>
          </a:p>
          <a:p>
            <a:pPr lvl="0" algn="just"/>
            <a:r>
              <a:rPr lang="en-US" sz="1800" b="1" dirty="0"/>
              <a:t>2014: </a:t>
            </a:r>
            <a:r>
              <a:rPr lang="en-US" sz="1800" dirty="0" err="1"/>
              <a:t>Arvind</a:t>
            </a:r>
            <a:r>
              <a:rPr lang="en-US" sz="1800" dirty="0"/>
              <a:t> Kumar Gupta and Isha Dhiman,</a:t>
            </a:r>
            <a:r>
              <a:rPr lang="en-US" sz="1800" b="1" dirty="0"/>
              <a:t> </a:t>
            </a:r>
            <a:r>
              <a:rPr lang="en-US" sz="1800" dirty="0"/>
              <a:t>Analyses of continuum traffic flow model for a non-lane-based system, </a:t>
            </a:r>
            <a:r>
              <a:rPr lang="en-US" sz="1800" b="1" dirty="0"/>
              <a:t>International Journal of Modern Physics C</a:t>
            </a:r>
            <a:r>
              <a:rPr lang="en-US" sz="1800" dirty="0"/>
              <a:t>, DOI: 10.1142/S0129183114500454.</a:t>
            </a:r>
            <a:endParaRPr lang="en-US" sz="1800" i="1" dirty="0"/>
          </a:p>
          <a:p>
            <a:pPr lvl="0" algn="just"/>
            <a:r>
              <a:rPr lang="en-US" sz="1800" b="1" dirty="0"/>
              <a:t>2014: </a:t>
            </a:r>
            <a:r>
              <a:rPr lang="en-US" sz="1800" dirty="0" err="1"/>
              <a:t>Arvind</a:t>
            </a:r>
            <a:r>
              <a:rPr lang="en-US" sz="1800" dirty="0"/>
              <a:t> Kumar Gupta and Isha Dhiman, Asymmetric coupling in two-lane simple exclusion process with Langmuir Kinetics: phase diagrams and boundary layers, </a:t>
            </a:r>
            <a:r>
              <a:rPr lang="en-US" sz="1800" b="1" dirty="0"/>
              <a:t>Physical Review E,</a:t>
            </a:r>
            <a:r>
              <a:rPr lang="en-US" sz="1800" dirty="0"/>
              <a:t> 89, 022131.</a:t>
            </a:r>
            <a:endParaRPr lang="en-US" sz="1800" i="1" dirty="0"/>
          </a:p>
          <a:p>
            <a:pPr lvl="0" algn="just"/>
            <a:r>
              <a:rPr lang="en-US" sz="1800" b="1" dirty="0"/>
              <a:t>2013:</a:t>
            </a:r>
            <a:r>
              <a:rPr lang="en-US" sz="1800" dirty="0"/>
              <a:t> </a:t>
            </a:r>
            <a:r>
              <a:rPr lang="en-US" sz="1800" dirty="0" err="1"/>
              <a:t>Arvind</a:t>
            </a:r>
            <a:r>
              <a:rPr lang="en-US" sz="1800" dirty="0"/>
              <a:t> Kumar Gupta and Isha Dhiman, Coupling of two asymmetric exclusion processes with open boundaries, </a:t>
            </a:r>
            <a:r>
              <a:rPr lang="en-US" sz="1800" b="1" dirty="0" err="1"/>
              <a:t>Physica</a:t>
            </a:r>
            <a:r>
              <a:rPr lang="en-US" sz="1800" b="1" dirty="0"/>
              <a:t> A: Statistical Mechanics and its Applications</a:t>
            </a:r>
            <a:r>
              <a:rPr lang="en-US" sz="1800" dirty="0"/>
              <a:t>, 392 (24), 6314.</a:t>
            </a:r>
            <a:endParaRPr lang="en-US" sz="1800" i="1" dirty="0"/>
          </a:p>
          <a:p>
            <a:pPr lvl="0" algn="just"/>
            <a:r>
              <a:rPr lang="en-US" sz="1800" b="1" dirty="0"/>
              <a:t>2014:</a:t>
            </a:r>
            <a:r>
              <a:rPr lang="en-US" sz="1800" dirty="0"/>
              <a:t> </a:t>
            </a:r>
            <a:r>
              <a:rPr lang="en-US" sz="1800" dirty="0" err="1"/>
              <a:t>Arvind</a:t>
            </a:r>
            <a:r>
              <a:rPr lang="en-US" sz="1800" dirty="0"/>
              <a:t> Kumar Gupta and Isha Dhiman, Phase diagram of a continuum traffic flow model with a static bottleneck, </a:t>
            </a:r>
            <a:r>
              <a:rPr lang="en-US" sz="1800" b="1" dirty="0"/>
              <a:t>Nonlinear </a:t>
            </a:r>
            <a:r>
              <a:rPr lang="en-US" sz="1800" b="1" dirty="0" smtClean="0"/>
              <a:t>Dynamics</a:t>
            </a:r>
            <a:r>
              <a:rPr lang="en-US" sz="1800" dirty="0" smtClean="0"/>
              <a:t>, 79 (1) 663.</a:t>
            </a:r>
            <a:endParaRPr lang="en-US" sz="1800" i="1" dirty="0"/>
          </a:p>
          <a:p>
            <a:pPr algn="just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75343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References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543800" cy="3886200"/>
          </a:xfrm>
        </p:spPr>
        <p:txBody>
          <a:bodyPr>
            <a:normAutofit fontScale="25000" lnSpcReduction="20000"/>
          </a:bodyPr>
          <a:lstStyle/>
          <a:p>
            <a:pPr lvl="0" algn="just"/>
            <a:r>
              <a:rPr lang="en-US" sz="7200" dirty="0" err="1">
                <a:solidFill>
                  <a:schemeClr val="tx1"/>
                </a:solidFill>
              </a:rPr>
              <a:t>Chowdhury</a:t>
            </a:r>
            <a:r>
              <a:rPr lang="en-US" sz="7200" dirty="0">
                <a:solidFill>
                  <a:schemeClr val="tx1"/>
                </a:solidFill>
              </a:rPr>
              <a:t>,  D.,  </a:t>
            </a:r>
            <a:r>
              <a:rPr lang="en-US" sz="7200" dirty="0" err="1">
                <a:solidFill>
                  <a:schemeClr val="tx1"/>
                </a:solidFill>
              </a:rPr>
              <a:t>Schadschneider</a:t>
            </a:r>
            <a:r>
              <a:rPr lang="en-US" sz="7200" dirty="0">
                <a:solidFill>
                  <a:schemeClr val="tx1"/>
                </a:solidFill>
              </a:rPr>
              <a:t>,  A., Nishinari,  K.: </a:t>
            </a:r>
            <a:r>
              <a:rPr lang="en-US" sz="7200" i="1" dirty="0">
                <a:solidFill>
                  <a:schemeClr val="tx1"/>
                </a:solidFill>
              </a:rPr>
              <a:t>Physics of Life Reviews </a:t>
            </a:r>
            <a:r>
              <a:rPr lang="en-US" sz="7200" dirty="0">
                <a:solidFill>
                  <a:schemeClr val="tx1"/>
                </a:solidFill>
              </a:rPr>
              <a:t>2, 318–352 (2005).</a:t>
            </a:r>
          </a:p>
          <a:p>
            <a:pPr algn="just"/>
            <a:r>
              <a:rPr lang="en-US" sz="7200" dirty="0" err="1">
                <a:solidFill>
                  <a:schemeClr val="tx1"/>
                </a:solidFill>
              </a:rPr>
              <a:t>Clincy</a:t>
            </a:r>
            <a:r>
              <a:rPr lang="en-US" sz="7200" dirty="0">
                <a:solidFill>
                  <a:schemeClr val="tx1"/>
                </a:solidFill>
              </a:rPr>
              <a:t>, M., Evans, M.R. and </a:t>
            </a:r>
            <a:r>
              <a:rPr lang="en-US" sz="7200" dirty="0" err="1">
                <a:solidFill>
                  <a:schemeClr val="tx1"/>
                </a:solidFill>
              </a:rPr>
              <a:t>Mukamel</a:t>
            </a:r>
            <a:r>
              <a:rPr lang="en-US" sz="7200" dirty="0">
                <a:solidFill>
                  <a:schemeClr val="tx1"/>
                </a:solidFill>
              </a:rPr>
              <a:t>, D.: </a:t>
            </a:r>
            <a:r>
              <a:rPr lang="en-US" sz="7200" i="1" dirty="0">
                <a:solidFill>
                  <a:schemeClr val="tx1"/>
                </a:solidFill>
              </a:rPr>
              <a:t>J. Phys. A: Math. Gen. </a:t>
            </a:r>
            <a:r>
              <a:rPr lang="en-US" sz="7200" dirty="0">
                <a:solidFill>
                  <a:schemeClr val="tx1"/>
                </a:solidFill>
              </a:rPr>
              <a:t>34, 9923-9937 (2001).</a:t>
            </a:r>
          </a:p>
          <a:p>
            <a:pPr lvl="0" algn="just"/>
            <a:r>
              <a:rPr lang="en-US" sz="7200" dirty="0">
                <a:solidFill>
                  <a:schemeClr val="tx1"/>
                </a:solidFill>
              </a:rPr>
              <a:t>Evans, M.R., Foster, D.P., </a:t>
            </a:r>
            <a:r>
              <a:rPr lang="en-US" sz="7200" dirty="0" err="1">
                <a:solidFill>
                  <a:schemeClr val="tx1"/>
                </a:solidFill>
              </a:rPr>
              <a:t>Godreche</a:t>
            </a:r>
            <a:r>
              <a:rPr lang="en-US" sz="7200" dirty="0">
                <a:solidFill>
                  <a:schemeClr val="tx1"/>
                </a:solidFill>
              </a:rPr>
              <a:t>, C. and </a:t>
            </a:r>
            <a:r>
              <a:rPr lang="en-US" sz="7200" dirty="0" err="1">
                <a:solidFill>
                  <a:schemeClr val="tx1"/>
                </a:solidFill>
              </a:rPr>
              <a:t>Mukamel</a:t>
            </a:r>
            <a:r>
              <a:rPr lang="en-US" sz="7200" dirty="0">
                <a:solidFill>
                  <a:schemeClr val="tx1"/>
                </a:solidFill>
              </a:rPr>
              <a:t>, D.: </a:t>
            </a:r>
            <a:r>
              <a:rPr lang="en-US" sz="7200" i="1" dirty="0">
                <a:solidFill>
                  <a:schemeClr val="tx1"/>
                </a:solidFill>
              </a:rPr>
              <a:t>J. Stat. Phys. </a:t>
            </a:r>
            <a:r>
              <a:rPr lang="en-US" sz="7200" dirty="0">
                <a:solidFill>
                  <a:schemeClr val="tx1"/>
                </a:solidFill>
              </a:rPr>
              <a:t>80, 69-102 (1995).</a:t>
            </a:r>
          </a:p>
          <a:p>
            <a:pPr lvl="0" algn="just"/>
            <a:r>
              <a:rPr lang="en-US" sz="7200" dirty="0">
                <a:solidFill>
                  <a:schemeClr val="tx1"/>
                </a:solidFill>
              </a:rPr>
              <a:t>Evans, M.R., </a:t>
            </a:r>
            <a:r>
              <a:rPr lang="en-US" sz="7200" dirty="0" err="1">
                <a:solidFill>
                  <a:schemeClr val="tx1"/>
                </a:solidFill>
              </a:rPr>
              <a:t>Juhasz</a:t>
            </a:r>
            <a:r>
              <a:rPr lang="en-US" sz="7200" dirty="0">
                <a:solidFill>
                  <a:schemeClr val="tx1"/>
                </a:solidFill>
              </a:rPr>
              <a:t>, R. and Santen, L.: </a:t>
            </a:r>
            <a:r>
              <a:rPr lang="en-US" sz="7200" i="1" dirty="0">
                <a:solidFill>
                  <a:schemeClr val="tx1"/>
                </a:solidFill>
              </a:rPr>
              <a:t>Phys. Rev. E </a:t>
            </a:r>
            <a:r>
              <a:rPr lang="en-US" sz="7200" dirty="0">
                <a:solidFill>
                  <a:schemeClr val="tx1"/>
                </a:solidFill>
              </a:rPr>
              <a:t>68, 026117 (2003).</a:t>
            </a:r>
          </a:p>
          <a:p>
            <a:pPr lvl="0" algn="just"/>
            <a:r>
              <a:rPr lang="en-US" sz="7200" dirty="0">
                <a:solidFill>
                  <a:schemeClr val="tx1"/>
                </a:solidFill>
              </a:rPr>
              <a:t>Gupta, A.K., Dhiman, I.: </a:t>
            </a:r>
            <a:r>
              <a:rPr lang="en-US" sz="7200" i="1" dirty="0" err="1">
                <a:solidFill>
                  <a:schemeClr val="tx1"/>
                </a:solidFill>
              </a:rPr>
              <a:t>Physica</a:t>
            </a:r>
            <a:r>
              <a:rPr lang="en-US" sz="7200" i="1" dirty="0">
                <a:solidFill>
                  <a:schemeClr val="tx1"/>
                </a:solidFill>
              </a:rPr>
              <a:t> A </a:t>
            </a:r>
            <a:r>
              <a:rPr lang="en-US" sz="7200" dirty="0">
                <a:solidFill>
                  <a:schemeClr val="tx1"/>
                </a:solidFill>
              </a:rPr>
              <a:t>392 6314-6329 (2013).</a:t>
            </a:r>
          </a:p>
          <a:p>
            <a:pPr lvl="0" algn="just"/>
            <a:r>
              <a:rPr lang="en-US" sz="7200" dirty="0">
                <a:solidFill>
                  <a:schemeClr val="tx1"/>
                </a:solidFill>
              </a:rPr>
              <a:t>Jiang, R., Hu, </a:t>
            </a:r>
            <a:r>
              <a:rPr lang="en-US" sz="7200" dirty="0" err="1">
                <a:solidFill>
                  <a:schemeClr val="tx1"/>
                </a:solidFill>
              </a:rPr>
              <a:t>M.B.,Wu</a:t>
            </a:r>
            <a:r>
              <a:rPr lang="en-US" sz="7200" dirty="0">
                <a:solidFill>
                  <a:schemeClr val="tx1"/>
                </a:solidFill>
              </a:rPr>
              <a:t>, </a:t>
            </a:r>
            <a:r>
              <a:rPr lang="en-US" sz="7200" dirty="0" err="1">
                <a:solidFill>
                  <a:schemeClr val="tx1"/>
                </a:solidFill>
              </a:rPr>
              <a:t>Y.H.,Wu</a:t>
            </a:r>
            <a:r>
              <a:rPr lang="en-US" sz="7200" dirty="0">
                <a:solidFill>
                  <a:schemeClr val="tx1"/>
                </a:solidFill>
              </a:rPr>
              <a:t>, Q.S.: </a:t>
            </a:r>
            <a:r>
              <a:rPr lang="en-US" sz="7200" i="1" dirty="0">
                <a:solidFill>
                  <a:schemeClr val="tx1"/>
                </a:solidFill>
              </a:rPr>
              <a:t>Phys. Rev. E </a:t>
            </a:r>
            <a:r>
              <a:rPr lang="en-US" sz="7200" dirty="0">
                <a:solidFill>
                  <a:schemeClr val="tx1"/>
                </a:solidFill>
              </a:rPr>
              <a:t>77, 041128 (2008).</a:t>
            </a:r>
          </a:p>
          <a:p>
            <a:pPr lvl="0" algn="just"/>
            <a:r>
              <a:rPr lang="de-DE" sz="7200" dirty="0">
                <a:solidFill>
                  <a:schemeClr val="tx1"/>
                </a:solidFill>
              </a:rPr>
              <a:t>Jiang, R., Hu, M.B., Katsuhiro N.,  Wang,  R.,Wu, Q.H., </a:t>
            </a:r>
            <a:r>
              <a:rPr lang="de-DE" sz="7200" i="1" dirty="0">
                <a:solidFill>
                  <a:schemeClr val="tx1"/>
                </a:solidFill>
              </a:rPr>
              <a:t>J. Stat. Mech</a:t>
            </a:r>
            <a:r>
              <a:rPr lang="de-DE" sz="7200" dirty="0">
                <a:solidFill>
                  <a:schemeClr val="tx1"/>
                </a:solidFill>
              </a:rPr>
              <a:t>. 10 (2010) P07003</a:t>
            </a:r>
            <a:endParaRPr lang="en-US" sz="7200" dirty="0">
              <a:solidFill>
                <a:schemeClr val="tx1"/>
              </a:solidFill>
            </a:endParaRPr>
          </a:p>
          <a:p>
            <a:pPr lvl="0" algn="just"/>
            <a:r>
              <a:rPr lang="en-US" sz="7200" dirty="0">
                <a:solidFill>
                  <a:schemeClr val="tx1"/>
                </a:solidFill>
              </a:rPr>
              <a:t>Krug, J. : </a:t>
            </a:r>
            <a:r>
              <a:rPr lang="en-US" sz="7200" i="1" dirty="0">
                <a:solidFill>
                  <a:schemeClr val="tx1"/>
                </a:solidFill>
              </a:rPr>
              <a:t>Phys. Rev. </a:t>
            </a:r>
            <a:r>
              <a:rPr lang="en-US" sz="7200" i="1" dirty="0" err="1">
                <a:solidFill>
                  <a:schemeClr val="tx1"/>
                </a:solidFill>
              </a:rPr>
              <a:t>Lett</a:t>
            </a:r>
            <a:r>
              <a:rPr lang="en-US" sz="7200" dirty="0">
                <a:solidFill>
                  <a:schemeClr val="tx1"/>
                </a:solidFill>
              </a:rPr>
              <a:t>. 67, 1882-1885 (1991).</a:t>
            </a:r>
          </a:p>
          <a:p>
            <a:pPr algn="just"/>
            <a:r>
              <a:rPr lang="en-US" sz="7200" dirty="0">
                <a:solidFill>
                  <a:schemeClr val="tx1"/>
                </a:solidFill>
              </a:rPr>
              <a:t>Krug, J.: </a:t>
            </a:r>
            <a:r>
              <a:rPr lang="en-US" sz="7200" i="1" dirty="0">
                <a:solidFill>
                  <a:schemeClr val="tx1"/>
                </a:solidFill>
              </a:rPr>
              <a:t>Brazilian Journal of Physics </a:t>
            </a:r>
            <a:r>
              <a:rPr lang="en-US" sz="7200" dirty="0">
                <a:solidFill>
                  <a:schemeClr val="tx1"/>
                </a:solidFill>
              </a:rPr>
              <a:t>30, 97-104 (2000).</a:t>
            </a:r>
          </a:p>
          <a:p>
            <a:pPr lvl="0" algn="just"/>
            <a:r>
              <a:rPr lang="en-US" sz="7200" dirty="0" err="1">
                <a:solidFill>
                  <a:schemeClr val="tx1"/>
                </a:solidFill>
              </a:rPr>
              <a:t>Kolomeisky</a:t>
            </a:r>
            <a:r>
              <a:rPr lang="en-US" sz="7200" dirty="0">
                <a:solidFill>
                  <a:schemeClr val="tx1"/>
                </a:solidFill>
              </a:rPr>
              <a:t>, A.B., </a:t>
            </a:r>
            <a:r>
              <a:rPr lang="en-US" sz="7200" dirty="0" err="1">
                <a:solidFill>
                  <a:schemeClr val="tx1"/>
                </a:solidFill>
              </a:rPr>
              <a:t>Schutz</a:t>
            </a:r>
            <a:r>
              <a:rPr lang="en-US" sz="7200" dirty="0">
                <a:solidFill>
                  <a:schemeClr val="tx1"/>
                </a:solidFill>
              </a:rPr>
              <a:t>, G.M., </a:t>
            </a:r>
            <a:r>
              <a:rPr lang="en-US" sz="7200" dirty="0" err="1">
                <a:solidFill>
                  <a:schemeClr val="tx1"/>
                </a:solidFill>
              </a:rPr>
              <a:t>Kolomeisky</a:t>
            </a:r>
            <a:r>
              <a:rPr lang="en-US" sz="7200" dirty="0">
                <a:solidFill>
                  <a:schemeClr val="tx1"/>
                </a:solidFill>
              </a:rPr>
              <a:t>,  E.B., </a:t>
            </a:r>
            <a:r>
              <a:rPr lang="en-US" sz="7200" dirty="0" err="1">
                <a:solidFill>
                  <a:schemeClr val="tx1"/>
                </a:solidFill>
              </a:rPr>
              <a:t>Straley</a:t>
            </a:r>
            <a:r>
              <a:rPr lang="en-US" sz="7200" dirty="0">
                <a:solidFill>
                  <a:schemeClr val="tx1"/>
                </a:solidFill>
              </a:rPr>
              <a:t>, J.P.: </a:t>
            </a:r>
            <a:r>
              <a:rPr lang="en-US" sz="7200" i="1" dirty="0">
                <a:solidFill>
                  <a:schemeClr val="tx1"/>
                </a:solidFill>
              </a:rPr>
              <a:t>J. Phys. A: Math. Gen. </a:t>
            </a:r>
            <a:r>
              <a:rPr lang="en-US" sz="7200" dirty="0">
                <a:solidFill>
                  <a:schemeClr val="tx1"/>
                </a:solidFill>
              </a:rPr>
              <a:t>31</a:t>
            </a:r>
            <a:r>
              <a:rPr lang="en-US" sz="7200" b="1" dirty="0">
                <a:solidFill>
                  <a:schemeClr val="tx1"/>
                </a:solidFill>
              </a:rPr>
              <a:t>,</a:t>
            </a:r>
            <a:r>
              <a:rPr lang="en-US" sz="7200" dirty="0">
                <a:solidFill>
                  <a:schemeClr val="tx1"/>
                </a:solidFill>
              </a:rPr>
              <a:t>6911–6919(1998).</a:t>
            </a:r>
          </a:p>
          <a:p>
            <a:pPr algn="just"/>
            <a:r>
              <a:rPr lang="en-US" sz="7200" dirty="0">
                <a:solidFill>
                  <a:schemeClr val="tx1"/>
                </a:solidFill>
              </a:rPr>
              <a:t>Macdonald, C.T., Gibbs, J.H.: </a:t>
            </a:r>
            <a:r>
              <a:rPr lang="en-US" sz="7200" i="1" dirty="0">
                <a:solidFill>
                  <a:schemeClr val="tx1"/>
                </a:solidFill>
              </a:rPr>
              <a:t>Biopolymers</a:t>
            </a:r>
            <a:r>
              <a:rPr lang="en-US" sz="7200" dirty="0">
                <a:solidFill>
                  <a:schemeClr val="tx1"/>
                </a:solidFill>
              </a:rPr>
              <a:t> 6, 1 (1968).</a:t>
            </a:r>
          </a:p>
          <a:p>
            <a:pPr lvl="0" algn="just"/>
            <a:r>
              <a:rPr lang="en-US" sz="7200" dirty="0" err="1">
                <a:solidFill>
                  <a:schemeClr val="tx1"/>
                </a:solidFill>
              </a:rPr>
              <a:t>Popkov</a:t>
            </a:r>
            <a:r>
              <a:rPr lang="en-US" sz="7200" dirty="0">
                <a:solidFill>
                  <a:schemeClr val="tx1"/>
                </a:solidFill>
              </a:rPr>
              <a:t>, V., </a:t>
            </a:r>
            <a:r>
              <a:rPr lang="en-US" sz="7200" dirty="0" err="1">
                <a:solidFill>
                  <a:schemeClr val="tx1"/>
                </a:solidFill>
              </a:rPr>
              <a:t>Rakos</a:t>
            </a:r>
            <a:r>
              <a:rPr lang="en-US" sz="7200" dirty="0">
                <a:solidFill>
                  <a:schemeClr val="tx1"/>
                </a:solidFill>
              </a:rPr>
              <a:t>, A., </a:t>
            </a:r>
            <a:r>
              <a:rPr lang="en-US" sz="7200" dirty="0" err="1">
                <a:solidFill>
                  <a:schemeClr val="tx1"/>
                </a:solidFill>
              </a:rPr>
              <a:t>Willmann</a:t>
            </a:r>
            <a:r>
              <a:rPr lang="en-US" sz="7200" dirty="0">
                <a:solidFill>
                  <a:schemeClr val="tx1"/>
                </a:solidFill>
              </a:rPr>
              <a:t>, R.D., </a:t>
            </a:r>
            <a:r>
              <a:rPr lang="en-US" sz="7200" dirty="0" err="1">
                <a:solidFill>
                  <a:schemeClr val="tx1"/>
                </a:solidFill>
              </a:rPr>
              <a:t>Kolomeisky</a:t>
            </a:r>
            <a:r>
              <a:rPr lang="en-US" sz="7200" dirty="0">
                <a:solidFill>
                  <a:schemeClr val="tx1"/>
                </a:solidFill>
              </a:rPr>
              <a:t>, A.B. and </a:t>
            </a:r>
            <a:r>
              <a:rPr lang="en-US" sz="7200" dirty="0" err="1">
                <a:solidFill>
                  <a:schemeClr val="tx1"/>
                </a:solidFill>
              </a:rPr>
              <a:t>Schutz</a:t>
            </a:r>
            <a:r>
              <a:rPr lang="en-US" sz="7200" dirty="0">
                <a:solidFill>
                  <a:schemeClr val="tx1"/>
                </a:solidFill>
              </a:rPr>
              <a:t>, G.M.: </a:t>
            </a:r>
            <a:r>
              <a:rPr lang="en-US" sz="7200" i="1" dirty="0">
                <a:solidFill>
                  <a:schemeClr val="tx1"/>
                </a:solidFill>
              </a:rPr>
              <a:t>Phys. Rev. E </a:t>
            </a:r>
            <a:r>
              <a:rPr lang="en-US" sz="7200" dirty="0">
                <a:solidFill>
                  <a:schemeClr val="tx1"/>
                </a:solidFill>
              </a:rPr>
              <a:t>67, 066117 (2003).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88137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"/>
            <a:ext cx="6705600" cy="4038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Oval 2"/>
          <p:cNvSpPr/>
          <p:nvPr/>
        </p:nvSpPr>
        <p:spPr>
          <a:xfrm>
            <a:off x="5181600" y="3276600"/>
            <a:ext cx="15240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7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References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7543800" cy="3886200"/>
          </a:xfrm>
        </p:spPr>
        <p:txBody>
          <a:bodyPr>
            <a:noAutofit/>
          </a:bodyPr>
          <a:lstStyle/>
          <a:p>
            <a:pPr lvl="0" algn="just"/>
            <a:r>
              <a:rPr lang="en-US" sz="1800" dirty="0" err="1">
                <a:solidFill>
                  <a:schemeClr val="tx1"/>
                </a:solidFill>
              </a:rPr>
              <a:t>Pronina</a:t>
            </a:r>
            <a:r>
              <a:rPr lang="en-US" sz="1800" dirty="0">
                <a:solidFill>
                  <a:schemeClr val="tx1"/>
                </a:solidFill>
              </a:rPr>
              <a:t>, E., </a:t>
            </a:r>
            <a:r>
              <a:rPr lang="en-US" sz="1800" dirty="0" err="1">
                <a:solidFill>
                  <a:schemeClr val="tx1"/>
                </a:solidFill>
              </a:rPr>
              <a:t>Kolomeisky</a:t>
            </a:r>
            <a:r>
              <a:rPr lang="en-US" sz="1800" dirty="0">
                <a:solidFill>
                  <a:schemeClr val="tx1"/>
                </a:solidFill>
              </a:rPr>
              <a:t>, A.B.: </a:t>
            </a:r>
            <a:r>
              <a:rPr lang="en-US" sz="1800" i="1" dirty="0">
                <a:solidFill>
                  <a:schemeClr val="tx1"/>
                </a:solidFill>
              </a:rPr>
              <a:t>J. Phys. A: Math. Gen. </a:t>
            </a:r>
            <a:r>
              <a:rPr lang="en-US" sz="1800" dirty="0">
                <a:solidFill>
                  <a:schemeClr val="tx1"/>
                </a:solidFill>
              </a:rPr>
              <a:t>37,9907-9918 (2004).</a:t>
            </a:r>
          </a:p>
          <a:p>
            <a:pPr algn="just"/>
            <a:r>
              <a:rPr lang="en-US" sz="1800" dirty="0" err="1">
                <a:solidFill>
                  <a:schemeClr val="tx1"/>
                </a:solidFill>
              </a:rPr>
              <a:t>Popkov</a:t>
            </a:r>
            <a:r>
              <a:rPr lang="en-US" sz="1800" dirty="0">
                <a:solidFill>
                  <a:schemeClr val="tx1"/>
                </a:solidFill>
              </a:rPr>
              <a:t>, V., </a:t>
            </a:r>
            <a:r>
              <a:rPr lang="en-US" sz="1800" dirty="0" err="1">
                <a:solidFill>
                  <a:schemeClr val="tx1"/>
                </a:solidFill>
              </a:rPr>
              <a:t>Peschel</a:t>
            </a:r>
            <a:r>
              <a:rPr lang="en-US" sz="1800" dirty="0">
                <a:solidFill>
                  <a:schemeClr val="tx1"/>
                </a:solidFill>
              </a:rPr>
              <a:t>, I.: </a:t>
            </a:r>
            <a:r>
              <a:rPr lang="en-US" sz="1800" i="1" dirty="0">
                <a:solidFill>
                  <a:schemeClr val="tx1"/>
                </a:solidFill>
              </a:rPr>
              <a:t>Phys. Rev. E</a:t>
            </a:r>
            <a:r>
              <a:rPr lang="en-US" sz="1800" dirty="0">
                <a:solidFill>
                  <a:schemeClr val="tx1"/>
                </a:solidFill>
              </a:rPr>
              <a:t> 64, 026126 (2001).</a:t>
            </a:r>
          </a:p>
          <a:p>
            <a:pPr lvl="0" algn="just"/>
            <a:r>
              <a:rPr lang="en-US" sz="1800" dirty="0" err="1">
                <a:solidFill>
                  <a:schemeClr val="tx1"/>
                </a:solidFill>
              </a:rPr>
              <a:t>Pronina</a:t>
            </a:r>
            <a:r>
              <a:rPr lang="en-US" sz="1800" dirty="0">
                <a:solidFill>
                  <a:schemeClr val="tx1"/>
                </a:solidFill>
              </a:rPr>
              <a:t>, E., </a:t>
            </a:r>
            <a:r>
              <a:rPr lang="en-US" sz="1800" dirty="0" err="1">
                <a:solidFill>
                  <a:schemeClr val="tx1"/>
                </a:solidFill>
              </a:rPr>
              <a:t>Kolomeisky</a:t>
            </a:r>
            <a:r>
              <a:rPr lang="en-US" sz="1800" dirty="0">
                <a:solidFill>
                  <a:schemeClr val="tx1"/>
                </a:solidFill>
              </a:rPr>
              <a:t>, A.B:  </a:t>
            </a:r>
            <a:r>
              <a:rPr lang="en-US" sz="1800" i="1" dirty="0">
                <a:solidFill>
                  <a:schemeClr val="tx1"/>
                </a:solidFill>
              </a:rPr>
              <a:t>J. Phys. A: Math. </a:t>
            </a:r>
            <a:r>
              <a:rPr lang="en-US" sz="1800" i="1" dirty="0" err="1">
                <a:solidFill>
                  <a:schemeClr val="tx1"/>
                </a:solidFill>
              </a:rPr>
              <a:t>Thoer</a:t>
            </a:r>
            <a:r>
              <a:rPr lang="en-US" sz="1800" dirty="0">
                <a:solidFill>
                  <a:schemeClr val="tx1"/>
                </a:solidFill>
              </a:rPr>
              <a:t>. 40, 2275-2286 (2007).</a:t>
            </a:r>
          </a:p>
          <a:p>
            <a:pPr lvl="0" algn="just"/>
            <a:r>
              <a:rPr lang="en-US" sz="1800" dirty="0">
                <a:solidFill>
                  <a:schemeClr val="tx1"/>
                </a:solidFill>
              </a:rPr>
              <a:t>Shi, Q.H., Jiang, R., Hu, M.B., Wu, Q.S.: </a:t>
            </a:r>
            <a:r>
              <a:rPr lang="en-US" sz="1800" i="1" dirty="0">
                <a:solidFill>
                  <a:schemeClr val="tx1"/>
                </a:solidFill>
              </a:rPr>
              <a:t>J. Stat. Phys.</a:t>
            </a:r>
            <a:r>
              <a:rPr lang="en-US" sz="1800" dirty="0">
                <a:solidFill>
                  <a:schemeClr val="tx1"/>
                </a:solidFill>
              </a:rPr>
              <a:t>142, 616-626 (2011).</a:t>
            </a:r>
          </a:p>
          <a:p>
            <a:pPr lvl="0" algn="just"/>
            <a:r>
              <a:rPr lang="en-US" sz="1800" dirty="0">
                <a:solidFill>
                  <a:schemeClr val="tx1"/>
                </a:solidFill>
              </a:rPr>
              <a:t>Shaw, L.B., </a:t>
            </a:r>
            <a:r>
              <a:rPr lang="en-US" sz="1800" dirty="0" err="1">
                <a:solidFill>
                  <a:schemeClr val="tx1"/>
                </a:solidFill>
              </a:rPr>
              <a:t>Kolomeisky</a:t>
            </a:r>
            <a:r>
              <a:rPr lang="en-US" sz="1800" dirty="0">
                <a:solidFill>
                  <a:schemeClr val="tx1"/>
                </a:solidFill>
              </a:rPr>
              <a:t>, A.B. and Lee, K.H.: </a:t>
            </a:r>
            <a:r>
              <a:rPr lang="en-US" sz="1800" i="1" dirty="0">
                <a:solidFill>
                  <a:schemeClr val="tx1"/>
                </a:solidFill>
              </a:rPr>
              <a:t>J. Phys. A: Math. Gen. </a:t>
            </a:r>
            <a:r>
              <a:rPr lang="en-US" sz="1800" dirty="0">
                <a:solidFill>
                  <a:schemeClr val="tx1"/>
                </a:solidFill>
              </a:rPr>
              <a:t>37, 2105-2113 (2004).</a:t>
            </a:r>
          </a:p>
          <a:p>
            <a:pPr lvl="0" algn="just"/>
            <a:r>
              <a:rPr lang="en-US" sz="1800" dirty="0" err="1">
                <a:solidFill>
                  <a:schemeClr val="tx1"/>
                </a:solidFill>
              </a:rPr>
              <a:t>Tsekouras</a:t>
            </a:r>
            <a:r>
              <a:rPr lang="en-US" sz="1800" dirty="0">
                <a:solidFill>
                  <a:schemeClr val="tx1"/>
                </a:solidFill>
              </a:rPr>
              <a:t>, K., </a:t>
            </a:r>
            <a:r>
              <a:rPr lang="en-US" sz="1800" dirty="0" err="1">
                <a:solidFill>
                  <a:schemeClr val="tx1"/>
                </a:solidFill>
              </a:rPr>
              <a:t>Kolomeisky</a:t>
            </a:r>
            <a:r>
              <a:rPr lang="en-US" sz="1800" dirty="0">
                <a:solidFill>
                  <a:schemeClr val="tx1"/>
                </a:solidFill>
              </a:rPr>
              <a:t>, A.B.: </a:t>
            </a:r>
            <a:r>
              <a:rPr lang="en-US" sz="1800" i="1" dirty="0">
                <a:solidFill>
                  <a:schemeClr val="tx1"/>
                </a:solidFill>
              </a:rPr>
              <a:t>J. Phys. A: </a:t>
            </a:r>
            <a:r>
              <a:rPr lang="en-US" sz="1800" i="1" dirty="0" err="1">
                <a:solidFill>
                  <a:schemeClr val="tx1"/>
                </a:solidFill>
              </a:rPr>
              <a:t>Math.Thoer</a:t>
            </a:r>
            <a:r>
              <a:rPr lang="en-US" sz="1800" dirty="0">
                <a:solidFill>
                  <a:schemeClr val="tx1"/>
                </a:solidFill>
              </a:rPr>
              <a:t>. 41, 465001 (2008).</a:t>
            </a:r>
          </a:p>
          <a:p>
            <a:pPr lvl="0" algn="just"/>
            <a:r>
              <a:rPr lang="en-US" sz="1800" dirty="0">
                <a:solidFill>
                  <a:schemeClr val="tx1"/>
                </a:solidFill>
              </a:rPr>
              <a:t>Thompson, A.G.,</a:t>
            </a:r>
            <a:r>
              <a:rPr lang="en-US" sz="1800" dirty="0" err="1">
                <a:solidFill>
                  <a:schemeClr val="tx1"/>
                </a:solidFill>
              </a:rPr>
              <a:t>Tailleur</a:t>
            </a:r>
            <a:r>
              <a:rPr lang="en-US" sz="1800" dirty="0">
                <a:solidFill>
                  <a:schemeClr val="tx1"/>
                </a:solidFill>
              </a:rPr>
              <a:t> J., Cates, M.E., Blythe R.A</a:t>
            </a:r>
            <a:r>
              <a:rPr lang="en-US" sz="1800" i="1" dirty="0">
                <a:solidFill>
                  <a:schemeClr val="tx1"/>
                </a:solidFill>
              </a:rPr>
              <a:t>.,  J. Stat. Mech. </a:t>
            </a:r>
            <a:r>
              <a:rPr lang="en-US" sz="1800" dirty="0">
                <a:solidFill>
                  <a:schemeClr val="tx1"/>
                </a:solidFill>
              </a:rPr>
              <a:t>11 (2011) P02029.</a:t>
            </a:r>
          </a:p>
          <a:p>
            <a:pPr algn="just"/>
            <a:r>
              <a:rPr lang="en-US" sz="1800" dirty="0">
                <a:solidFill>
                  <a:schemeClr val="tx1"/>
                </a:solidFill>
              </a:rPr>
              <a:t>Wang, R., Liu, M., Jiang, R.: </a:t>
            </a:r>
            <a:r>
              <a:rPr lang="en-US" sz="1800" i="1" dirty="0" err="1">
                <a:solidFill>
                  <a:schemeClr val="tx1"/>
                </a:solidFill>
              </a:rPr>
              <a:t>Physica</a:t>
            </a:r>
            <a:r>
              <a:rPr lang="en-US" sz="1800" i="1" dirty="0">
                <a:solidFill>
                  <a:schemeClr val="tx1"/>
                </a:solidFill>
              </a:rPr>
              <a:t> A</a:t>
            </a:r>
            <a:r>
              <a:rPr lang="en-US" sz="1800" dirty="0">
                <a:solidFill>
                  <a:schemeClr val="tx1"/>
                </a:solidFill>
              </a:rPr>
              <a:t> 387, 457-466 (2008).</a:t>
            </a:r>
          </a:p>
          <a:p>
            <a:pPr lvl="0" algn="just"/>
            <a:r>
              <a:rPr lang="en-US" sz="1800" dirty="0">
                <a:solidFill>
                  <a:schemeClr val="tx1"/>
                </a:solidFill>
              </a:rPr>
              <a:t>Yuan, Y.M., Jiang, R., Wang, R., Wu, Q.S., Zhang, J.Q.: </a:t>
            </a:r>
            <a:r>
              <a:rPr lang="en-US" sz="1800" i="1" dirty="0">
                <a:solidFill>
                  <a:schemeClr val="tx1"/>
                </a:solidFill>
              </a:rPr>
              <a:t>J. Phys. A: Math. </a:t>
            </a:r>
            <a:r>
              <a:rPr lang="en-US" sz="1800" i="1" dirty="0" err="1">
                <a:solidFill>
                  <a:schemeClr val="tx1"/>
                </a:solidFill>
              </a:rPr>
              <a:t>Theor</a:t>
            </a:r>
            <a:r>
              <a:rPr lang="en-US" sz="1800" i="1" dirty="0">
                <a:solidFill>
                  <a:schemeClr val="tx1"/>
                </a:solidFill>
              </a:rPr>
              <a:t>. </a:t>
            </a:r>
            <a:r>
              <a:rPr lang="en-US" sz="1800" dirty="0">
                <a:solidFill>
                  <a:schemeClr val="tx1"/>
                </a:solidFill>
              </a:rPr>
              <a:t>41, 035003 (2008).</a:t>
            </a:r>
          </a:p>
          <a:p>
            <a:pPr lvl="0" algn="just"/>
            <a:r>
              <a:rPr lang="en-US" sz="1800" dirty="0" err="1">
                <a:solidFill>
                  <a:schemeClr val="tx1"/>
                </a:solidFill>
              </a:rPr>
              <a:t>Yadav</a:t>
            </a:r>
            <a:r>
              <a:rPr lang="en-US" sz="1800" dirty="0">
                <a:solidFill>
                  <a:schemeClr val="tx1"/>
                </a:solidFill>
              </a:rPr>
              <a:t>, V. ,  Singh, R., </a:t>
            </a:r>
            <a:r>
              <a:rPr lang="en-US" sz="1800" dirty="0" err="1">
                <a:solidFill>
                  <a:schemeClr val="tx1"/>
                </a:solidFill>
              </a:rPr>
              <a:t>Mukherji</a:t>
            </a:r>
            <a:r>
              <a:rPr lang="en-US" sz="1800" dirty="0">
                <a:solidFill>
                  <a:schemeClr val="tx1"/>
                </a:solidFill>
              </a:rPr>
              <a:t>, S., </a:t>
            </a:r>
            <a:r>
              <a:rPr lang="en-US" sz="1800" i="1" dirty="0">
                <a:solidFill>
                  <a:schemeClr val="tx1"/>
                </a:solidFill>
              </a:rPr>
              <a:t>J. Stat. Mech</a:t>
            </a:r>
            <a:r>
              <a:rPr lang="en-US" sz="1800" dirty="0">
                <a:solidFill>
                  <a:schemeClr val="tx1"/>
                </a:solidFill>
              </a:rPr>
              <a:t>. 4 (2012) P04004.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2726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Acknowledgement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45" y="533400"/>
            <a:ext cx="86868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I would like to thank the organizer IWM-2015, my supervisor and colleagues at IIT Ropar and CSIR.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9307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91" y="685800"/>
            <a:ext cx="5839617" cy="3886200"/>
          </a:xfrm>
        </p:spPr>
      </p:pic>
    </p:spTree>
    <p:extLst>
      <p:ext uri="{BB962C8B-B14F-4D97-AF65-F5344CB8AC3E}">
        <p14:creationId xmlns:p14="http://schemas.microsoft.com/office/powerpoint/2010/main" val="59689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"/>
            <a:ext cx="6705600" cy="4038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Oval 2"/>
          <p:cNvSpPr/>
          <p:nvPr/>
        </p:nvSpPr>
        <p:spPr>
          <a:xfrm>
            <a:off x="5181600" y="3276600"/>
            <a:ext cx="15240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endCxn id="2" idx="3"/>
          </p:cNvCxnSpPr>
          <p:nvPr/>
        </p:nvCxnSpPr>
        <p:spPr>
          <a:xfrm>
            <a:off x="6248400" y="3934691"/>
            <a:ext cx="1295400" cy="143740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62600" y="5373193"/>
            <a:ext cx="3456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Network of microtubules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Microtubule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35195"/>
            <a:ext cx="7543800" cy="338740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58844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438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Molecular motor: </a:t>
            </a:r>
            <a:r>
              <a:rPr lang="en-US" dirty="0" err="1" smtClean="0"/>
              <a:t>Kinesin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026" name="Picture 2" descr="D:\projects\Project_network\kinesin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7924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8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7" name="Kinesin_protein_walking_on_microtubul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77000"/>
          </a:xfrm>
        </p:spPr>
      </p:pic>
    </p:spTree>
    <p:extLst>
      <p:ext uri="{BB962C8B-B14F-4D97-AF65-F5344CB8AC3E}">
        <p14:creationId xmlns:p14="http://schemas.microsoft.com/office/powerpoint/2010/main" val="118954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Vehicular traffic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Data communication in information processing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IWM- 2015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ISHA DHIMAN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4014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553</TotalTime>
  <Words>1521</Words>
  <Application>Microsoft Office PowerPoint</Application>
  <PresentationFormat>On-screen Show (4:3)</PresentationFormat>
  <Paragraphs>217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NewsPrint</vt:lpstr>
      <vt:lpstr>Introduction to stochastic transport with  applications in biology </vt:lpstr>
      <vt:lpstr>Outline</vt:lpstr>
      <vt:lpstr>Motivation</vt:lpstr>
      <vt:lpstr>Motivation</vt:lpstr>
      <vt:lpstr>Motivation</vt:lpstr>
      <vt:lpstr>Microtubule</vt:lpstr>
      <vt:lpstr>Molecular motor: Kinesin</vt:lpstr>
      <vt:lpstr>PowerPoint Presentation</vt:lpstr>
      <vt:lpstr>Other examples</vt:lpstr>
      <vt:lpstr>Driven Diffusive System</vt:lpstr>
      <vt:lpstr>Modeling approach</vt:lpstr>
      <vt:lpstr>A two-dimensional  lattice</vt:lpstr>
      <vt:lpstr>DLG Models</vt:lpstr>
      <vt:lpstr>Master equation</vt:lpstr>
      <vt:lpstr>Methodology</vt:lpstr>
      <vt:lpstr>Mean-field approximation</vt:lpstr>
      <vt:lpstr>Computer simulations: Monte-Carlo method</vt:lpstr>
      <vt:lpstr>ASEP : Mother of all traffic models</vt:lpstr>
      <vt:lpstr>ASEP</vt:lpstr>
      <vt:lpstr>Open system</vt:lpstr>
      <vt:lpstr>Open system (contd..)</vt:lpstr>
      <vt:lpstr>Steady-state solution</vt:lpstr>
      <vt:lpstr>Two-channel transport systems</vt:lpstr>
      <vt:lpstr>Vehicular traffic</vt:lpstr>
      <vt:lpstr>Two-channel biological transport</vt:lpstr>
      <vt:lpstr>Coupling between channels</vt:lpstr>
      <vt:lpstr>Coupling between channels</vt:lpstr>
      <vt:lpstr>My work</vt:lpstr>
      <vt:lpstr>Zero coupling</vt:lpstr>
      <vt:lpstr>Vertical cluster mean- field approach</vt:lpstr>
      <vt:lpstr>Steady-state phase diagram</vt:lpstr>
      <vt:lpstr>Summary</vt:lpstr>
      <vt:lpstr>Other interesting problems</vt:lpstr>
      <vt:lpstr>Langmuir Kinetics</vt:lpstr>
      <vt:lpstr>Langmuir kinetics</vt:lpstr>
      <vt:lpstr>Inhomogeneity </vt:lpstr>
      <vt:lpstr>Incorporating inhomogeneity</vt:lpstr>
      <vt:lpstr>List of Publications</vt:lpstr>
      <vt:lpstr>References</vt:lpstr>
      <vt:lpstr>References</vt:lpstr>
      <vt:lpstr>Acknowledgement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stochastic transport with applications in biology</dc:title>
  <dc:creator>Dhiman's</dc:creator>
  <cp:lastModifiedBy>Dhiman's</cp:lastModifiedBy>
  <cp:revision>61</cp:revision>
  <dcterms:created xsi:type="dcterms:W3CDTF">2015-03-10T17:31:54Z</dcterms:created>
  <dcterms:modified xsi:type="dcterms:W3CDTF">2015-04-02T16:12:43Z</dcterms:modified>
</cp:coreProperties>
</file>