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99" r:id="rId4"/>
    <p:sldId id="257" r:id="rId5"/>
    <p:sldId id="348" r:id="rId6"/>
    <p:sldId id="349" r:id="rId7"/>
    <p:sldId id="260" r:id="rId8"/>
    <p:sldId id="261" r:id="rId9"/>
    <p:sldId id="289" r:id="rId10"/>
    <p:sldId id="290" r:id="rId11"/>
    <p:sldId id="262" r:id="rId12"/>
    <p:sldId id="263" r:id="rId13"/>
    <p:sldId id="302" r:id="rId14"/>
    <p:sldId id="350" r:id="rId15"/>
    <p:sldId id="351" r:id="rId16"/>
    <p:sldId id="352" r:id="rId17"/>
    <p:sldId id="303" r:id="rId18"/>
    <p:sldId id="353" r:id="rId19"/>
    <p:sldId id="316" r:id="rId20"/>
    <p:sldId id="317" r:id="rId21"/>
    <p:sldId id="318" r:id="rId22"/>
    <p:sldId id="264" r:id="rId23"/>
    <p:sldId id="354" r:id="rId24"/>
    <p:sldId id="355" r:id="rId25"/>
    <p:sldId id="356" r:id="rId26"/>
    <p:sldId id="357" r:id="rId27"/>
    <p:sldId id="358" r:id="rId28"/>
    <p:sldId id="359" r:id="rId29"/>
    <p:sldId id="319" r:id="rId30"/>
    <p:sldId id="320" r:id="rId31"/>
    <p:sldId id="321" r:id="rId32"/>
    <p:sldId id="362" r:id="rId33"/>
    <p:sldId id="322" r:id="rId34"/>
    <p:sldId id="265" r:id="rId35"/>
    <p:sldId id="367" r:id="rId36"/>
    <p:sldId id="366" r:id="rId37"/>
    <p:sldId id="368" r:id="rId38"/>
    <p:sldId id="369" r:id="rId39"/>
    <p:sldId id="363" r:id="rId40"/>
    <p:sldId id="364" r:id="rId41"/>
    <p:sldId id="342" r:id="rId42"/>
    <p:sldId id="267" r:id="rId43"/>
    <p:sldId id="343" r:id="rId44"/>
    <p:sldId id="269" r:id="rId45"/>
    <p:sldId id="271" r:id="rId46"/>
    <p:sldId id="297" r:id="rId47"/>
    <p:sldId id="365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080" y="-96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12/11/2014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924800" cy="3429000"/>
          </a:xfrm>
        </p:spPr>
        <p:txBody>
          <a:bodyPr>
            <a:normAutofit/>
          </a:bodyPr>
          <a:lstStyle/>
          <a:p>
            <a:r>
              <a:rPr lang="en-US" sz="2000" i="1" cap="none" dirty="0" smtClean="0"/>
              <a:t>Department of Mathematics</a:t>
            </a:r>
          </a:p>
          <a:p>
            <a:r>
              <a:rPr lang="en-US" sz="2000" i="1" cap="none" dirty="0" smtClean="0"/>
              <a:t>University of Delhi</a:t>
            </a:r>
          </a:p>
          <a:p>
            <a:endParaRPr lang="en-US" sz="2000" cap="none" dirty="0" smtClean="0"/>
          </a:p>
          <a:p>
            <a:endParaRPr lang="en-US" sz="2000" cap="none" dirty="0" smtClean="0"/>
          </a:p>
          <a:p>
            <a:endParaRPr lang="en-US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Bhavneet Kaur</a:t>
            </a:r>
          </a:p>
          <a:p>
            <a:pPr algn="r"/>
            <a:r>
              <a:rPr lang="en-US" i="1" cap="none" dirty="0" smtClean="0">
                <a:solidFill>
                  <a:schemeClr val="accent1">
                    <a:lumMod val="75000"/>
                  </a:schemeClr>
                </a:solidFill>
              </a:rPr>
              <a:t>Lady Shri Ram College For Women</a:t>
            </a:r>
          </a:p>
          <a:p>
            <a:pPr algn="r"/>
            <a:r>
              <a:rPr lang="en-US" i="1" cap="none" dirty="0" smtClean="0">
                <a:solidFill>
                  <a:schemeClr val="accent1">
                    <a:lumMod val="75000"/>
                  </a:schemeClr>
                </a:solidFill>
              </a:rPr>
              <a:t>University of Delhi</a:t>
            </a:r>
            <a:endParaRPr lang="en-US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cap="non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Robe's Restricted Problem of  2+2 Bodies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We have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 of m</a:t>
            </a:r>
            <a:r>
              <a:rPr lang="en-US" baseline="-25000" dirty="0" smtClean="0"/>
              <a:t>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1771650"/>
            <a:ext cx="6400800" cy="37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372100"/>
            <a:ext cx="6629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 of m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562099"/>
            <a:ext cx="5981700" cy="481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equilibrium solutions of m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&amp; m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are given by</a:t>
            </a:r>
          </a:p>
          <a:p>
            <a:pPr algn="ctr">
              <a:buNone/>
            </a:pPr>
            <a:r>
              <a:rPr lang="en-US" sz="2000" dirty="0" smtClean="0"/>
              <a:t>V</a:t>
            </a:r>
            <a:r>
              <a:rPr lang="el-GR" sz="2000" baseline="-25000" dirty="0" smtClean="0"/>
              <a:t>ξ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=0= V</a:t>
            </a:r>
            <a:r>
              <a:rPr lang="el-GR" sz="2000" baseline="-25000" dirty="0" smtClean="0"/>
              <a:t>η</a:t>
            </a:r>
            <a:r>
              <a:rPr lang="en-US" sz="2000" dirty="0" smtClean="0"/>
              <a:t>; V</a:t>
            </a:r>
            <a:r>
              <a:rPr lang="el-GR" sz="2000" baseline="-25000" dirty="0" smtClean="0"/>
              <a:t>ξ'</a:t>
            </a:r>
            <a:r>
              <a:rPr lang="en-US" sz="2000" baseline="30000" dirty="0" smtClean="0"/>
              <a:t>'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=0= V</a:t>
            </a:r>
            <a:r>
              <a:rPr lang="el-GR" sz="2000" baseline="-25000" dirty="0" smtClean="0"/>
              <a:t>η</a:t>
            </a:r>
            <a:r>
              <a:rPr lang="en-US" sz="2000" baseline="-25000" dirty="0" smtClean="0"/>
              <a:t>'</a:t>
            </a:r>
            <a:r>
              <a:rPr lang="en-US" sz="2000" baseline="30000" dirty="0" smtClean="0"/>
              <a:t>‘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698790" cy="37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7" y="1828800"/>
            <a:ext cx="5876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Collinear Equilibrium Solutions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" y="3352800"/>
            <a:ext cx="8543925" cy="11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648200"/>
            <a:ext cx="2209800" cy="16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876800"/>
            <a:ext cx="4048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2941"/>
          <a:stretch>
            <a:fillRect/>
          </a:stretch>
        </p:blipFill>
        <p:spPr bwMode="auto">
          <a:xfrm>
            <a:off x="304800" y="1524000"/>
            <a:ext cx="7305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657600"/>
            <a:ext cx="28765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73203" b="-1961"/>
          <a:stretch>
            <a:fillRect/>
          </a:stretch>
        </p:blipFill>
        <p:spPr bwMode="auto">
          <a:xfrm>
            <a:off x="314325" y="2819400"/>
            <a:ext cx="7305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3505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equations of equilibrium solutions can be written 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47787"/>
            <a:ext cx="62674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7416" t="49406" b="39193"/>
          <a:stretch>
            <a:fillRect/>
          </a:stretch>
        </p:blipFill>
        <p:spPr bwMode="auto">
          <a:xfrm>
            <a:off x="1932296" y="3339152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181600" y="3352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1600" y="3352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362200"/>
            <a:ext cx="5067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7158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above equations can be combined as</a:t>
            </a:r>
          </a:p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4419600"/>
            <a:ext cx="1962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-7375"/>
          <a:stretch>
            <a:fillRect/>
          </a:stretch>
        </p:blipFill>
        <p:spPr bwMode="auto">
          <a:xfrm>
            <a:off x="4682179" y="2438400"/>
            <a:ext cx="42332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b="60714"/>
          <a:stretch>
            <a:fillRect/>
          </a:stretch>
        </p:blipFill>
        <p:spPr bwMode="auto">
          <a:xfrm>
            <a:off x="355843" y="3048000"/>
            <a:ext cx="421615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4953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Collinear Equilibrium Solutions of the Robe's restricted problem of 2+2 bodies. Circles denote the positions of m</a:t>
            </a:r>
            <a:r>
              <a:rPr lang="en-US" baseline="-25000" dirty="0" smtClean="0"/>
              <a:t>3</a:t>
            </a:r>
            <a:r>
              <a:rPr lang="en-US" dirty="0" smtClean="0"/>
              <a:t> and triangles denote the positions of m</a:t>
            </a:r>
            <a:r>
              <a:rPr lang="en-US" baseline="-25000" dirty="0" smtClean="0"/>
              <a:t>4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 bwMode="auto">
          <a:xfrm>
            <a:off x="304800" y="3733800"/>
            <a:ext cx="42161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0800000">
            <a:off x="1219200" y="4126468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625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Non-Collinear Equilibrium Solutions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590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7158"/>
          <a:stretch>
            <a:fillRect/>
          </a:stretch>
        </p:blipFill>
        <p:spPr bwMode="auto">
          <a:xfrm>
            <a:off x="4572000" y="2514600"/>
            <a:ext cx="4381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84973"/>
          <a:stretch>
            <a:fillRect/>
          </a:stretch>
        </p:blipFill>
        <p:spPr bwMode="auto">
          <a:xfrm>
            <a:off x="3829050" y="2362200"/>
            <a:ext cx="1047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m</a:t>
            </a:r>
            <a:r>
              <a:rPr lang="en-US" baseline="-25000" dirty="0" smtClean="0"/>
              <a:t>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r>
              <a:rPr lang="en-US" dirty="0" smtClean="0"/>
              <a:t>, m</a:t>
            </a:r>
            <a:r>
              <a:rPr lang="en-US" baseline="-25000" dirty="0" smtClean="0"/>
              <a:t>3</a:t>
            </a:r>
            <a:r>
              <a:rPr lang="en-US" dirty="0" smtClean="0"/>
              <a:t> are three masses moving under their gravitational attraction, then the study of motion of these bodies under their mutual gravitational force is called the three-body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7" y="2057400"/>
            <a:ext cx="58007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947863"/>
            <a:ext cx="7181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4876800"/>
            <a:ext cx="7219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678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Determination of the range of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Times-Roman"/>
              </a:rPr>
              <a:t>φ </a:t>
            </a:r>
            <a:r>
              <a:rPr lang="en-US" dirty="0" smtClean="0"/>
              <a:t>to evaluate the equilibrium solutions of m</a:t>
            </a:r>
            <a:r>
              <a:rPr lang="en-US" baseline="-25000" dirty="0" smtClean="0"/>
              <a:t>3</a:t>
            </a:r>
            <a:r>
              <a:rPr lang="en-US" dirty="0" smtClean="0"/>
              <a:t> (and similarly m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8129" name="AutoShape 1"/>
          <p:cNvSpPr>
            <a:spLocks noChangeAspect="1" noChangeArrowheads="1"/>
          </p:cNvSpPr>
          <p:nvPr/>
        </p:nvSpPr>
        <p:spPr bwMode="auto">
          <a:xfrm>
            <a:off x="0" y="1295400"/>
            <a:ext cx="4848225" cy="2771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8130" name="Group 2"/>
          <p:cNvGrpSpPr>
            <a:grpSpLocks noChangeAspect="1"/>
          </p:cNvGrpSpPr>
          <p:nvPr/>
        </p:nvGrpSpPr>
        <p:grpSpPr bwMode="auto">
          <a:xfrm>
            <a:off x="1752600" y="2057400"/>
            <a:ext cx="5002213" cy="3909526"/>
            <a:chOff x="4795" y="1645"/>
            <a:chExt cx="6318" cy="4938"/>
          </a:xfrm>
        </p:grpSpPr>
        <p:sp>
          <p:nvSpPr>
            <p:cNvPr id="4815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4795" y="1645"/>
              <a:ext cx="6318" cy="493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7" name="Oval 29"/>
            <p:cNvSpPr>
              <a:spLocks noChangeArrowheads="1"/>
            </p:cNvSpPr>
            <p:nvPr/>
          </p:nvSpPr>
          <p:spPr bwMode="auto">
            <a:xfrm>
              <a:off x="6573" y="2261"/>
              <a:ext cx="4032" cy="403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6" name="AutoShape 28"/>
            <p:cNvSpPr>
              <a:spLocks noChangeShapeType="1"/>
            </p:cNvSpPr>
            <p:nvPr/>
          </p:nvSpPr>
          <p:spPr bwMode="auto">
            <a:xfrm flipV="1">
              <a:off x="4889" y="4270"/>
              <a:ext cx="592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5" name="AutoShape 27"/>
            <p:cNvSpPr>
              <a:spLocks noChangeShapeType="1"/>
            </p:cNvSpPr>
            <p:nvPr/>
          </p:nvSpPr>
          <p:spPr bwMode="auto">
            <a:xfrm>
              <a:off x="7163" y="2851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4" name="AutoShape 26"/>
            <p:cNvSpPr>
              <a:spLocks noChangeShapeType="1"/>
            </p:cNvSpPr>
            <p:nvPr/>
          </p:nvSpPr>
          <p:spPr bwMode="auto">
            <a:xfrm>
              <a:off x="6777" y="3393"/>
              <a:ext cx="1805" cy="86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7371" y="4252"/>
              <a:ext cx="1030" cy="73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MTMI"/>
                </a:rPr>
                <a:t>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7471" y="1989"/>
              <a:ext cx="470" cy="3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-Roman"/>
                </a:rPr>
                <a:t>η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8664" y="3702"/>
              <a:ext cx="359" cy="3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-Roman"/>
                </a:rPr>
                <a:t>φ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6097" y="5109"/>
              <a:ext cx="650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8048" y="4303"/>
              <a:ext cx="2522" cy="999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(m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8146" name="AutoShape 18"/>
            <p:cNvSpPr>
              <a:spLocks noChangeShapeType="1"/>
            </p:cNvSpPr>
            <p:nvPr/>
          </p:nvSpPr>
          <p:spPr bwMode="auto">
            <a:xfrm flipH="1">
              <a:off x="6589" y="3390"/>
              <a:ext cx="189" cy="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6566" y="4231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6358" y="3595"/>
              <a:ext cx="364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MTMI"/>
                </a:rPr>
                <a:t>d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7394" y="3479"/>
              <a:ext cx="388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-Roman"/>
                </a:rPr>
                <a:t>1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10583" y="4231"/>
              <a:ext cx="470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-Roman"/>
                </a:rPr>
                <a:t>ξ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7714" y="4212"/>
              <a:ext cx="115" cy="11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0" name="AutoShape 12"/>
            <p:cNvSpPr>
              <a:spLocks noChangeShapeType="1"/>
            </p:cNvSpPr>
            <p:nvPr/>
          </p:nvSpPr>
          <p:spPr bwMode="auto">
            <a:xfrm flipV="1">
              <a:off x="7781" y="1847"/>
              <a:ext cx="1" cy="4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5689" y="3368"/>
              <a:ext cx="1816" cy="180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8" name="Arc 10"/>
            <p:cNvSpPr>
              <a:spLocks/>
            </p:cNvSpPr>
            <p:nvPr/>
          </p:nvSpPr>
          <p:spPr bwMode="auto">
            <a:xfrm>
              <a:off x="8279" y="3898"/>
              <a:ext cx="688" cy="371"/>
            </a:xfrm>
            <a:custGeom>
              <a:avLst/>
              <a:gdLst>
                <a:gd name="G0" fmla="+- 18441 0 0"/>
                <a:gd name="G1" fmla="+- 21600 0 0"/>
                <a:gd name="G2" fmla="+- 21600 0 0"/>
                <a:gd name="T0" fmla="*/ 0 w 40037"/>
                <a:gd name="T1" fmla="*/ 10353 h 21600"/>
                <a:gd name="T2" fmla="*/ 40037 w 40037"/>
                <a:gd name="T3" fmla="*/ 21179 h 21600"/>
                <a:gd name="T4" fmla="*/ 18441 w 400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37" h="21600" fill="none" extrusionOk="0">
                  <a:moveTo>
                    <a:pt x="0" y="10353"/>
                  </a:moveTo>
                  <a:cubicBezTo>
                    <a:pt x="3921" y="3923"/>
                    <a:pt x="10909" y="-1"/>
                    <a:pt x="18441" y="0"/>
                  </a:cubicBezTo>
                  <a:cubicBezTo>
                    <a:pt x="30206" y="0"/>
                    <a:pt x="39807" y="9415"/>
                    <a:pt x="40036" y="21179"/>
                  </a:cubicBezTo>
                </a:path>
                <a:path w="40037" h="21600" stroke="0" extrusionOk="0">
                  <a:moveTo>
                    <a:pt x="0" y="10353"/>
                  </a:moveTo>
                  <a:cubicBezTo>
                    <a:pt x="3921" y="3923"/>
                    <a:pt x="10909" y="-1"/>
                    <a:pt x="18441" y="0"/>
                  </a:cubicBezTo>
                  <a:cubicBezTo>
                    <a:pt x="30206" y="0"/>
                    <a:pt x="39807" y="9415"/>
                    <a:pt x="40036" y="21179"/>
                  </a:cubicBezTo>
                  <a:lnTo>
                    <a:pt x="1844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7" name="AutoShape 9"/>
            <p:cNvSpPr>
              <a:spLocks noChangeShapeType="1"/>
            </p:cNvSpPr>
            <p:nvPr/>
          </p:nvSpPr>
          <p:spPr bwMode="auto">
            <a:xfrm>
              <a:off x="6784" y="3394"/>
              <a:ext cx="1" cy="89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6755" y="3358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5" name="Arc 7"/>
            <p:cNvSpPr>
              <a:spLocks/>
            </p:cNvSpPr>
            <p:nvPr/>
          </p:nvSpPr>
          <p:spPr bwMode="auto">
            <a:xfrm>
              <a:off x="8311" y="4133"/>
              <a:ext cx="283" cy="138"/>
            </a:xfrm>
            <a:custGeom>
              <a:avLst/>
              <a:gdLst>
                <a:gd name="G0" fmla="+- 21571 0 0"/>
                <a:gd name="G1" fmla="+- 10565 0 0"/>
                <a:gd name="G2" fmla="+- 21600 0 0"/>
                <a:gd name="T0" fmla="*/ 0 w 21571"/>
                <a:gd name="T1" fmla="*/ 9440 h 10565"/>
                <a:gd name="T2" fmla="*/ 2731 w 21571"/>
                <a:gd name="T3" fmla="*/ 0 h 10565"/>
                <a:gd name="T4" fmla="*/ 21571 w 21571"/>
                <a:gd name="T5" fmla="*/ 10565 h 10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1" h="10565" fill="none" extrusionOk="0">
                  <a:moveTo>
                    <a:pt x="0" y="9440"/>
                  </a:moveTo>
                  <a:cubicBezTo>
                    <a:pt x="173" y="6125"/>
                    <a:pt x="1107" y="2895"/>
                    <a:pt x="2731" y="0"/>
                  </a:cubicBezTo>
                </a:path>
                <a:path w="21571" h="10565" stroke="0" extrusionOk="0">
                  <a:moveTo>
                    <a:pt x="0" y="9440"/>
                  </a:moveTo>
                  <a:cubicBezTo>
                    <a:pt x="173" y="6125"/>
                    <a:pt x="1107" y="2895"/>
                    <a:pt x="2731" y="0"/>
                  </a:cubicBezTo>
                  <a:lnTo>
                    <a:pt x="21571" y="10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8009" y="4002"/>
              <a:ext cx="359" cy="3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-Roman"/>
                </a:rPr>
                <a:t>θ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7355" y="4183"/>
              <a:ext cx="364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MTMI"/>
                </a:rPr>
                <a:t>1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/>
          </p:nvSpPr>
          <p:spPr bwMode="auto">
            <a:xfrm>
              <a:off x="8574" y="4240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31" name="Arc 3"/>
            <p:cNvSpPr>
              <a:spLocks/>
            </p:cNvSpPr>
            <p:nvPr/>
          </p:nvSpPr>
          <p:spPr bwMode="auto">
            <a:xfrm flipH="1">
              <a:off x="6578" y="3404"/>
              <a:ext cx="335" cy="1768"/>
            </a:xfrm>
            <a:custGeom>
              <a:avLst/>
              <a:gdLst>
                <a:gd name="G0" fmla="+- 0 0 0"/>
                <a:gd name="G1" fmla="+- 20041 0 0"/>
                <a:gd name="G2" fmla="+- 21600 0 0"/>
                <a:gd name="T0" fmla="*/ 8057 w 21600"/>
                <a:gd name="T1" fmla="*/ 0 h 39613"/>
                <a:gd name="T2" fmla="*/ 9138 w 21600"/>
                <a:gd name="T3" fmla="*/ 39613 h 39613"/>
                <a:gd name="T4" fmla="*/ 0 w 21600"/>
                <a:gd name="T5" fmla="*/ 20041 h 3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613" fill="none" extrusionOk="0">
                  <a:moveTo>
                    <a:pt x="8057" y="-1"/>
                  </a:moveTo>
                  <a:cubicBezTo>
                    <a:pt x="16239" y="3289"/>
                    <a:pt x="21600" y="11222"/>
                    <a:pt x="21600" y="20041"/>
                  </a:cubicBezTo>
                  <a:cubicBezTo>
                    <a:pt x="21600" y="28431"/>
                    <a:pt x="16740" y="36063"/>
                    <a:pt x="9137" y="39612"/>
                  </a:cubicBezTo>
                </a:path>
                <a:path w="21600" h="39613" stroke="0" extrusionOk="0">
                  <a:moveTo>
                    <a:pt x="8057" y="-1"/>
                  </a:moveTo>
                  <a:cubicBezTo>
                    <a:pt x="16239" y="3289"/>
                    <a:pt x="21600" y="11222"/>
                    <a:pt x="21600" y="20041"/>
                  </a:cubicBezTo>
                  <a:cubicBezTo>
                    <a:pt x="21600" y="28431"/>
                    <a:pt x="16740" y="36063"/>
                    <a:pt x="9137" y="39612"/>
                  </a:cubicBezTo>
                  <a:lnTo>
                    <a:pt x="0" y="20041"/>
                  </a:lnTo>
                  <a:close/>
                </a:path>
              </a:pathLst>
            </a:custGeom>
            <a:noFill/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4572000" y="647700"/>
            <a:ext cx="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(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0" y="4067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57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0387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5048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371600"/>
            <a:ext cx="55340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76500"/>
            <a:ext cx="35623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7" y="1506297"/>
            <a:ext cx="6291263" cy="42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791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Non Collinear equilibrium solutions (when they exist) in the Robe's restricted problem of 2 + 2 bodies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b="21368"/>
          <a:stretch>
            <a:fillRect/>
          </a:stretch>
        </p:blipFill>
        <p:spPr bwMode="auto">
          <a:xfrm>
            <a:off x="276225" y="2438400"/>
            <a:ext cx="6962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77000" y="5029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5908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6953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83361"/>
          <a:stretch>
            <a:fillRect/>
          </a:stretch>
        </p:blipFill>
        <p:spPr bwMode="auto">
          <a:xfrm>
            <a:off x="152400" y="5181600"/>
            <a:ext cx="7086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28235"/>
          <a:stretch>
            <a:fillRect/>
          </a:stretch>
        </p:blipFill>
        <p:spPr bwMode="auto">
          <a:xfrm>
            <a:off x="152400" y="1295400"/>
            <a:ext cx="7086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20574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953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160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any of the roots of the characteristic equations is positive and real, the corresponding equilibrium solution will be unstable.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Stability of Collinear Equilibrium Solutions</a:t>
            </a:r>
            <a:endParaRPr lang="en-US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 r="2442"/>
          <a:stretch>
            <a:fillRect/>
          </a:stretch>
        </p:blipFill>
        <p:spPr bwMode="auto">
          <a:xfrm>
            <a:off x="381000" y="2057400"/>
            <a:ext cx="5835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6419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" y="3733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Three-Body Problem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0" y="4876800"/>
            <a:ext cx="5867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3163094" y="3466306"/>
            <a:ext cx="2819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67000" y="2438400"/>
            <a:ext cx="3276600" cy="2438400"/>
          </a:xfrm>
          <a:prstGeom prst="line">
            <a:avLst/>
          </a:prstGeom>
          <a:ln w="190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610100" y="3543300"/>
            <a:ext cx="2438400" cy="228600"/>
          </a:xfrm>
          <a:prstGeom prst="line">
            <a:avLst/>
          </a:prstGeom>
          <a:ln w="190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038600" y="2971800"/>
            <a:ext cx="2438400" cy="137160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410200" y="4953000"/>
            <a:ext cx="1752600" cy="6096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-Roman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-Roman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438400" y="4953000"/>
            <a:ext cx="1752600" cy="6096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-Roman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-Roman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096000" y="2057400"/>
            <a:ext cx="1752600" cy="6096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-Roman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-Roman"/>
              </a:rPr>
              <a:t>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943600" y="3124200"/>
            <a:ext cx="1752600" cy="6096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Times-Roman"/>
              </a:rPr>
              <a:t>F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-Roman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648200" y="2590800"/>
            <a:ext cx="17526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Times-Roman"/>
              </a:rPr>
              <a:t>F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-Roman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876800" y="3352800"/>
            <a:ext cx="17526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Times-Roman"/>
              </a:rPr>
              <a:t>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343400" y="4800600"/>
            <a:ext cx="17526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-Roman"/>
              </a:rPr>
              <a:t>O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391400" y="4648200"/>
            <a:ext cx="17526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-Roman"/>
              </a:rPr>
              <a:t>x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572000" y="2057400"/>
            <a:ext cx="1752600" cy="609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Times-Roman"/>
              </a:rPr>
              <a:t>y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800600" y="2438400"/>
            <a:ext cx="11430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367600" y="2906400"/>
            <a:ext cx="1044000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213800" y="3829200"/>
            <a:ext cx="1444200" cy="79620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41534"/>
          <a:stretch>
            <a:fillRect/>
          </a:stretch>
        </p:blipFill>
        <p:spPr bwMode="auto">
          <a:xfrm>
            <a:off x="228600" y="3000375"/>
            <a:ext cx="6753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b="68254"/>
          <a:stretch>
            <a:fillRect/>
          </a:stretch>
        </p:blipFill>
        <p:spPr bwMode="auto">
          <a:xfrm>
            <a:off x="304800" y="19050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 b="82514"/>
          <a:stretch>
            <a:fillRect/>
          </a:stretch>
        </p:blipFill>
        <p:spPr bwMode="auto">
          <a:xfrm>
            <a:off x="304800" y="48768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 t="36885"/>
          <a:stretch>
            <a:fillRect/>
          </a:stretch>
        </p:blipFill>
        <p:spPr bwMode="auto">
          <a:xfrm>
            <a:off x="685800" y="5181600"/>
            <a:ext cx="6324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b="-8188"/>
          <a:stretch>
            <a:fillRect/>
          </a:stretch>
        </p:blipFill>
        <p:spPr bwMode="auto">
          <a:xfrm>
            <a:off x="228600" y="2057400"/>
            <a:ext cx="868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24800" y="25908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15000"/>
            <a:ext cx="3457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676400"/>
            <a:ext cx="5111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24800" y="25908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Stability of Non Collinear Equilibrium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Equilibrium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25908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95500"/>
            <a:ext cx="5991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" y="3505200"/>
            <a:ext cx="8391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consider the two primaries Earth (m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*</a:t>
            </a:r>
            <a:r>
              <a:rPr lang="en-US" dirty="0" smtClean="0"/>
              <a:t>) and Moon (m</a:t>
            </a:r>
            <a:r>
              <a:rPr lang="en-US" baseline="-25000" dirty="0" smtClean="0"/>
              <a:t>2</a:t>
            </a:r>
            <a:r>
              <a:rPr lang="en-US" dirty="0" smtClean="0"/>
              <a:t>) and the infinitesimal masses, two submarines m</a:t>
            </a:r>
            <a:r>
              <a:rPr lang="en-US" baseline="-25000" dirty="0" smtClean="0"/>
              <a:t>3</a:t>
            </a:r>
            <a:r>
              <a:rPr lang="en-US" dirty="0" smtClean="0"/>
              <a:t> and m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295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559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371600"/>
            <a:ext cx="4276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1813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63341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observe that K≠1 -µ  and K ′ ≠1 -µ . Hence, there are no non collinear equilibrium solutions of the system in this particular case.</a:t>
            </a:r>
          </a:p>
          <a:p>
            <a:r>
              <a:rPr lang="en-US" dirty="0" smtClean="0"/>
              <a:t>We observe that the </a:t>
            </a:r>
            <a:r>
              <a:rPr lang="en-US" dirty="0" smtClean="0"/>
              <a:t>collinear equilibrium </a:t>
            </a:r>
            <a:r>
              <a:rPr lang="en-US" dirty="0" smtClean="0"/>
              <a:t>solutions m</a:t>
            </a:r>
            <a:r>
              <a:rPr lang="en-US" baseline="-25000" dirty="0" smtClean="0"/>
              <a:t>3</a:t>
            </a:r>
            <a:r>
              <a:rPr lang="en-US" dirty="0" smtClean="0"/>
              <a:t> and m</a:t>
            </a:r>
            <a:r>
              <a:rPr lang="en-US" baseline="-25000" dirty="0" smtClean="0"/>
              <a:t>4</a:t>
            </a:r>
            <a:r>
              <a:rPr lang="en-US" dirty="0" smtClean="0"/>
              <a:t> in this case are unstable.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1629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Robe’s Restricted Three-Body Problem</a:t>
            </a:r>
            <a:endParaRPr lang="en-US" dirty="0"/>
          </a:p>
        </p:txBody>
      </p:sp>
      <p:sp>
        <p:nvSpPr>
          <p:cNvPr id="3109" name="AutoShape 37"/>
          <p:cNvSpPr>
            <a:spLocks noChangeAspect="1" noChangeArrowheads="1" noTextEdit="1"/>
          </p:cNvSpPr>
          <p:nvPr/>
        </p:nvSpPr>
        <p:spPr bwMode="auto">
          <a:xfrm>
            <a:off x="659784" y="2057400"/>
            <a:ext cx="7824432" cy="362793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805630" y="2346263"/>
            <a:ext cx="2796761" cy="27983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7" name="AutoShape 35"/>
          <p:cNvSpPr>
            <a:spLocks noChangeShapeType="1"/>
          </p:cNvSpPr>
          <p:nvPr/>
        </p:nvSpPr>
        <p:spPr bwMode="auto">
          <a:xfrm>
            <a:off x="2263122" y="3664200"/>
            <a:ext cx="5711745" cy="18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5" name="AutoShape 33"/>
          <p:cNvSpPr>
            <a:spLocks noChangeShapeType="1"/>
          </p:cNvSpPr>
          <p:nvPr/>
        </p:nvSpPr>
        <p:spPr bwMode="auto">
          <a:xfrm>
            <a:off x="1215352" y="2756087"/>
            <a:ext cx="902" cy="9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3" name="AutoShape 31"/>
          <p:cNvSpPr>
            <a:spLocks noChangeShapeType="1"/>
          </p:cNvSpPr>
          <p:nvPr/>
        </p:nvSpPr>
        <p:spPr bwMode="auto">
          <a:xfrm flipV="1">
            <a:off x="2253195" y="2716368"/>
            <a:ext cx="586607" cy="93880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oval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2" name="AutoShape 30"/>
          <p:cNvSpPr>
            <a:spLocks noChangeShapeType="1"/>
          </p:cNvSpPr>
          <p:nvPr/>
        </p:nvSpPr>
        <p:spPr bwMode="auto">
          <a:xfrm>
            <a:off x="2839802" y="2716368"/>
            <a:ext cx="2138859" cy="93880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00" name="AutoShape 28"/>
          <p:cNvSpPr>
            <a:spLocks noChangeShapeType="1"/>
          </p:cNvSpPr>
          <p:nvPr/>
        </p:nvSpPr>
        <p:spPr bwMode="auto">
          <a:xfrm flipV="1">
            <a:off x="4978660" y="2265020"/>
            <a:ext cx="0" cy="139015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9" name="AutoShape 27"/>
          <p:cNvSpPr>
            <a:spLocks noChangeShapeType="1"/>
          </p:cNvSpPr>
          <p:nvPr/>
        </p:nvSpPr>
        <p:spPr bwMode="auto">
          <a:xfrm>
            <a:off x="4978660" y="3655173"/>
            <a:ext cx="104686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820009" y="3709334"/>
            <a:ext cx="1227362" cy="59487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TMI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1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848600" y="3733800"/>
            <a:ext cx="617762" cy="27448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Times-Roman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0" y="3810000"/>
            <a:ext cx="929546" cy="66709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TMI"/>
              </a:rPr>
              <a:t>O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TMI"/>
              </a:rPr>
              <a:t>(Origin)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53195" y="2364317"/>
            <a:ext cx="1128090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TMI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689869" y="2346263"/>
            <a:ext cx="424162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η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655514" y="3602816"/>
            <a:ext cx="333915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ξ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965779" y="2971800"/>
            <a:ext cx="701221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13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657600" y="3162175"/>
            <a:ext cx="514409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R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AutoShape 13"/>
          <p:cNvSpPr>
            <a:spLocks noChangeShapeType="1"/>
          </p:cNvSpPr>
          <p:nvPr/>
        </p:nvSpPr>
        <p:spPr bwMode="auto">
          <a:xfrm>
            <a:off x="2817240" y="2707341"/>
            <a:ext cx="5202751" cy="96588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881609" y="2667000"/>
            <a:ext cx="690391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32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10543" y="4593977"/>
            <a:ext cx="586607" cy="3430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>
            <a:off x="7974867" y="3664200"/>
            <a:ext cx="501774" cy="9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3497038" y="4419600"/>
            <a:ext cx="617762" cy="27448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Times-Roman"/>
              </a:rPr>
              <a:t>m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-Roman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Scope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153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2581"/>
          <a:stretch>
            <a:fillRect/>
          </a:stretch>
        </p:blipFill>
        <p:spPr bwMode="auto">
          <a:xfrm>
            <a:off x="304800" y="1600200"/>
            <a:ext cx="7277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Robe's Restricted Problem of 2+2 Bodies with One of the Primaries an Oblate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28973"/>
            <a:ext cx="6934200" cy="53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6329"/>
          <a:stretch>
            <a:fillRect/>
          </a:stretch>
        </p:blipFill>
        <p:spPr bwMode="auto">
          <a:xfrm>
            <a:off x="366713" y="1524000"/>
            <a:ext cx="81676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3429000"/>
            <a:ext cx="792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pc="-100" dirty="0" smtClean="0">
                <a:solidFill>
                  <a:schemeClr val="tx1"/>
                </a:solidFill>
              </a:rPr>
              <a:t>Plastino in their paper “Robe’s Restricted three-body problem revisited” studied the </a:t>
            </a:r>
            <a:endParaRPr lang="en-US" spc="-1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9198"/>
          <a:stretch>
            <a:fillRect/>
          </a:stretch>
        </p:blipFill>
        <p:spPr bwMode="auto">
          <a:xfrm>
            <a:off x="304800" y="3831559"/>
            <a:ext cx="8167687" cy="17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324600" y="2819400"/>
            <a:ext cx="2133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Robe's Restricted Problem of 2+2 Bodies when the Bigger Primary is a Roche Ellipsoid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71649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678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Geometry of the Robe's restricted problem of 2 + 2 bodies when the bigger primary m</a:t>
            </a:r>
            <a:r>
              <a:rPr lang="en-US" baseline="-25000" dirty="0" smtClean="0"/>
              <a:t>1</a:t>
            </a:r>
            <a:r>
              <a:rPr lang="en-US" dirty="0" smtClean="0"/>
              <a:t> is considered as Roche Ellipsoid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7448" cy="914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Robe's Restricted Problem of 2+2 Bodies when the Bigger Primary is a Roche Ellipsoid and the Smaller Primary is an  Oblate Body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918" y="1524000"/>
            <a:ext cx="73601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0392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42248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49390"/>
          <a:stretch>
            <a:fillRect/>
          </a:stretch>
        </p:blipFill>
        <p:spPr bwMode="auto">
          <a:xfrm>
            <a:off x="461962" y="1752600"/>
            <a:ext cx="82200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0392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42248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49723"/>
          <a:stretch>
            <a:fillRect/>
          </a:stretch>
        </p:blipFill>
        <p:spPr bwMode="auto">
          <a:xfrm>
            <a:off x="461962" y="1524000"/>
            <a:ext cx="82200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086600" cy="1752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Bhavneet Kaur</a:t>
            </a:r>
          </a:p>
          <a:p>
            <a:r>
              <a:rPr lang="en-US" sz="2000" cap="none" dirty="0" smtClean="0"/>
              <a:t>bhavneet.lsr(at)gmail.com</a:t>
            </a:r>
          </a:p>
          <a:p>
            <a:endParaRPr lang="en-US" sz="2000" cap="none" dirty="0" smtClean="0"/>
          </a:p>
          <a:p>
            <a:r>
              <a:rPr lang="en-US" sz="2000" dirty="0" smtClean="0"/>
              <a:t>Lady Shri Ram College For Women</a:t>
            </a:r>
          </a:p>
          <a:p>
            <a:r>
              <a:rPr lang="en-US" sz="2000" dirty="0" smtClean="0"/>
              <a:t>Delhi University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524000"/>
            <a:ext cx="7181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48006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172075"/>
            <a:ext cx="7219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2578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59436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48006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2578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59436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7258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Robe's Restricted Problem of 2+2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15" y="1752600"/>
            <a:ext cx="861678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forces acting on m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Attraction of m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Attraction of m</a:t>
            </a:r>
            <a:r>
              <a:rPr lang="en-US" baseline="-25000" dirty="0" smtClean="0"/>
              <a:t>4</a:t>
            </a:r>
          </a:p>
          <a:p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Gravitational force exerted by fluid of density </a:t>
            </a:r>
            <a:r>
              <a:rPr lang="el-GR" dirty="0" smtClean="0"/>
              <a:t>ρ</a:t>
            </a:r>
            <a:r>
              <a:rPr lang="en-US" baseline="-25000" dirty="0" smtClean="0"/>
              <a:t>1 </a:t>
            </a:r>
            <a:r>
              <a:rPr lang="en-US" dirty="0" smtClean="0"/>
              <a:t>on m</a:t>
            </a:r>
            <a:r>
              <a:rPr lang="en-US" baseline="-25000" dirty="0" smtClean="0"/>
              <a:t>3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Buoyancy force</a:t>
            </a:r>
            <a:endParaRPr lang="en-US" baseline="-25000" dirty="0" smtClean="0"/>
          </a:p>
          <a:p>
            <a:endParaRPr lang="en-US" baseline="-250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2543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66975"/>
            <a:ext cx="2495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86200"/>
            <a:ext cx="342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105400"/>
            <a:ext cx="3190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981200"/>
            <a:ext cx="6381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 of m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equation of motion of m</a:t>
            </a:r>
            <a:r>
              <a:rPr lang="en-US" baseline="-25000" dirty="0" smtClean="0"/>
              <a:t>3 </a:t>
            </a:r>
            <a:r>
              <a:rPr lang="en-US" dirty="0" smtClean="0"/>
              <a:t>in the inertial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equation of motion of m</a:t>
            </a:r>
            <a:r>
              <a:rPr lang="en-US" baseline="-25000" dirty="0" smtClean="0"/>
              <a:t>3 </a:t>
            </a:r>
            <a:r>
              <a:rPr lang="en-US" dirty="0" smtClean="0"/>
              <a:t>in the synodic system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990975"/>
            <a:ext cx="6429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2786</TotalTime>
  <Words>562</Words>
  <Application>Microsoft Office PowerPoint</Application>
  <PresentationFormat>On-screen Show (4:3)</PresentationFormat>
  <Paragraphs>174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Civic</vt:lpstr>
      <vt:lpstr>Robe's Restricted Problem of  2+2 Bodies</vt:lpstr>
      <vt:lpstr>Three-Body Problem</vt:lpstr>
      <vt:lpstr>Restricted Three-Body Problem</vt:lpstr>
      <vt:lpstr>Robe’s Restricted Three-Body Problem</vt:lpstr>
      <vt:lpstr>Motivation</vt:lpstr>
      <vt:lpstr>Motivation</vt:lpstr>
      <vt:lpstr>Robe's Restricted Problem of 2+2 Bodies</vt:lpstr>
      <vt:lpstr>Various forces acting on m3</vt:lpstr>
      <vt:lpstr>Equations of Motion of m3</vt:lpstr>
      <vt:lpstr>Equations of Motion of m3</vt:lpstr>
      <vt:lpstr>Equations of Motion of m3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Equilibrium Solutions</vt:lpstr>
      <vt:lpstr>Stability of Equilibrium Solutions</vt:lpstr>
      <vt:lpstr>Stability of Equilibrium Solutions</vt:lpstr>
      <vt:lpstr>Stability of Equilibrium Solutions</vt:lpstr>
      <vt:lpstr>Stability of Equilibrium Solutions</vt:lpstr>
      <vt:lpstr>Stability of Equilibrium Solutions</vt:lpstr>
      <vt:lpstr>Stability of Equilibrium Solutions</vt:lpstr>
      <vt:lpstr>Stability of Equilibrium Solutions</vt:lpstr>
      <vt:lpstr>Applications</vt:lpstr>
      <vt:lpstr>Applications</vt:lpstr>
      <vt:lpstr>Applications</vt:lpstr>
      <vt:lpstr>Applications</vt:lpstr>
      <vt:lpstr>Applications</vt:lpstr>
      <vt:lpstr>Conclusion</vt:lpstr>
      <vt:lpstr>Further Scope of the Problem</vt:lpstr>
      <vt:lpstr>Slide 41</vt:lpstr>
      <vt:lpstr>Robe's Restricted Problem of 2+2 Bodies with One of the Primaries an Oblate Body</vt:lpstr>
      <vt:lpstr>Slide 43</vt:lpstr>
      <vt:lpstr>Robe's Restricted Problem of 2+2 Bodies when the Bigger Primary is a Roche Ellipsoid</vt:lpstr>
      <vt:lpstr>Robe's Restricted Problem of 2+2 Bodies when the Bigger Primary is a Roche Ellipsoid and the Smaller Primary is an  Oblate Body</vt:lpstr>
      <vt:lpstr>References</vt:lpstr>
      <vt:lpstr>References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Robe's Problem: Its Extension to 2+2 Bodies</dc:title>
  <dc:creator>EDS</dc:creator>
  <cp:lastModifiedBy>EDS</cp:lastModifiedBy>
  <cp:revision>84</cp:revision>
  <dcterms:created xsi:type="dcterms:W3CDTF">2013-09-16T14:18:58Z</dcterms:created>
  <dcterms:modified xsi:type="dcterms:W3CDTF">2014-12-11T02:22:24Z</dcterms:modified>
</cp:coreProperties>
</file>