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9" r:id="rId2"/>
    <p:sldId id="349" r:id="rId3"/>
    <p:sldId id="257" r:id="rId4"/>
    <p:sldId id="258" r:id="rId5"/>
    <p:sldId id="259" r:id="rId6"/>
    <p:sldId id="261" r:id="rId7"/>
    <p:sldId id="321" r:id="rId8"/>
    <p:sldId id="264" r:id="rId9"/>
    <p:sldId id="265" r:id="rId10"/>
    <p:sldId id="266" r:id="rId11"/>
    <p:sldId id="267" r:id="rId12"/>
    <p:sldId id="322" r:id="rId13"/>
    <p:sldId id="269" r:id="rId14"/>
    <p:sldId id="351" r:id="rId15"/>
    <p:sldId id="350" r:id="rId16"/>
    <p:sldId id="270" r:id="rId17"/>
    <p:sldId id="271" r:id="rId18"/>
    <p:sldId id="352" r:id="rId19"/>
    <p:sldId id="272" r:id="rId20"/>
    <p:sldId id="273" r:id="rId21"/>
    <p:sldId id="274" r:id="rId22"/>
    <p:sldId id="275" r:id="rId23"/>
    <p:sldId id="355" r:id="rId24"/>
    <p:sldId id="354" r:id="rId25"/>
    <p:sldId id="276" r:id="rId26"/>
    <p:sldId id="323" r:id="rId27"/>
    <p:sldId id="324" r:id="rId28"/>
    <p:sldId id="325" r:id="rId29"/>
    <p:sldId id="326" r:id="rId30"/>
    <p:sldId id="328" r:id="rId31"/>
    <p:sldId id="347" r:id="rId32"/>
    <p:sldId id="330" r:id="rId33"/>
    <p:sldId id="331" r:id="rId34"/>
    <p:sldId id="333" r:id="rId35"/>
    <p:sldId id="334" r:id="rId36"/>
    <p:sldId id="335" r:id="rId37"/>
    <p:sldId id="336" r:id="rId38"/>
    <p:sldId id="342" r:id="rId39"/>
    <p:sldId id="343" r:id="rId40"/>
    <p:sldId id="344" r:id="rId41"/>
    <p:sldId id="345" r:id="rId42"/>
    <p:sldId id="346" r:id="rId43"/>
    <p:sldId id="286" r:id="rId44"/>
    <p:sldId id="332" r:id="rId45"/>
    <p:sldId id="35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20" autoAdjust="0"/>
    <p:restoredTop sz="93416" autoAdjust="0"/>
  </p:normalViewPr>
  <p:slideViewPr>
    <p:cSldViewPr>
      <p:cViewPr>
        <p:scale>
          <a:sx n="66" d="100"/>
          <a:sy n="66" d="100"/>
        </p:scale>
        <p:origin x="-732" y="-156"/>
      </p:cViewPr>
      <p:guideLst>
        <p:guide orient="horz" pos="2160"/>
        <p:guide pos="2880"/>
      </p:guideLst>
    </p:cSldViewPr>
  </p:slideViewPr>
  <p:outlineViewPr>
    <p:cViewPr>
      <p:scale>
        <a:sx n="33" d="100"/>
        <a:sy n="33" d="100"/>
      </p:scale>
      <p:origin x="0" y="3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07B4E-93B0-4C23-912E-08C058FB4241}" type="datetimeFigureOut">
              <a:rPr lang="en-US" smtClean="0"/>
              <a:t>3/26/2015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F3F41-3D55-4BAB-A8F6-DE8BCD19603E}" type="slidenum">
              <a:rPr lang="en-US" smtClean="0"/>
              <a:t>‹#›</a:t>
            </a:fld>
            <a:endParaRPr lang="en-US" dirty="0"/>
          </a:p>
        </p:txBody>
      </p:sp>
    </p:spTree>
    <p:extLst>
      <p:ext uri="{BB962C8B-B14F-4D97-AF65-F5344CB8AC3E}">
        <p14:creationId xmlns:p14="http://schemas.microsoft.com/office/powerpoint/2010/main" val="228745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9BCD10-B278-4B3E-A1C0-156CC96A074E}" type="slidenum">
              <a:rPr lang="en-US" altLang="en-US"/>
              <a:pPr eaLnBrk="1" hangingPunct="1"/>
              <a:t>1</a:t>
            </a:fld>
            <a:endParaRPr lang="en-US" alt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39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1B42C-C2C3-44B1-993F-4C7F9DDDE3CD}" type="slidenum">
              <a:rPr lang="en-US" altLang="en-US"/>
              <a:pPr eaLnBrk="1" hangingPunct="1"/>
              <a:t>11</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10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ACEC28-AFDD-492C-A907-B6AE64C5C361}" type="slidenum">
              <a:rPr lang="en-US" altLang="en-US" smtClean="0"/>
              <a:pPr eaLnBrk="1" hangingPunct="1">
                <a:spcBef>
                  <a:spcPct val="0"/>
                </a:spcBef>
              </a:pPr>
              <a:t>12</a:t>
            </a:fld>
            <a:endParaRPr lang="en-US" altLang="en-US" dirty="0"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1E38E7-2E71-463B-ACC2-A23A1D3DEB63}" type="slidenum">
              <a:rPr lang="en-US" altLang="en-US"/>
              <a:pPr eaLnBrk="1" hangingPunct="1"/>
              <a:t>13</a:t>
            </a:fld>
            <a:endParaRPr lang="en-US" alt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38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C50F85-DE8B-46B4-B9BA-67534888A8E9}" type="slidenum">
              <a:rPr lang="en-US" altLang="en-US"/>
              <a:pPr eaLnBrk="1" hangingPunct="1"/>
              <a:t>16</a:t>
            </a:fld>
            <a:endParaRPr lang="en-US" alt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599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F23003-A82B-42E3-9CE4-ABDA1882EFA0}" type="slidenum">
              <a:rPr lang="en-US" altLang="en-US"/>
              <a:pPr eaLnBrk="1" hangingPunct="1"/>
              <a:t>17</a:t>
            </a:fld>
            <a:endParaRPr lang="en-US" alt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01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62C806-28BA-4AB3-9FD7-67E727770A8E}" type="slidenum">
              <a:rPr lang="en-US" altLang="en-US"/>
              <a:pPr eaLnBrk="1" hangingPunct="1"/>
              <a:t>19</a:t>
            </a:fld>
            <a:endParaRPr lang="en-US" alt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95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875408-4A5F-4704-A2B5-4859A691DE2D}" type="slidenum">
              <a:rPr lang="en-US" altLang="en-US"/>
              <a:pPr eaLnBrk="1" hangingPunct="1"/>
              <a:t>20</a:t>
            </a:fld>
            <a:endParaRPr lang="en-US" alt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09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3882BF-EF6C-46E6-B407-04F44B473FC1}" type="slidenum">
              <a:rPr lang="en-US" altLang="en-US"/>
              <a:pPr eaLnBrk="1" hangingPunct="1"/>
              <a:t>21</a:t>
            </a:fld>
            <a:endParaRPr lang="en-US" alt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Du’’-2L(u)+Ge^{Cu}S=0. Sol u_0 with max at x_0. T.S. another soln u_1 with max at 1-x_0: </a:t>
            </a:r>
          </a:p>
        </p:txBody>
      </p:sp>
    </p:spTree>
    <p:extLst>
      <p:ext uri="{BB962C8B-B14F-4D97-AF65-F5344CB8AC3E}">
        <p14:creationId xmlns:p14="http://schemas.microsoft.com/office/powerpoint/2010/main" val="379941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FB5F31-3AFB-4EF8-89B6-413FBBA2E370}" type="slidenum">
              <a:rPr lang="en-US" altLang="en-US"/>
              <a:pPr eaLnBrk="1" hangingPunct="1"/>
              <a:t>22</a:t>
            </a:fld>
            <a:endParaRPr lang="en-US" alt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739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249CC8-9C47-4CEB-AED5-9221BCE95167}" type="slidenum">
              <a:rPr lang="en-US" altLang="en-US"/>
              <a:pPr eaLnBrk="1" hangingPunct="1"/>
              <a:t>25</a:t>
            </a:fld>
            <a:endParaRPr lang="en-US" alt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07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84CE2D-1652-4008-94BC-2E470FEE76C1}" type="slidenum">
              <a:rPr lang="en-US" altLang="en-US"/>
              <a:pPr eaLnBrk="1" hangingPunct="1"/>
              <a:t>3</a:t>
            </a:fld>
            <a:endParaRPr lang="en-US" alt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49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DBAF04D-2482-4050-B46D-5AF2FF9C1595}" type="slidenum">
              <a:rPr lang="en-US" altLang="en-US" smtClean="0"/>
              <a:pPr eaLnBrk="1" hangingPunct="1">
                <a:spcBef>
                  <a:spcPct val="0"/>
                </a:spcBef>
              </a:pPr>
              <a:t>26</a:t>
            </a:fld>
            <a:endParaRPr lang="en-US" altLang="en-US" dirty="0"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E09C63-DB3E-421F-A4D3-4B4A26D81933}" type="slidenum">
              <a:rPr lang="en-US" altLang="en-US" smtClean="0"/>
              <a:pPr eaLnBrk="1" hangingPunct="1">
                <a:spcBef>
                  <a:spcPct val="0"/>
                </a:spcBef>
              </a:pPr>
              <a:t>27</a:t>
            </a:fld>
            <a:endParaRPr lang="en-US" altLang="en-US" dirty="0"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7E746F6-A9FD-4D3C-A7E3-8C38DF46E282}" type="slidenum">
              <a:rPr lang="en-US" altLang="en-US" smtClean="0"/>
              <a:pPr eaLnBrk="1" hangingPunct="1">
                <a:spcBef>
                  <a:spcPct val="0"/>
                </a:spcBef>
              </a:pPr>
              <a:t>28</a:t>
            </a:fld>
            <a:endParaRPr lang="en-US" altLang="en-US" dirty="0"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CB7B8F5-E2BA-4A68-904C-237BAA4A8358}" type="slidenum">
              <a:rPr lang="en-US" altLang="en-US" smtClean="0"/>
              <a:pPr eaLnBrk="1" hangingPunct="1">
                <a:spcBef>
                  <a:spcPct val="0"/>
                </a:spcBef>
              </a:pPr>
              <a:t>29</a:t>
            </a:fld>
            <a:endParaRPr lang="en-US" altLang="en-US" dirty="0"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A67EB30-0891-49DD-870C-E0019E667D97}" type="slidenum">
              <a:rPr lang="en-US" altLang="en-US" smtClean="0"/>
              <a:pPr eaLnBrk="1" hangingPunct="1">
                <a:spcBef>
                  <a:spcPct val="0"/>
                </a:spcBef>
              </a:pPr>
              <a:t>30</a:t>
            </a:fld>
            <a:endParaRPr lang="en-US" altLang="en-US" dirty="0"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A67EB30-0891-49DD-870C-E0019E667D97}" type="slidenum">
              <a:rPr lang="en-US" altLang="en-US" smtClean="0"/>
              <a:pPr eaLnBrk="1" hangingPunct="1">
                <a:spcBef>
                  <a:spcPct val="0"/>
                </a:spcBef>
              </a:pPr>
              <a:t>31</a:t>
            </a:fld>
            <a:endParaRPr lang="en-US" altLang="en-US" dirty="0"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2BF02B4-9C78-41AF-A0A5-C4FCB4CB42F6}" type="slidenum">
              <a:rPr lang="en-US" altLang="en-US" smtClean="0"/>
              <a:pPr eaLnBrk="1" hangingPunct="1">
                <a:spcBef>
                  <a:spcPct val="0"/>
                </a:spcBef>
              </a:pPr>
              <a:t>32</a:t>
            </a:fld>
            <a:endParaRPr lang="en-US" altLang="en-US" dirty="0"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6CEA8F6-62AA-4D47-BE76-72A06DBBA5F2}" type="slidenum">
              <a:rPr lang="en-US" altLang="en-US" smtClean="0"/>
              <a:pPr eaLnBrk="1" hangingPunct="1">
                <a:spcBef>
                  <a:spcPct val="0"/>
                </a:spcBef>
              </a:pPr>
              <a:t>33</a:t>
            </a:fld>
            <a:endParaRPr lang="en-US" altLang="en-US" dirty="0"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130911-CA64-4F02-B0C4-59C580F6ED4F}" type="slidenum">
              <a:rPr lang="en-US" altLang="en-US"/>
              <a:pPr eaLnBrk="1" hangingPunct="1"/>
              <a:t>43</a:t>
            </a:fld>
            <a:endParaRPr lang="en-US" alt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73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3DAF24-FD33-4B72-81C8-DD4C8C85B159}" type="slidenum">
              <a:rPr lang="en-US" altLang="en-US"/>
              <a:pPr eaLnBrk="1" hangingPunct="1"/>
              <a:t>4</a:t>
            </a:fld>
            <a:endParaRPr lang="en-US" alt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An electric current</a:t>
            </a:r>
            <a:r>
              <a:rPr lang="en-US" altLang="en-US" baseline="0" dirty="0" smtClean="0">
                <a:latin typeface="Arial" panose="020B0604020202020204" pitchFamily="34" charset="0"/>
                <a:cs typeface="Arial" panose="020B0604020202020204" pitchFamily="34" charset="0"/>
              </a:rPr>
              <a:t> depending on a sine wave</a:t>
            </a:r>
            <a:r>
              <a:rPr lang="en-US" altLang="en-US" dirty="0" smtClean="0">
                <a:latin typeface="Arial" panose="020B0604020202020204" pitchFamily="34" charset="0"/>
                <a:cs typeface="Arial" panose="020B0604020202020204" pitchFamily="34" charset="0"/>
              </a:rPr>
              <a:t> is passed thru a microwave cavity. Such a current can generate an em field. (an</a:t>
            </a:r>
            <a:r>
              <a:rPr lang="en-US" altLang="en-US" baseline="0" dirty="0" smtClean="0">
                <a:latin typeface="Arial" panose="020B0604020202020204" pitchFamily="34" charset="0"/>
                <a:cs typeface="Arial" panose="020B0604020202020204" pitchFamily="34" charset="0"/>
              </a:rPr>
              <a:t> ac current i.e., changing current can produce an em field, most usual form of ac current is a sinusoidal wave. Other forms are a triangular wave or  a square wave). </a:t>
            </a:r>
            <a:r>
              <a:rPr lang="en-US" altLang="en-US" dirty="0" smtClean="0">
                <a:latin typeface="Arial" panose="020B0604020202020204" pitchFamily="34" charset="0"/>
                <a:cs typeface="Arial" panose="020B0604020202020204" pitchFamily="34" charset="0"/>
              </a:rPr>
              <a:t>The em wave enters the materia, deposits energy and heats up the material. The equation that describes</a:t>
            </a:r>
            <a:r>
              <a:rPr lang="en-US" altLang="en-US" baseline="0" dirty="0" smtClean="0">
                <a:latin typeface="Arial" panose="020B0604020202020204" pitchFamily="34" charset="0"/>
                <a:cs typeface="Arial" panose="020B0604020202020204" pitchFamily="34" charset="0"/>
              </a:rPr>
              <a:t> the process takes the form of a reaction diffusion equation. Heat equation with a loss term and a non linear term that depends on the electric field source. We look for steady state solutions, i.e., solutions that do not change with time. Since we are dealing with a highly non linear equation because of the presence of exponential terms, it is not possible to find all the steady states. We look for some that are relatively easier to find, i.e., solutions that do not depend on y. The leading order term in the biot number asymptotic expansion is independent of z, so the solutions only depend on time. By solutions here we mean the temperature along the slab. After these simplifications,  the equation becomes a non linear ODE with boundary data/ conditions, which we call a BVP. There are many parameters in the equation. Some are fixed, some are unknown. The BVP is solved by the shooting method where we fix one parameter and target to find another, as in the projectile motion.</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AC60F5-6A5F-40E4-988A-864A7E4C8BCD}" type="slidenum">
              <a:rPr lang="en-US" altLang="en-US"/>
              <a:pPr eaLnBrk="1" hangingPunct="1"/>
              <a:t>5</a:t>
            </a:fld>
            <a:endParaRPr lang="en-US" alt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k=Ww/c_0</a:t>
            </a:r>
            <a:r>
              <a:rPr lang="en-US" altLang="en-US" dirty="0" smtClean="0">
                <a:latin typeface="Arial" panose="020B0604020202020204" pitchFamily="34" charset="0"/>
                <a:cs typeface="Arial" panose="020B0604020202020204" pitchFamily="34" charset="0"/>
              </a:rPr>
              <a:t>,</a:t>
            </a:r>
            <a:r>
              <a:rPr lang="en-US" altLang="en-US" baseline="0" dirty="0" smtClean="0">
                <a:latin typeface="Arial" panose="020B0604020202020204" pitchFamily="34" charset="0"/>
                <a:cs typeface="Arial" panose="020B0604020202020204" pitchFamily="34" charset="0"/>
              </a:rPr>
              <a:t> W is waveguide width, w is source frequency, c_0 is speed of light in free space, I^2=e/e_0 (index of refraction and is equal to 1), e_0 permittivity of free space, e is effective permittivity of ceramic inside the cylinder</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81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AE9CB8-72A3-4E5F-BB0A-727EDF343AEA}" type="slidenum">
              <a:rPr lang="en-US" altLang="en-US"/>
              <a:pPr eaLnBrk="1" hangingPunct="1"/>
              <a:t>6</a:t>
            </a:fld>
            <a:endParaRPr lang="en-US" alt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Describes the thermal behaviour of the slab.</a:t>
            </a:r>
          </a:p>
        </p:txBody>
      </p:sp>
    </p:spTree>
    <p:extLst>
      <p:ext uri="{BB962C8B-B14F-4D97-AF65-F5344CB8AC3E}">
        <p14:creationId xmlns:p14="http://schemas.microsoft.com/office/powerpoint/2010/main" val="143613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30B94D-7E58-48DF-B941-3302C06683BA}" type="slidenum">
              <a:rPr lang="en-US" altLang="en-US"/>
              <a:pPr eaLnBrk="1" hangingPunct="1"/>
              <a:t>7</a:t>
            </a:fld>
            <a:endParaRPr lang="en-US" alt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When the previous form of E is put in the heat eqn, we get the above form of heat eqn. |e|^2 is the total electric field.  Expand U in the Biot number limit and equate terms with equal powers of B. First eqn gives that U0 is a fn of x, y and t only. Second eqn gives a sol. Cond.</a:t>
            </a:r>
          </a:p>
        </p:txBody>
      </p:sp>
    </p:spTree>
    <p:extLst>
      <p:ext uri="{BB962C8B-B14F-4D97-AF65-F5344CB8AC3E}">
        <p14:creationId xmlns:p14="http://schemas.microsoft.com/office/powerpoint/2010/main" val="357474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602927-EB3C-4E33-BD9B-904A936F3795}" type="slidenum">
              <a:rPr lang="en-US" altLang="en-US"/>
              <a:pPr eaLnBrk="1" hangingPunct="1"/>
              <a:t>8</a:t>
            </a:fld>
            <a:endParaRPr lang="en-US" alt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Norm of the electric field is proportional to sin term and TN(u) term is proportional to the functional term.</a:t>
            </a:r>
          </a:p>
        </p:txBody>
      </p:sp>
    </p:spTree>
    <p:extLst>
      <p:ext uri="{BB962C8B-B14F-4D97-AF65-F5344CB8AC3E}">
        <p14:creationId xmlns:p14="http://schemas.microsoft.com/office/powerpoint/2010/main" val="279668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FA995E-0F1B-405A-AA19-8061B44C25D9}" type="slidenum">
              <a:rPr lang="en-US" altLang="en-US"/>
              <a:pPr eaLnBrk="1" hangingPunct="1"/>
              <a:t>9</a:t>
            </a:fld>
            <a:endParaRPr lang="en-US" alt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Eqn admits 2 stat. solns.</a:t>
            </a:r>
          </a:p>
        </p:txBody>
      </p:sp>
    </p:spTree>
    <p:extLst>
      <p:ext uri="{BB962C8B-B14F-4D97-AF65-F5344CB8AC3E}">
        <p14:creationId xmlns:p14="http://schemas.microsoft.com/office/powerpoint/2010/main" val="281106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0FCB05-6554-4F2F-8EC0-52F881B6378B}" type="slidenum">
              <a:rPr lang="en-US" altLang="en-US"/>
              <a:pPr eaLnBrk="1" hangingPunct="1"/>
              <a:t>10</a:t>
            </a:fld>
            <a:endParaRPr lang="en-US" alt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Adding the norm constraint leads us to the symmetric solution.</a:t>
            </a:r>
          </a:p>
        </p:txBody>
      </p:sp>
    </p:spTree>
    <p:extLst>
      <p:ext uri="{BB962C8B-B14F-4D97-AF65-F5344CB8AC3E}">
        <p14:creationId xmlns:p14="http://schemas.microsoft.com/office/powerpoint/2010/main" val="184190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372309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347111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348806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fld id="{22363E2F-5AA6-4C7B-B7FE-B1B42114C302}" type="slidenum">
              <a:rPr lang="en-US" altLang="en-US"/>
              <a:pPr/>
              <a:t>‹#›</a:t>
            </a:fld>
            <a:endParaRPr lang="en-US" altLang="en-US" dirty="0"/>
          </a:p>
        </p:txBody>
      </p:sp>
    </p:spTree>
    <p:extLst>
      <p:ext uri="{BB962C8B-B14F-4D97-AF65-F5344CB8AC3E}">
        <p14:creationId xmlns:p14="http://schemas.microsoft.com/office/powerpoint/2010/main" val="403413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fld id="{A8844145-3F95-433E-AAFC-C17A0B3F2CCD}" type="slidenum">
              <a:rPr lang="en-US" altLang="en-US"/>
              <a:pPr/>
              <a:t>‹#›</a:t>
            </a:fld>
            <a:endParaRPr lang="en-US" altLang="en-US" dirty="0"/>
          </a:p>
        </p:txBody>
      </p:sp>
    </p:spTree>
    <p:extLst>
      <p:ext uri="{BB962C8B-B14F-4D97-AF65-F5344CB8AC3E}">
        <p14:creationId xmlns:p14="http://schemas.microsoft.com/office/powerpoint/2010/main" val="62925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fld id="{4804998C-B093-4A55-A474-0DAC20B526C5}" type="slidenum">
              <a:rPr lang="en-US" altLang="en-US"/>
              <a:pPr/>
              <a:t>‹#›</a:t>
            </a:fld>
            <a:endParaRPr lang="en-US" altLang="en-US" dirty="0"/>
          </a:p>
        </p:txBody>
      </p:sp>
    </p:spTree>
    <p:extLst>
      <p:ext uri="{BB962C8B-B14F-4D97-AF65-F5344CB8AC3E}">
        <p14:creationId xmlns:p14="http://schemas.microsoft.com/office/powerpoint/2010/main" val="2086845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fld id="{9D98C6F7-4720-4896-8DBC-F399F87F7C14}" type="slidenum">
              <a:rPr lang="en-US" altLang="en-US"/>
              <a:pPr/>
              <a:t>‹#›</a:t>
            </a:fld>
            <a:endParaRPr lang="en-US" altLang="en-US" dirty="0"/>
          </a:p>
        </p:txBody>
      </p:sp>
    </p:spTree>
    <p:extLst>
      <p:ext uri="{BB962C8B-B14F-4D97-AF65-F5344CB8AC3E}">
        <p14:creationId xmlns:p14="http://schemas.microsoft.com/office/powerpoint/2010/main" val="189641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3030527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872094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24314761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52931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237209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236038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329627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8562E3-8965-409E-A093-2991AB3AEA6E}" type="slidenum">
              <a:rPr lang="en-US" smtClean="0"/>
              <a:t>‹#›</a:t>
            </a:fld>
            <a:endParaRPr lang="en-US" dirty="0"/>
          </a:p>
        </p:txBody>
      </p:sp>
    </p:spTree>
    <p:extLst>
      <p:ext uri="{BB962C8B-B14F-4D97-AF65-F5344CB8AC3E}">
        <p14:creationId xmlns:p14="http://schemas.microsoft.com/office/powerpoint/2010/main" val="45719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562E3-8965-409E-A093-2991AB3AEA6E}" type="slidenum">
              <a:rPr lang="en-US" smtClean="0"/>
              <a:t>‹#›</a:t>
            </a:fld>
            <a:endParaRPr lang="en-US" dirty="0"/>
          </a:p>
        </p:txBody>
      </p:sp>
    </p:spTree>
    <p:extLst>
      <p:ext uri="{BB962C8B-B14F-4D97-AF65-F5344CB8AC3E}">
        <p14:creationId xmlns:p14="http://schemas.microsoft.com/office/powerpoint/2010/main" val="3226885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wmf"/><Relationship Id="rId3" Type="http://schemas.openxmlformats.org/officeDocument/2006/relationships/notesSlide" Target="../notesSlides/notesSlide11.xml"/><Relationship Id="rId7" Type="http://schemas.openxmlformats.org/officeDocument/2006/relationships/image" Target="../media/image15.wmf"/><Relationship Id="rId12"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wmf"/><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5.wmf"/><Relationship Id="rId3" Type="http://schemas.openxmlformats.org/officeDocument/2006/relationships/notesSlide" Target="../notesSlides/notesSlide15.xml"/><Relationship Id="rId7" Type="http://schemas.openxmlformats.org/officeDocument/2006/relationships/image" Target="../media/image32.wmf"/><Relationship Id="rId12" Type="http://schemas.openxmlformats.org/officeDocument/2006/relationships/oleObject" Target="../embeddings/oleObject27.bin"/><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oleObject" Target="../embeddings/oleObject24.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3.wmf"/><Relationship Id="rId1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29.bin"/><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3.bin"/><Relationship Id="rId18" Type="http://schemas.openxmlformats.org/officeDocument/2006/relationships/image" Target="../media/image44.wmf"/><Relationship Id="rId3" Type="http://schemas.openxmlformats.org/officeDocument/2006/relationships/notesSlide" Target="../notesSlides/notesSlide17.xml"/><Relationship Id="rId7" Type="http://schemas.openxmlformats.org/officeDocument/2006/relationships/oleObject" Target="../embeddings/oleObject30.bin"/><Relationship Id="rId12" Type="http://schemas.openxmlformats.org/officeDocument/2006/relationships/image" Target="../media/image41.wmf"/><Relationship Id="rId17" Type="http://schemas.openxmlformats.org/officeDocument/2006/relationships/oleObject" Target="../embeddings/oleObject35.bin"/><Relationship Id="rId2" Type="http://schemas.openxmlformats.org/officeDocument/2006/relationships/slideLayout" Target="../slideLayouts/slideLayout14.xml"/><Relationship Id="rId16" Type="http://schemas.openxmlformats.org/officeDocument/2006/relationships/image" Target="../media/image43.wmf"/><Relationship Id="rId1" Type="http://schemas.openxmlformats.org/officeDocument/2006/relationships/vmlDrawing" Target="../drawings/vmlDrawing16.vml"/><Relationship Id="rId6" Type="http://schemas.openxmlformats.org/officeDocument/2006/relationships/image" Target="../media/image47.png"/><Relationship Id="rId11" Type="http://schemas.openxmlformats.org/officeDocument/2006/relationships/oleObject" Target="../embeddings/oleObject32.bin"/><Relationship Id="rId5" Type="http://schemas.openxmlformats.org/officeDocument/2006/relationships/image" Target="../media/image46.png"/><Relationship Id="rId15" Type="http://schemas.openxmlformats.org/officeDocument/2006/relationships/oleObject" Target="../embeddings/oleObject34.bin"/><Relationship Id="rId10" Type="http://schemas.openxmlformats.org/officeDocument/2006/relationships/image" Target="../media/image40.wmf"/><Relationship Id="rId4" Type="http://schemas.openxmlformats.org/officeDocument/2006/relationships/image" Target="../media/image45.jpeg"/><Relationship Id="rId9" Type="http://schemas.openxmlformats.org/officeDocument/2006/relationships/oleObject" Target="../embeddings/oleObject31.bin"/><Relationship Id="rId14"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48.wmf"/><Relationship Id="rId5" Type="http://schemas.openxmlformats.org/officeDocument/2006/relationships/oleObject" Target="../embeddings/oleObject36.bin"/><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50.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54.png"/><Relationship Id="rId7" Type="http://schemas.openxmlformats.org/officeDocument/2006/relationships/oleObject" Target="../embeddings/oleObject39.bin"/><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image" Target="../media/image55.png"/><Relationship Id="rId5" Type="http://schemas.openxmlformats.org/officeDocument/2006/relationships/image" Target="../media/image52.wmf"/><Relationship Id="rId4" Type="http://schemas.openxmlformats.org/officeDocument/2006/relationships/oleObject" Target="../embeddings/oleObject38.bin"/></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20.vml"/><Relationship Id="rId5" Type="http://schemas.openxmlformats.org/officeDocument/2006/relationships/image" Target="../media/image58.wmf"/><Relationship Id="rId4"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1.xml"/><Relationship Id="rId7" Type="http://schemas.openxmlformats.org/officeDocument/2006/relationships/image" Target="../media/image60.wmf"/><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42.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61.wmf"/></Relationships>
</file>

<file path=ppt/slides/_rels/slide2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2.xml"/><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63.wmf"/><Relationship Id="rId5" Type="http://schemas.openxmlformats.org/officeDocument/2006/relationships/oleObject" Target="../embeddings/oleObject45.bin"/><Relationship Id="rId10" Type="http://schemas.openxmlformats.org/officeDocument/2006/relationships/image" Target="../media/image65.wmf"/><Relationship Id="rId4" Type="http://schemas.openxmlformats.org/officeDocument/2006/relationships/image" Target="../media/image66.png"/><Relationship Id="rId9" Type="http://schemas.openxmlformats.org/officeDocument/2006/relationships/oleObject" Target="../embeddings/oleObject4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23.vml"/><Relationship Id="rId6" Type="http://schemas.openxmlformats.org/officeDocument/2006/relationships/image" Target="../media/image67.wmf"/><Relationship Id="rId5" Type="http://schemas.openxmlformats.org/officeDocument/2006/relationships/oleObject" Target="../embeddings/oleObject48.bin"/><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69.wmf"/><Relationship Id="rId5" Type="http://schemas.openxmlformats.org/officeDocument/2006/relationships/oleObject" Target="../embeddings/oleObject49.bin"/><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notesSlide" Target="../notesSlides/notesSlide27.xml"/><Relationship Id="rId7" Type="http://schemas.openxmlformats.org/officeDocument/2006/relationships/oleObject" Target="../embeddings/oleObject51.bin"/><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image" Target="../media/image73.wmf"/><Relationship Id="rId5" Type="http://schemas.openxmlformats.org/officeDocument/2006/relationships/oleObject" Target="../embeddings/oleObject50.bin"/><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7.wmf"/><Relationship Id="rId5" Type="http://schemas.openxmlformats.org/officeDocument/2006/relationships/oleObject" Target="../embeddings/oleObject53.bin"/><Relationship Id="rId4" Type="http://schemas.openxmlformats.org/officeDocument/2006/relationships/image" Target="../media/image7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79.wmf"/></Relationships>
</file>

<file path=ppt/slides/_rels/slide3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oleObject" Target="../embeddings/oleObject56.bin"/><Relationship Id="rId7" Type="http://schemas.openxmlformats.org/officeDocument/2006/relationships/image" Target="../media/image82.gi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1.wmf"/><Relationship Id="rId5" Type="http://schemas.openxmlformats.org/officeDocument/2006/relationships/oleObject" Target="../embeddings/oleObject57.bin"/><Relationship Id="rId4" Type="http://schemas.openxmlformats.org/officeDocument/2006/relationships/image" Target="../media/image8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5.wmf"/><Relationship Id="rId5" Type="http://schemas.openxmlformats.org/officeDocument/2006/relationships/oleObject" Target="../embeddings/oleObject59.bin"/><Relationship Id="rId4" Type="http://schemas.openxmlformats.org/officeDocument/2006/relationships/image" Target="../media/image84.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86.w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87.wmf"/></Relationships>
</file>

<file path=ppt/slides/_rels/slide41.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90.jpeg"/><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88.wmf"/><Relationship Id="rId5" Type="http://schemas.openxmlformats.org/officeDocument/2006/relationships/oleObject" Target="../embeddings/oleObject62.bin"/><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65.bin"/><Relationship Id="rId5" Type="http://schemas.openxmlformats.org/officeDocument/2006/relationships/image" Target="../media/image92.wmf"/><Relationship Id="rId4" Type="http://schemas.openxmlformats.org/officeDocument/2006/relationships/oleObject" Target="../embeddings/oleObject6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19200" y="457200"/>
            <a:ext cx="6172200" cy="1371600"/>
          </a:xfrm>
        </p:spPr>
        <p:txBody>
          <a:bodyPr>
            <a:normAutofit/>
          </a:bodyPr>
          <a:lstStyle/>
          <a:p>
            <a:r>
              <a:rPr lang="en-US" altLang="en-US" sz="3200" b="1" dirty="0" smtClean="0">
                <a:solidFill>
                  <a:srgbClr val="800000"/>
                </a:solidFill>
                <a:latin typeface="Batang" panose="02030600000101010101" pitchFamily="18" charset="-127"/>
              </a:rPr>
              <a:t>Uniform </a:t>
            </a:r>
            <a:r>
              <a:rPr lang="en-US" altLang="en-US" sz="3200" b="1" dirty="0">
                <a:solidFill>
                  <a:srgbClr val="800000"/>
                </a:solidFill>
                <a:latin typeface="Batang" panose="02030600000101010101" pitchFamily="18" charset="-127"/>
              </a:rPr>
              <a:t>Microwave Heating </a:t>
            </a:r>
            <a:r>
              <a:rPr lang="en-US" altLang="en-US" sz="3200" b="1" dirty="0" smtClean="0">
                <a:solidFill>
                  <a:srgbClr val="800000"/>
                </a:solidFill>
                <a:latin typeface="Batang" panose="02030600000101010101" pitchFamily="18" charset="-127"/>
              </a:rPr>
              <a:t/>
            </a:r>
            <a:br>
              <a:rPr lang="en-US" altLang="en-US" sz="3200" b="1" dirty="0" smtClean="0">
                <a:solidFill>
                  <a:srgbClr val="800000"/>
                </a:solidFill>
                <a:latin typeface="Batang" panose="02030600000101010101" pitchFamily="18" charset="-127"/>
              </a:rPr>
            </a:br>
            <a:r>
              <a:rPr lang="en-US" altLang="en-US" sz="3200" b="1" dirty="0" smtClean="0">
                <a:solidFill>
                  <a:srgbClr val="800000"/>
                </a:solidFill>
                <a:latin typeface="Batang" panose="02030600000101010101" pitchFamily="18" charset="-127"/>
              </a:rPr>
              <a:t>of Thin Ceramic Slabs</a:t>
            </a:r>
          </a:p>
        </p:txBody>
      </p:sp>
      <p:sp>
        <p:nvSpPr>
          <p:cNvPr id="2051" name="Text Box 3"/>
          <p:cNvSpPr txBox="1">
            <a:spLocks noChangeArrowheads="1"/>
          </p:cNvSpPr>
          <p:nvPr/>
        </p:nvSpPr>
        <p:spPr bwMode="auto">
          <a:xfrm>
            <a:off x="2438400" y="2228671"/>
            <a:ext cx="449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smtClean="0">
                <a:latin typeface="SimSun" panose="02010600030101010101" pitchFamily="2" charset="-122"/>
              </a:rPr>
              <a:t>Shuchi Agrawal,</a:t>
            </a:r>
          </a:p>
          <a:p>
            <a:pPr algn="ctr" eaLnBrk="1" hangingPunct="1"/>
            <a:r>
              <a:rPr lang="en-US" altLang="en-US" sz="2400" b="1" dirty="0" smtClean="0">
                <a:latin typeface="SimSun" panose="02010600030101010101" pitchFamily="2" charset="-122"/>
              </a:rPr>
              <a:t>Maharaja Agrasen College,</a:t>
            </a:r>
          </a:p>
          <a:p>
            <a:pPr algn="ctr" eaLnBrk="1" hangingPunct="1"/>
            <a:r>
              <a:rPr lang="en-US" altLang="en-US" sz="2400" b="1" dirty="0" smtClean="0">
                <a:latin typeface="SimSun" panose="02010600030101010101" pitchFamily="2" charset="-122"/>
              </a:rPr>
              <a:t>University of Delhi</a:t>
            </a:r>
            <a:endParaRPr lang="en-US" altLang="en-US" sz="2400" b="1" dirty="0">
              <a:latin typeface="SimSun" panose="02010600030101010101" pitchFamily="2" charset="-122"/>
            </a:endParaRPr>
          </a:p>
        </p:txBody>
      </p:sp>
      <p:sp>
        <p:nvSpPr>
          <p:cNvPr id="4" name="Text Box 3"/>
          <p:cNvSpPr txBox="1">
            <a:spLocks noChangeArrowheads="1"/>
          </p:cNvSpPr>
          <p:nvPr/>
        </p:nvSpPr>
        <p:spPr bwMode="auto">
          <a:xfrm>
            <a:off x="1524000" y="4807803"/>
            <a:ext cx="601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smtClean="0">
                <a:ln w="0"/>
                <a:effectLst>
                  <a:outerShdw blurRad="38100" dist="19050" dir="2700000" algn="tl" rotWithShape="0">
                    <a:schemeClr val="dk1">
                      <a:alpha val="40000"/>
                    </a:schemeClr>
                  </a:outerShdw>
                </a:effectLst>
                <a:latin typeface="SimSun" panose="02010600030101010101" pitchFamily="2" charset="-122"/>
              </a:rPr>
              <a:t>INDIAN WOMEN and MATHEMATICS,2015</a:t>
            </a:r>
          </a:p>
          <a:p>
            <a:pPr algn="ctr" eaLnBrk="1" hangingPunct="1"/>
            <a:r>
              <a:rPr lang="en-US" altLang="en-US" sz="2400" b="1" dirty="0" smtClean="0">
                <a:ln w="0"/>
                <a:effectLst>
                  <a:outerShdw blurRad="38100" dist="19050" dir="2700000" algn="tl" rotWithShape="0">
                    <a:schemeClr val="dk1">
                      <a:alpha val="40000"/>
                    </a:schemeClr>
                  </a:outerShdw>
                </a:effectLst>
                <a:latin typeface="SimSun" panose="02010600030101010101" pitchFamily="2" charset="-122"/>
              </a:rPr>
              <a:t>UNIVERSITY of DELHI</a:t>
            </a:r>
            <a:endParaRPr lang="en-US" altLang="en-US" sz="2400" b="1" dirty="0">
              <a:ln w="0"/>
              <a:effectLst>
                <a:outerShdw blurRad="38100" dist="19050" dir="2700000" algn="tl" rotWithShape="0">
                  <a:schemeClr val="dk1">
                    <a:alpha val="40000"/>
                  </a:schemeClr>
                </a:outerShdw>
              </a:effectLst>
              <a:latin typeface="SimSun" panose="02010600030101010101" pitchFamily="2" charset="-122"/>
            </a:endParaRPr>
          </a:p>
        </p:txBody>
      </p:sp>
      <p:sp>
        <p:nvSpPr>
          <p:cNvPr id="3" name="Slide Number Placeholder 2"/>
          <p:cNvSpPr>
            <a:spLocks noGrp="1"/>
          </p:cNvSpPr>
          <p:nvPr>
            <p:ph type="sldNum" sz="quarter" idx="12"/>
          </p:nvPr>
        </p:nvSpPr>
        <p:spPr/>
        <p:txBody>
          <a:bodyPr/>
          <a:lstStyle/>
          <a:p>
            <a:fld id="{A68562E3-8965-409E-A093-2991AB3AEA6E}" type="slidenum">
              <a:rPr lang="en-US" smtClean="0"/>
              <a:t>1</a:t>
            </a:fld>
            <a:endParaRPr lang="en-US" dirty="0"/>
          </a:p>
        </p:txBody>
      </p:sp>
    </p:spTree>
    <p:extLst>
      <p:ext uri="{BB962C8B-B14F-4D97-AF65-F5344CB8AC3E}">
        <p14:creationId xmlns:p14="http://schemas.microsoft.com/office/powerpoint/2010/main" val="84865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381000" y="1143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Batang" panose="02030600000101010101" pitchFamily="18" charset="-127"/>
              </a:rPr>
              <a:t>Related initial value problem</a:t>
            </a:r>
          </a:p>
        </p:txBody>
      </p:sp>
      <p:graphicFrame>
        <p:nvGraphicFramePr>
          <p:cNvPr id="12291" name="Object 11"/>
          <p:cNvGraphicFramePr>
            <a:graphicFrameLocks noGrp="1" noChangeAspect="1"/>
          </p:cNvGraphicFramePr>
          <p:nvPr>
            <p:ph sz="half" idx="1"/>
            <p:extLst>
              <p:ext uri="{D42A27DB-BD31-4B8C-83A1-F6EECF244321}">
                <p14:modId xmlns:p14="http://schemas.microsoft.com/office/powerpoint/2010/main" val="3006094938"/>
              </p:ext>
            </p:extLst>
          </p:nvPr>
        </p:nvGraphicFramePr>
        <p:xfrm>
          <a:off x="990600" y="4135438"/>
          <a:ext cx="4667151" cy="2417762"/>
        </p:xfrm>
        <a:graphic>
          <a:graphicData uri="http://schemas.openxmlformats.org/presentationml/2006/ole">
            <mc:AlternateContent xmlns:mc="http://schemas.openxmlformats.org/markup-compatibility/2006">
              <mc:Choice xmlns:v="urn:schemas-microsoft-com:vml" Requires="v">
                <p:oleObj spid="_x0000_s29932" name="Equation" r:id="rId4" imgW="2450880" imgH="1269720" progId="Equation.DSMT4">
                  <p:embed/>
                </p:oleObj>
              </mc:Choice>
              <mc:Fallback>
                <p:oleObj name="Equation" r:id="rId4" imgW="2450880" imgH="1269720" progId="Equation.DSMT4">
                  <p:embed/>
                  <p:pic>
                    <p:nvPicPr>
                      <p:cNvPr id="0" name=""/>
                      <p:cNvPicPr>
                        <a:picLocks noChangeAspect="1" noChangeArrowheads="1"/>
                      </p:cNvPicPr>
                      <p:nvPr/>
                    </p:nvPicPr>
                    <p:blipFill>
                      <a:blip r:embed="rId5"/>
                      <a:srcRect/>
                      <a:stretch>
                        <a:fillRect/>
                      </a:stretch>
                    </p:blipFill>
                    <p:spPr bwMode="auto">
                      <a:xfrm>
                        <a:off x="990600" y="4135438"/>
                        <a:ext cx="4667151" cy="2417762"/>
                      </a:xfrm>
                      <a:prstGeom prst="rect">
                        <a:avLst/>
                      </a:prstGeom>
                      <a:noFill/>
                      <a:ln>
                        <a:noFill/>
                      </a:ln>
                      <a:effectLst/>
                    </p:spPr>
                  </p:pic>
                </p:oleObj>
              </mc:Fallback>
            </mc:AlternateContent>
          </a:graphicData>
        </a:graphic>
      </p:graphicFrame>
      <p:sp>
        <p:nvSpPr>
          <p:cNvPr id="12292" name="Rectangle 12"/>
          <p:cNvSpPr>
            <a:spLocks noChangeArrowheads="1"/>
          </p:cNvSpPr>
          <p:nvPr/>
        </p:nvSpPr>
        <p:spPr bwMode="auto">
          <a:xfrm>
            <a:off x="1600200" y="3810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Batang" panose="02030600000101010101" pitchFamily="18" charset="-127"/>
              </a:rPr>
              <a:t>Symmetric stationary solution</a:t>
            </a:r>
          </a:p>
        </p:txBody>
      </p:sp>
      <p:sp>
        <p:nvSpPr>
          <p:cNvPr id="12293" name="Text Box 13"/>
          <p:cNvSpPr txBox="1">
            <a:spLocks noChangeArrowheads="1"/>
          </p:cNvSpPr>
          <p:nvPr/>
        </p:nvSpPr>
        <p:spPr bwMode="auto">
          <a:xfrm>
            <a:off x="8001000"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Batang" panose="02030600000101010101" pitchFamily="18" charset="-127"/>
              </a:rPr>
              <a:t>(2)</a:t>
            </a:r>
          </a:p>
        </p:txBody>
      </p:sp>
      <p:sp>
        <p:nvSpPr>
          <p:cNvPr id="12294" name="Rectangle 14"/>
          <p:cNvSpPr>
            <a:spLocks noChangeArrowheads="1"/>
          </p:cNvSpPr>
          <p:nvPr/>
        </p:nvSpPr>
        <p:spPr bwMode="auto">
          <a:xfrm>
            <a:off x="533400" y="3429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Batang" panose="02030600000101010101" pitchFamily="18" charset="-127"/>
              </a:rPr>
              <a:t>Solution of (2) satisfies (1) if</a:t>
            </a:r>
          </a:p>
        </p:txBody>
      </p:sp>
      <p:graphicFrame>
        <p:nvGraphicFramePr>
          <p:cNvPr id="12295" name="Object 18"/>
          <p:cNvGraphicFramePr>
            <a:graphicFrameLocks noGrp="1" noChangeAspect="1"/>
          </p:cNvGraphicFramePr>
          <p:nvPr>
            <p:ph sz="half" idx="2"/>
            <p:extLst>
              <p:ext uri="{D42A27DB-BD31-4B8C-83A1-F6EECF244321}">
                <p14:modId xmlns:p14="http://schemas.microsoft.com/office/powerpoint/2010/main" val="3488583970"/>
              </p:ext>
            </p:extLst>
          </p:nvPr>
        </p:nvGraphicFramePr>
        <p:xfrm>
          <a:off x="685800" y="1830388"/>
          <a:ext cx="6236710" cy="1370012"/>
        </p:xfrm>
        <a:graphic>
          <a:graphicData uri="http://schemas.openxmlformats.org/presentationml/2006/ole">
            <mc:AlternateContent xmlns:mc="http://schemas.openxmlformats.org/markup-compatibility/2006">
              <mc:Choice xmlns:v="urn:schemas-microsoft-com:vml" Requires="v">
                <p:oleObj spid="_x0000_s29933" name="Equation" r:id="rId6" imgW="3238200" imgH="711000" progId="Equation.DSMT4">
                  <p:embed/>
                </p:oleObj>
              </mc:Choice>
              <mc:Fallback>
                <p:oleObj name="Equation" r:id="rId6" imgW="3238200" imgH="711000" progId="Equation.DSMT4">
                  <p:embed/>
                  <p:pic>
                    <p:nvPicPr>
                      <p:cNvPr id="0" name=""/>
                      <p:cNvPicPr>
                        <a:picLocks noChangeAspect="1" noChangeArrowheads="1"/>
                      </p:cNvPicPr>
                      <p:nvPr/>
                    </p:nvPicPr>
                    <p:blipFill>
                      <a:blip r:embed="rId7"/>
                      <a:srcRect/>
                      <a:stretch>
                        <a:fillRect/>
                      </a:stretch>
                    </p:blipFill>
                    <p:spPr bwMode="auto">
                      <a:xfrm>
                        <a:off x="685800" y="1830388"/>
                        <a:ext cx="6236710" cy="1370012"/>
                      </a:xfrm>
                      <a:prstGeom prst="rect">
                        <a:avLst/>
                      </a:prstGeom>
                      <a:noFill/>
                      <a:ln>
                        <a:noFill/>
                      </a:ln>
                      <a:effectLst/>
                      <a:extLst/>
                    </p:spPr>
                  </p:pic>
                </p:oleObj>
              </mc:Fallback>
            </mc:AlternateContent>
          </a:graphicData>
        </a:graphic>
      </p:graphicFrame>
      <p:sp>
        <p:nvSpPr>
          <p:cNvPr id="12296" name="Text Box 21"/>
          <p:cNvSpPr txBox="1">
            <a:spLocks noChangeArrowheads="1"/>
          </p:cNvSpPr>
          <p:nvPr/>
        </p:nvSpPr>
        <p:spPr bwMode="auto">
          <a:xfrm>
            <a:off x="81534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Batang" panose="02030600000101010101" pitchFamily="18" charset="-127"/>
              </a:rPr>
              <a:t>(3)</a:t>
            </a:r>
          </a:p>
        </p:txBody>
      </p:sp>
      <p:sp>
        <p:nvSpPr>
          <p:cNvPr id="3" name="Slide Number Placeholder 2"/>
          <p:cNvSpPr>
            <a:spLocks noGrp="1"/>
          </p:cNvSpPr>
          <p:nvPr>
            <p:ph type="sldNum" sz="quarter" idx="12"/>
          </p:nvPr>
        </p:nvSpPr>
        <p:spPr/>
        <p:txBody>
          <a:bodyPr/>
          <a:lstStyle/>
          <a:p>
            <a:fld id="{A68562E3-8965-409E-A093-2991AB3AEA6E}" type="slidenum">
              <a:rPr lang="en-US" smtClean="0"/>
              <a:t>10</a:t>
            </a:fld>
            <a:endParaRPr lang="en-US" dirty="0"/>
          </a:p>
        </p:txBody>
      </p:sp>
    </p:spTree>
    <p:extLst>
      <p:ext uri="{BB962C8B-B14F-4D97-AF65-F5344CB8AC3E}">
        <p14:creationId xmlns:p14="http://schemas.microsoft.com/office/powerpoint/2010/main" val="1370270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762000" y="381000"/>
            <a:ext cx="914400" cy="381000"/>
          </a:xfrm>
        </p:spPr>
        <p:txBody>
          <a:bodyPr/>
          <a:lstStyle/>
          <a:p>
            <a:pPr eaLnBrk="1" hangingPunct="1">
              <a:buFontTx/>
              <a:buNone/>
            </a:pPr>
            <a:r>
              <a:rPr lang="en-US" altLang="en-US" sz="1800" b="1" dirty="0" smtClean="0">
                <a:latin typeface="Batang" panose="02030600000101010101" pitchFamily="18" charset="-127"/>
              </a:rPr>
              <a:t>Define</a:t>
            </a:r>
          </a:p>
        </p:txBody>
      </p:sp>
      <p:graphicFrame>
        <p:nvGraphicFramePr>
          <p:cNvPr id="13315" name="Object 4"/>
          <p:cNvGraphicFramePr>
            <a:graphicFrameLocks noGrp="1" noChangeAspect="1"/>
          </p:cNvGraphicFramePr>
          <p:nvPr>
            <p:ph sz="quarter" idx="2"/>
          </p:nvPr>
        </p:nvGraphicFramePr>
        <p:xfrm>
          <a:off x="1981200" y="533400"/>
          <a:ext cx="2438400" cy="901700"/>
        </p:xfrm>
        <a:graphic>
          <a:graphicData uri="http://schemas.openxmlformats.org/presentationml/2006/ole">
            <mc:AlternateContent xmlns:mc="http://schemas.openxmlformats.org/markup-compatibility/2006">
              <mc:Choice xmlns:v="urn:schemas-microsoft-com:vml" Requires="v">
                <p:oleObj spid="_x0000_s31176" name="Equation" r:id="rId4" imgW="1371600" imgH="508000" progId="Equation.DSMT4">
                  <p:embed/>
                </p:oleObj>
              </mc:Choice>
              <mc:Fallback>
                <p:oleObj name="Equation" r:id="rId4" imgW="13716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33400"/>
                        <a:ext cx="24384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7"/>
          <p:cNvGraphicFramePr>
            <a:graphicFrameLocks noGrp="1" noChangeAspect="1"/>
          </p:cNvGraphicFramePr>
          <p:nvPr>
            <p:ph sz="quarter" idx="3"/>
            <p:extLst>
              <p:ext uri="{D42A27DB-BD31-4B8C-83A1-F6EECF244321}">
                <p14:modId xmlns:p14="http://schemas.microsoft.com/office/powerpoint/2010/main" val="3285950889"/>
              </p:ext>
            </p:extLst>
          </p:nvPr>
        </p:nvGraphicFramePr>
        <p:xfrm>
          <a:off x="914399" y="1659672"/>
          <a:ext cx="6019801" cy="378560"/>
        </p:xfrm>
        <a:graphic>
          <a:graphicData uri="http://schemas.openxmlformats.org/presentationml/2006/ole">
            <mc:AlternateContent xmlns:mc="http://schemas.openxmlformats.org/markup-compatibility/2006">
              <mc:Choice xmlns:v="urn:schemas-microsoft-com:vml" Requires="v">
                <p:oleObj spid="_x0000_s31177" name="Equation" r:id="rId6" imgW="3238200" imgH="203040" progId="Equation.DSMT4">
                  <p:embed/>
                </p:oleObj>
              </mc:Choice>
              <mc:Fallback>
                <p:oleObj name="Equation" r:id="rId6" imgW="3238200" imgH="203040" progId="Equation.DSMT4">
                  <p:embed/>
                  <p:pic>
                    <p:nvPicPr>
                      <p:cNvPr id="0" name=""/>
                      <p:cNvPicPr>
                        <a:picLocks noChangeAspect="1" noChangeArrowheads="1"/>
                      </p:cNvPicPr>
                      <p:nvPr/>
                    </p:nvPicPr>
                    <p:blipFill>
                      <a:blip r:embed="rId7"/>
                      <a:srcRect/>
                      <a:stretch>
                        <a:fillRect/>
                      </a:stretch>
                    </p:blipFill>
                    <p:spPr bwMode="auto">
                      <a:xfrm>
                        <a:off x="914399" y="1659672"/>
                        <a:ext cx="6019801" cy="378560"/>
                      </a:xfrm>
                      <a:prstGeom prst="rect">
                        <a:avLst/>
                      </a:prstGeom>
                      <a:noFill/>
                      <a:ln>
                        <a:noFill/>
                      </a:ln>
                      <a:effectLst/>
                    </p:spPr>
                  </p:pic>
                </p:oleObj>
              </mc:Fallback>
            </mc:AlternateContent>
          </a:graphicData>
        </a:graphic>
      </p:graphicFrame>
      <p:graphicFrame>
        <p:nvGraphicFramePr>
          <p:cNvPr id="13317" name="Object 16"/>
          <p:cNvGraphicFramePr>
            <a:graphicFrameLocks noChangeAspect="1"/>
          </p:cNvGraphicFramePr>
          <p:nvPr>
            <p:extLst>
              <p:ext uri="{D42A27DB-BD31-4B8C-83A1-F6EECF244321}">
                <p14:modId xmlns:p14="http://schemas.microsoft.com/office/powerpoint/2010/main" val="4176170496"/>
              </p:ext>
            </p:extLst>
          </p:nvPr>
        </p:nvGraphicFramePr>
        <p:xfrm>
          <a:off x="946150" y="2445516"/>
          <a:ext cx="6140450" cy="1821684"/>
        </p:xfrm>
        <a:graphic>
          <a:graphicData uri="http://schemas.openxmlformats.org/presentationml/2006/ole">
            <mc:AlternateContent xmlns:mc="http://schemas.openxmlformats.org/markup-compatibility/2006">
              <mc:Choice xmlns:v="urn:schemas-microsoft-com:vml" Requires="v">
                <p:oleObj spid="_x0000_s31178" name="Equation" r:id="rId8" imgW="3251160" imgH="965160" progId="Equation.DSMT4">
                  <p:embed/>
                </p:oleObj>
              </mc:Choice>
              <mc:Fallback>
                <p:oleObj name="Equation" r:id="rId8" imgW="3251160" imgH="965160" progId="Equation.DSMT4">
                  <p:embed/>
                  <p:pic>
                    <p:nvPicPr>
                      <p:cNvPr id="0" name=""/>
                      <p:cNvPicPr>
                        <a:picLocks noChangeAspect="1" noChangeArrowheads="1"/>
                      </p:cNvPicPr>
                      <p:nvPr/>
                    </p:nvPicPr>
                    <p:blipFill>
                      <a:blip r:embed="rId9"/>
                      <a:srcRect/>
                      <a:stretch>
                        <a:fillRect/>
                      </a:stretch>
                    </p:blipFill>
                    <p:spPr bwMode="auto">
                      <a:xfrm>
                        <a:off x="946150" y="2445516"/>
                        <a:ext cx="6140450" cy="1821684"/>
                      </a:xfrm>
                      <a:prstGeom prst="rect">
                        <a:avLst/>
                      </a:prstGeom>
                      <a:noFill/>
                      <a:ln>
                        <a:noFill/>
                      </a:ln>
                      <a:effec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951704271"/>
              </p:ext>
            </p:extLst>
          </p:nvPr>
        </p:nvGraphicFramePr>
        <p:xfrm>
          <a:off x="925513" y="4802188"/>
          <a:ext cx="5334000" cy="1217612"/>
        </p:xfrm>
        <a:graphic>
          <a:graphicData uri="http://schemas.openxmlformats.org/presentationml/2006/ole">
            <mc:AlternateContent xmlns:mc="http://schemas.openxmlformats.org/markup-compatibility/2006">
              <mc:Choice xmlns:v="urn:schemas-microsoft-com:vml" Requires="v">
                <p:oleObj spid="_x0000_s31179" name="Equation" r:id="rId10" imgW="3225600" imgH="736560" progId="Equation.DSMT4">
                  <p:embed/>
                </p:oleObj>
              </mc:Choice>
              <mc:Fallback>
                <p:oleObj name="Equation" r:id="rId10" imgW="3225600" imgH="736560" progId="Equation.DSMT4">
                  <p:embed/>
                  <p:pic>
                    <p:nvPicPr>
                      <p:cNvPr id="0" name=""/>
                      <p:cNvPicPr>
                        <a:picLocks noChangeAspect="1" noChangeArrowheads="1"/>
                      </p:cNvPicPr>
                      <p:nvPr/>
                    </p:nvPicPr>
                    <p:blipFill>
                      <a:blip r:embed="rId11"/>
                      <a:srcRect/>
                      <a:stretch>
                        <a:fillRect/>
                      </a:stretch>
                    </p:blipFill>
                    <p:spPr bwMode="auto">
                      <a:xfrm>
                        <a:off x="925513" y="4802188"/>
                        <a:ext cx="5334000"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4"/>
          <p:cNvSpPr txBox="1">
            <a:spLocks noChangeArrowheads="1"/>
          </p:cNvSpPr>
          <p:nvPr/>
        </p:nvSpPr>
        <p:spPr bwMode="auto">
          <a:xfrm>
            <a:off x="6767294" y="5334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rgbClr val="800000"/>
                </a:solidFill>
                <a:latin typeface="Batang" panose="02030600000101010101" pitchFamily="18" charset="-127"/>
              </a:rPr>
              <a:t>(*)</a:t>
            </a:r>
          </a:p>
        </p:txBody>
      </p:sp>
      <p:sp>
        <p:nvSpPr>
          <p:cNvPr id="3" name="Slide Number Placeholder 2"/>
          <p:cNvSpPr>
            <a:spLocks noGrp="1"/>
          </p:cNvSpPr>
          <p:nvPr>
            <p:ph type="sldNum" sz="quarter" idx="12"/>
          </p:nvPr>
        </p:nvSpPr>
        <p:spPr/>
        <p:txBody>
          <a:bodyPr/>
          <a:lstStyle/>
          <a:p>
            <a:fld id="{22363E2F-5AA6-4C7B-B7FE-B1B42114C302}" type="slidenum">
              <a:rPr lang="en-US" altLang="en-US" smtClean="0"/>
              <a:pPr/>
              <a:t>11</a:t>
            </a:fld>
            <a:endParaRPr lang="en-US" altLang="en-US" dirty="0"/>
          </a:p>
        </p:txBody>
      </p:sp>
    </p:spTree>
    <p:extLst>
      <p:ext uri="{BB962C8B-B14F-4D97-AF65-F5344CB8AC3E}">
        <p14:creationId xmlns:p14="http://schemas.microsoft.com/office/powerpoint/2010/main" val="2503303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ph sz="half" idx="1"/>
            <p:extLst>
              <p:ext uri="{D42A27DB-BD31-4B8C-83A1-F6EECF244321}">
                <p14:modId xmlns:p14="http://schemas.microsoft.com/office/powerpoint/2010/main" val="2840574118"/>
              </p:ext>
            </p:extLst>
          </p:nvPr>
        </p:nvGraphicFramePr>
        <p:xfrm>
          <a:off x="457200" y="914401"/>
          <a:ext cx="5181600" cy="367030"/>
        </p:xfrm>
        <a:graphic>
          <a:graphicData uri="http://schemas.openxmlformats.org/presentationml/2006/ole">
            <mc:AlternateContent xmlns:mc="http://schemas.openxmlformats.org/markup-compatibility/2006">
              <mc:Choice xmlns:v="urn:schemas-microsoft-com:vml" Requires="v">
                <p:oleObj spid="_x0000_s41299" name="Equation" r:id="rId4" imgW="2869920" imgH="203040" progId="Equation.DSMT4">
                  <p:embed/>
                </p:oleObj>
              </mc:Choice>
              <mc:Fallback>
                <p:oleObj name="Equation" r:id="rId4" imgW="2869920" imgH="203040" progId="Equation.DSMT4">
                  <p:embed/>
                  <p:pic>
                    <p:nvPicPr>
                      <p:cNvPr id="0" name=""/>
                      <p:cNvPicPr>
                        <a:picLocks noChangeAspect="1" noChangeArrowheads="1"/>
                      </p:cNvPicPr>
                      <p:nvPr/>
                    </p:nvPicPr>
                    <p:blipFill>
                      <a:blip r:embed="rId5"/>
                      <a:srcRect/>
                      <a:stretch>
                        <a:fillRect/>
                      </a:stretch>
                    </p:blipFill>
                    <p:spPr bwMode="auto">
                      <a:xfrm>
                        <a:off x="457200" y="914401"/>
                        <a:ext cx="5181600" cy="367030"/>
                      </a:xfrm>
                      <a:prstGeom prst="rect">
                        <a:avLst/>
                      </a:prstGeom>
                      <a:noFill/>
                      <a:ln>
                        <a:noFill/>
                      </a:ln>
                      <a:effectLst/>
                    </p:spPr>
                  </p:pic>
                </p:oleObj>
              </mc:Fallback>
            </mc:AlternateContent>
          </a:graphicData>
        </a:graphic>
      </p:graphicFrame>
      <p:graphicFrame>
        <p:nvGraphicFramePr>
          <p:cNvPr id="14339" name="Object 11"/>
          <p:cNvGraphicFramePr>
            <a:graphicFrameLocks noChangeAspect="1"/>
          </p:cNvGraphicFramePr>
          <p:nvPr>
            <p:ph sz="half" idx="2"/>
            <p:extLst>
              <p:ext uri="{D42A27DB-BD31-4B8C-83A1-F6EECF244321}">
                <p14:modId xmlns:p14="http://schemas.microsoft.com/office/powerpoint/2010/main" val="2045581594"/>
              </p:ext>
            </p:extLst>
          </p:nvPr>
        </p:nvGraphicFramePr>
        <p:xfrm>
          <a:off x="1169420" y="1600200"/>
          <a:ext cx="4545580" cy="381000"/>
        </p:xfrm>
        <a:graphic>
          <a:graphicData uri="http://schemas.openxmlformats.org/presentationml/2006/ole">
            <mc:AlternateContent xmlns:mc="http://schemas.openxmlformats.org/markup-compatibility/2006">
              <mc:Choice xmlns:v="urn:schemas-microsoft-com:vml" Requires="v">
                <p:oleObj spid="_x0000_s41300" name="Equation" r:id="rId6" imgW="2730500" imgH="228600" progId="Equation.DSMT4">
                  <p:embed/>
                </p:oleObj>
              </mc:Choice>
              <mc:Fallback>
                <p:oleObj name="Equation" r:id="rId6" imgW="27305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9420" y="1600200"/>
                        <a:ext cx="4545580" cy="381000"/>
                      </a:xfrm>
                      <a:prstGeom prst="rect">
                        <a:avLst/>
                      </a:prstGeom>
                      <a:noFill/>
                      <a:ln>
                        <a:noFill/>
                      </a:ln>
                      <a:effectLst/>
                    </p:spPr>
                  </p:pic>
                </p:oleObj>
              </mc:Fallback>
            </mc:AlternateContent>
          </a:graphicData>
        </a:graphic>
      </p:graphicFrame>
      <p:sp>
        <p:nvSpPr>
          <p:cNvPr id="14342" name="Text Box 16"/>
          <p:cNvSpPr txBox="1">
            <a:spLocks noChangeArrowheads="1"/>
          </p:cNvSpPr>
          <p:nvPr/>
        </p:nvSpPr>
        <p:spPr bwMode="auto">
          <a:xfrm>
            <a:off x="6096000" y="838200"/>
            <a:ext cx="2971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pPr>
            <a:r>
              <a:rPr lang="en-US" altLang="en-US" sz="1600" dirty="0">
                <a:latin typeface="Batang" pitchFamily="18" charset="-127"/>
              </a:rPr>
              <a:t> </a:t>
            </a:r>
            <a:r>
              <a:rPr lang="en-US" altLang="en-US" sz="1600" b="1" dirty="0">
                <a:latin typeface="Batang" pitchFamily="18" charset="-127"/>
              </a:rPr>
              <a:t>Maximum temperature is a multi-valued function of </a:t>
            </a:r>
            <a:endParaRPr lang="en-US" altLang="en-US" sz="1600" b="1" dirty="0" smtClean="0">
              <a:latin typeface="Batang" pitchFamily="18" charset="-127"/>
            </a:endParaRPr>
          </a:p>
          <a:p>
            <a:pPr algn="just" eaLnBrk="1" hangingPunct="1">
              <a:spcBef>
                <a:spcPct val="50000"/>
              </a:spcBef>
            </a:pPr>
            <a:r>
              <a:rPr lang="en-US" altLang="en-US" sz="1600" b="1" dirty="0" smtClean="0">
                <a:latin typeface="Batang" pitchFamily="18" charset="-127"/>
              </a:rPr>
              <a:t> 2 </a:t>
            </a:r>
            <a:r>
              <a:rPr lang="en-US" altLang="en-US" sz="1600" b="1" dirty="0">
                <a:latin typeface="Batang" pitchFamily="18" charset="-127"/>
              </a:rPr>
              <a:t>solutions </a:t>
            </a:r>
            <a:r>
              <a:rPr lang="en-US" altLang="en-US" sz="1600" b="1" dirty="0" smtClean="0">
                <a:latin typeface="Batang" pitchFamily="18" charset="-127"/>
              </a:rPr>
              <a:t>for                 </a:t>
            </a:r>
          </a:p>
          <a:p>
            <a:pPr algn="just" eaLnBrk="1" hangingPunct="1">
              <a:spcBef>
                <a:spcPct val="50000"/>
              </a:spcBef>
            </a:pPr>
            <a:r>
              <a:rPr lang="en-US" altLang="en-US" sz="1600" b="1" dirty="0" smtClean="0">
                <a:latin typeface="Batang" pitchFamily="18" charset="-127"/>
              </a:rPr>
              <a:t> No solution for  </a:t>
            </a:r>
            <a:endParaRPr lang="en-US" altLang="en-US" sz="1600" dirty="0">
              <a:latin typeface="Batang" pitchFamily="18" charset="-127"/>
            </a:endParaRPr>
          </a:p>
        </p:txBody>
      </p:sp>
      <p:graphicFrame>
        <p:nvGraphicFramePr>
          <p:cNvPr id="14343" name="Object 17"/>
          <p:cNvGraphicFramePr>
            <a:graphicFrameLocks noChangeAspect="1"/>
          </p:cNvGraphicFramePr>
          <p:nvPr>
            <p:extLst>
              <p:ext uri="{D42A27DB-BD31-4B8C-83A1-F6EECF244321}">
                <p14:modId xmlns:p14="http://schemas.microsoft.com/office/powerpoint/2010/main" val="3277611171"/>
              </p:ext>
            </p:extLst>
          </p:nvPr>
        </p:nvGraphicFramePr>
        <p:xfrm>
          <a:off x="8610599" y="1143000"/>
          <a:ext cx="279399" cy="304800"/>
        </p:xfrm>
        <a:graphic>
          <a:graphicData uri="http://schemas.openxmlformats.org/presentationml/2006/ole">
            <mc:AlternateContent xmlns:mc="http://schemas.openxmlformats.org/markup-compatibility/2006">
              <mc:Choice xmlns:v="urn:schemas-microsoft-com:vml" Requires="v">
                <p:oleObj spid="_x0000_s41301" name="Equation" r:id="rId8" imgW="139639" imgH="152334" progId="Equation.DSMT4">
                  <p:embed/>
                </p:oleObj>
              </mc:Choice>
              <mc:Fallback>
                <p:oleObj name="Equation" r:id="rId8" imgW="139639" imgH="15233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599" y="1143000"/>
                        <a:ext cx="279399" cy="304800"/>
                      </a:xfrm>
                      <a:prstGeom prst="rect">
                        <a:avLst/>
                      </a:prstGeom>
                      <a:noFill/>
                      <a:ln>
                        <a:noFill/>
                      </a:ln>
                      <a:effectLst/>
                    </p:spPr>
                  </p:pic>
                </p:oleObj>
              </mc:Fallback>
            </mc:AlternateContent>
          </a:graphicData>
        </a:graphic>
      </p:graphicFrame>
      <p:graphicFrame>
        <p:nvGraphicFramePr>
          <p:cNvPr id="14344" name="Object 18"/>
          <p:cNvGraphicFramePr>
            <a:graphicFrameLocks noChangeAspect="1"/>
          </p:cNvGraphicFramePr>
          <p:nvPr>
            <p:extLst>
              <p:ext uri="{D42A27DB-BD31-4B8C-83A1-F6EECF244321}">
                <p14:modId xmlns:p14="http://schemas.microsoft.com/office/powerpoint/2010/main" val="3340574397"/>
              </p:ext>
            </p:extLst>
          </p:nvPr>
        </p:nvGraphicFramePr>
        <p:xfrm>
          <a:off x="7848600" y="1447800"/>
          <a:ext cx="914400" cy="457200"/>
        </p:xfrm>
        <a:graphic>
          <a:graphicData uri="http://schemas.openxmlformats.org/presentationml/2006/ole">
            <mc:AlternateContent xmlns:mc="http://schemas.openxmlformats.org/markup-compatibility/2006">
              <mc:Choice xmlns:v="urn:schemas-microsoft-com:vml" Requires="v">
                <p:oleObj spid="_x0000_s41302" name="Equation" r:id="rId10" imgW="457200" imgH="228600" progId="Equation.DSMT4">
                  <p:embed/>
                </p:oleObj>
              </mc:Choice>
              <mc:Fallback>
                <p:oleObj name="Equation" r:id="rId10" imgW="4572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1447800"/>
                        <a:ext cx="914400" cy="457200"/>
                      </a:xfrm>
                      <a:prstGeom prst="rect">
                        <a:avLst/>
                      </a:prstGeom>
                      <a:noFill/>
                      <a:ln>
                        <a:noFill/>
                      </a:ln>
                      <a:effectLst/>
                    </p:spPr>
                  </p:pic>
                </p:oleObj>
              </mc:Fallback>
            </mc:AlternateContent>
          </a:graphicData>
        </a:graphic>
      </p:graphicFrame>
      <p:graphicFrame>
        <p:nvGraphicFramePr>
          <p:cNvPr id="14345" name="Object 19"/>
          <p:cNvGraphicFramePr>
            <a:graphicFrameLocks noChangeAspect="1"/>
          </p:cNvGraphicFramePr>
          <p:nvPr>
            <p:extLst>
              <p:ext uri="{D42A27DB-BD31-4B8C-83A1-F6EECF244321}">
                <p14:modId xmlns:p14="http://schemas.microsoft.com/office/powerpoint/2010/main" val="764177963"/>
              </p:ext>
            </p:extLst>
          </p:nvPr>
        </p:nvGraphicFramePr>
        <p:xfrm>
          <a:off x="7863400" y="1828800"/>
          <a:ext cx="899600" cy="449800"/>
        </p:xfrm>
        <a:graphic>
          <a:graphicData uri="http://schemas.openxmlformats.org/presentationml/2006/ole">
            <mc:AlternateContent xmlns:mc="http://schemas.openxmlformats.org/markup-compatibility/2006">
              <mc:Choice xmlns:v="urn:schemas-microsoft-com:vml" Requires="v">
                <p:oleObj spid="_x0000_s41303" name="Equation" r:id="rId12" imgW="457200" imgH="228600" progId="Equation.DSMT4">
                  <p:embed/>
                </p:oleObj>
              </mc:Choice>
              <mc:Fallback>
                <p:oleObj name="Equation" r:id="rId12" imgW="457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3400" y="1828800"/>
                        <a:ext cx="899600" cy="449800"/>
                      </a:xfrm>
                      <a:prstGeom prst="rect">
                        <a:avLst/>
                      </a:prstGeom>
                      <a:noFill/>
                      <a:ln>
                        <a:noFill/>
                      </a:ln>
                      <a:effectLst/>
                    </p:spPr>
                  </p:pic>
                </p:oleObj>
              </mc:Fallback>
            </mc:AlternateContent>
          </a:graphicData>
        </a:graphic>
      </p:graphicFrame>
      <p:pic>
        <p:nvPicPr>
          <p:cNvPr id="14346" name="Picture 20" descr="OneFunctional_GammaVsqN1234_D1_7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2227740"/>
            <a:ext cx="8915400" cy="455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5"/>
          <p:cNvSpPr txBox="1">
            <a:spLocks noChangeArrowheads="1"/>
          </p:cNvSpPr>
          <p:nvPr/>
        </p:nvSpPr>
        <p:spPr bwMode="auto">
          <a:xfrm>
            <a:off x="304800" y="381000"/>
            <a:ext cx="853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b="1" dirty="0">
                <a:latin typeface="Batang" pitchFamily="18" charset="-127"/>
              </a:rPr>
              <a:t>(*) </a:t>
            </a:r>
            <a:r>
              <a:rPr lang="en-US" altLang="en-US" sz="1800" b="1" dirty="0" smtClean="0">
                <a:latin typeface="Batang" pitchFamily="18" charset="-127"/>
              </a:rPr>
              <a:t>gives </a:t>
            </a:r>
            <a:r>
              <a:rPr lang="en-US" altLang="en-US" sz="1800" b="1" dirty="0">
                <a:latin typeface="Batang" pitchFamily="18" charset="-127"/>
              </a:rPr>
              <a:t>maximum temperature along </a:t>
            </a:r>
            <a:r>
              <a:rPr lang="en-US" altLang="en-US" sz="1800" b="1" dirty="0" smtClean="0">
                <a:latin typeface="Batang" pitchFamily="18" charset="-127"/>
              </a:rPr>
              <a:t>surface </a:t>
            </a:r>
            <a:r>
              <a:rPr lang="en-US" altLang="en-US" sz="1800" b="1" dirty="0">
                <a:latin typeface="Batang" pitchFamily="18" charset="-127"/>
              </a:rPr>
              <a:t>of </a:t>
            </a:r>
            <a:r>
              <a:rPr lang="en-US" altLang="en-US" sz="1800" b="1" dirty="0" smtClean="0">
                <a:latin typeface="Batang" pitchFamily="18" charset="-127"/>
              </a:rPr>
              <a:t>slab </a:t>
            </a:r>
            <a:r>
              <a:rPr lang="en-US" altLang="en-US" sz="1800" b="1" dirty="0">
                <a:latin typeface="Batang" pitchFamily="18" charset="-127"/>
              </a:rPr>
              <a:t>as a function of power.</a:t>
            </a:r>
          </a:p>
        </p:txBody>
      </p:sp>
      <p:sp>
        <p:nvSpPr>
          <p:cNvPr id="5" name="Slide Number Placeholder 4"/>
          <p:cNvSpPr>
            <a:spLocks noGrp="1"/>
          </p:cNvSpPr>
          <p:nvPr>
            <p:ph type="sldNum" sz="quarter" idx="12"/>
          </p:nvPr>
        </p:nvSpPr>
        <p:spPr/>
        <p:txBody>
          <a:bodyPr/>
          <a:lstStyle/>
          <a:p>
            <a:fld id="{A68562E3-8965-409E-A093-2991AB3AEA6E}" type="slidenum">
              <a:rPr lang="en-US" smtClean="0"/>
              <a:t>12</a:t>
            </a:fld>
            <a:endParaRPr lang="en-US" dirty="0"/>
          </a:p>
        </p:txBody>
      </p:sp>
    </p:spTree>
    <p:extLst>
      <p:ext uri="{BB962C8B-B14F-4D97-AF65-F5344CB8AC3E}">
        <p14:creationId xmlns:p14="http://schemas.microsoft.com/office/powerpoint/2010/main" val="3796381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5"/>
          <p:cNvGraphicFramePr>
            <a:graphicFrameLocks noGrp="1" noChangeAspect="1"/>
          </p:cNvGraphicFramePr>
          <p:nvPr>
            <p:ph sz="quarter" idx="1"/>
          </p:nvPr>
        </p:nvGraphicFramePr>
        <p:xfrm>
          <a:off x="2019300" y="2593975"/>
          <a:ext cx="914400" cy="198438"/>
        </p:xfrm>
        <a:graphic>
          <a:graphicData uri="http://schemas.openxmlformats.org/presentationml/2006/ole">
            <mc:AlternateContent xmlns:mc="http://schemas.openxmlformats.org/markup-compatibility/2006">
              <mc:Choice xmlns:v="urn:schemas-microsoft-com:vml" Requires="v">
                <p:oleObj spid="_x0000_s33229"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2593975"/>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7"/>
          <p:cNvGraphicFramePr>
            <a:graphicFrameLocks noGrp="1" noChangeAspect="1"/>
          </p:cNvGraphicFramePr>
          <p:nvPr>
            <p:ph sz="quarter" idx="2"/>
            <p:extLst>
              <p:ext uri="{D42A27DB-BD31-4B8C-83A1-F6EECF244321}">
                <p14:modId xmlns:p14="http://schemas.microsoft.com/office/powerpoint/2010/main" val="2200914621"/>
              </p:ext>
            </p:extLst>
          </p:nvPr>
        </p:nvGraphicFramePr>
        <p:xfrm>
          <a:off x="609600" y="228600"/>
          <a:ext cx="7315200" cy="612435"/>
        </p:xfrm>
        <a:graphic>
          <a:graphicData uri="http://schemas.openxmlformats.org/presentationml/2006/ole">
            <mc:AlternateContent xmlns:mc="http://schemas.openxmlformats.org/markup-compatibility/2006">
              <mc:Choice xmlns:v="urn:schemas-microsoft-com:vml" Requires="v">
                <p:oleObj spid="_x0000_s33230" name="Equation" r:id="rId6" imgW="2730500" imgH="228600" progId="Equation.DSMT4">
                  <p:embed/>
                </p:oleObj>
              </mc:Choice>
              <mc:Fallback>
                <p:oleObj name="Equation" r:id="rId6" imgW="27305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28600"/>
                        <a:ext cx="7315200" cy="612435"/>
                      </a:xfrm>
                      <a:prstGeom prst="rect">
                        <a:avLst/>
                      </a:prstGeom>
                      <a:noFill/>
                      <a:ln>
                        <a:noFill/>
                      </a:ln>
                      <a:effectLst/>
                      <a:extLst/>
                    </p:spPr>
                  </p:pic>
                </p:oleObj>
              </mc:Fallback>
            </mc:AlternateContent>
          </a:graphicData>
        </a:graphic>
      </p:graphicFrame>
      <p:sp>
        <p:nvSpPr>
          <p:cNvPr id="15368" name="Text Box 18"/>
          <p:cNvSpPr txBox="1">
            <a:spLocks noChangeArrowheads="1"/>
          </p:cNvSpPr>
          <p:nvPr/>
        </p:nvSpPr>
        <p:spPr bwMode="auto">
          <a:xfrm>
            <a:off x="228600" y="5491371"/>
            <a:ext cx="8763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b="1" dirty="0">
                <a:latin typeface="Aharoni" panose="02010803020104030203" pitchFamily="2" charset="-79"/>
                <a:cs typeface="Aharoni" panose="02010803020104030203" pitchFamily="2" charset="-79"/>
              </a:rPr>
              <a:t> Three stationary solutions for P</a:t>
            </a:r>
            <a:r>
              <a:rPr lang="en-US" altLang="en-US" b="1" baseline="-25000" dirty="0">
                <a:latin typeface="Aharoni" panose="02010803020104030203" pitchFamily="2" charset="-79"/>
                <a:cs typeface="Aharoni" panose="02010803020104030203" pitchFamily="2" charset="-79"/>
              </a:rPr>
              <a:t>L</a:t>
            </a:r>
            <a:r>
              <a:rPr lang="en-US" altLang="en-US" b="1" dirty="0">
                <a:latin typeface="Aharoni" panose="02010803020104030203" pitchFamily="2" charset="-79"/>
                <a:cs typeface="Aharoni" panose="02010803020104030203" pitchFamily="2" charset="-79"/>
              </a:rPr>
              <a:t>&lt;P&lt;P</a:t>
            </a:r>
            <a:r>
              <a:rPr lang="en-US" altLang="en-US" b="1" baseline="-25000" dirty="0">
                <a:latin typeface="Aharoni" panose="02010803020104030203" pitchFamily="2" charset="-79"/>
                <a:cs typeface="Aharoni" panose="02010803020104030203" pitchFamily="2" charset="-79"/>
              </a:rPr>
              <a:t>C </a:t>
            </a:r>
            <a:r>
              <a:rPr lang="en-US" altLang="en-US" b="1" dirty="0">
                <a:latin typeface="Aharoni" panose="02010803020104030203" pitchFamily="2" charset="-79"/>
                <a:cs typeface="Aharoni" panose="02010803020104030203" pitchFamily="2" charset="-79"/>
              </a:rPr>
              <a:t>and one for P&lt;P</a:t>
            </a:r>
            <a:r>
              <a:rPr lang="en-US" altLang="en-US" b="1" baseline="-25000" dirty="0">
                <a:latin typeface="Aharoni" panose="02010803020104030203" pitchFamily="2" charset="-79"/>
                <a:cs typeface="Aharoni" panose="02010803020104030203" pitchFamily="2" charset="-79"/>
              </a:rPr>
              <a:t>L</a:t>
            </a:r>
            <a:r>
              <a:rPr lang="en-US" altLang="en-US" b="1" dirty="0">
                <a:latin typeface="Aharoni" panose="02010803020104030203" pitchFamily="2" charset="-79"/>
                <a:cs typeface="Aharoni" panose="02010803020104030203" pitchFamily="2" charset="-79"/>
              </a:rPr>
              <a:t> and P&gt;P</a:t>
            </a:r>
            <a:r>
              <a:rPr lang="en-US" altLang="en-US" b="1" baseline="-25000" dirty="0">
                <a:latin typeface="Aharoni" panose="02010803020104030203" pitchFamily="2" charset="-79"/>
                <a:cs typeface="Aharoni" panose="02010803020104030203" pitchFamily="2" charset="-79"/>
              </a:rPr>
              <a:t>C</a:t>
            </a:r>
          </a:p>
          <a:p>
            <a:pPr algn="just" eaLnBrk="1" hangingPunct="1">
              <a:spcBef>
                <a:spcPct val="50000"/>
              </a:spcBef>
              <a:buFontTx/>
              <a:buChar char="•"/>
            </a:pPr>
            <a:r>
              <a:rPr lang="en-US" altLang="en-US" b="1" dirty="0">
                <a:latin typeface="Aharoni" panose="02010803020104030203" pitchFamily="2" charset="-79"/>
                <a:cs typeface="Aharoni" panose="02010803020104030203" pitchFamily="2" charset="-79"/>
              </a:rPr>
              <a:t> For </a:t>
            </a:r>
            <a:r>
              <a:rPr lang="en-US" altLang="en-US" b="1" dirty="0" smtClean="0">
                <a:latin typeface="Aharoni" panose="02010803020104030203" pitchFamily="2" charset="-79"/>
                <a:cs typeface="Aharoni" panose="02010803020104030203" pitchFamily="2" charset="-79"/>
              </a:rPr>
              <a:t>same </a:t>
            </a:r>
            <a:r>
              <a:rPr lang="en-US" altLang="en-US" b="1" dirty="0">
                <a:latin typeface="Aharoni" panose="02010803020104030203" pitchFamily="2" charset="-79"/>
                <a:cs typeface="Aharoni" panose="02010803020104030203" pitchFamily="2" charset="-79"/>
              </a:rPr>
              <a:t>value of power, </a:t>
            </a:r>
            <a:r>
              <a:rPr lang="en-US" altLang="en-US" b="1" dirty="0" smtClean="0">
                <a:latin typeface="Aharoni" panose="02010803020104030203" pitchFamily="2" charset="-79"/>
                <a:cs typeface="Aharoni" panose="02010803020104030203" pitchFamily="2" charset="-79"/>
              </a:rPr>
              <a:t>maximum </a:t>
            </a:r>
            <a:r>
              <a:rPr lang="en-US" altLang="en-US" b="1" dirty="0">
                <a:latin typeface="Aharoni" panose="02010803020104030203" pitchFamily="2" charset="-79"/>
                <a:cs typeface="Aharoni" panose="02010803020104030203" pitchFamily="2" charset="-79"/>
              </a:rPr>
              <a:t>temperature decreases as N</a:t>
            </a:r>
            <a:r>
              <a:rPr lang="en-US" altLang="en-US" b="1" i="1" dirty="0">
                <a:latin typeface="Aharoni" panose="02010803020104030203" pitchFamily="2" charset="-79"/>
                <a:cs typeface="Aharoni" panose="02010803020104030203" pitchFamily="2" charset="-79"/>
              </a:rPr>
              <a:t> </a:t>
            </a:r>
            <a:r>
              <a:rPr lang="en-US" altLang="en-US" b="1" dirty="0" smtClean="0">
                <a:latin typeface="Aharoni" panose="02010803020104030203" pitchFamily="2" charset="-79"/>
                <a:cs typeface="Aharoni" panose="02010803020104030203" pitchFamily="2" charset="-79"/>
              </a:rPr>
              <a:t>increases    </a:t>
            </a:r>
            <a:endParaRPr lang="en-US" altLang="en-US" b="1" dirty="0">
              <a:latin typeface="Aharoni" panose="02010803020104030203" pitchFamily="2" charset="-79"/>
              <a:cs typeface="Aharoni" panose="02010803020104030203" pitchFamily="2" charset="-79"/>
            </a:endParaRPr>
          </a:p>
          <a:p>
            <a:pPr eaLnBrk="1" hangingPunct="1">
              <a:spcBef>
                <a:spcPct val="50000"/>
              </a:spcBef>
              <a:buFontTx/>
              <a:buChar char="•"/>
            </a:pPr>
            <a:endParaRPr lang="en-US" altLang="en-US" sz="1200" dirty="0">
              <a:solidFill>
                <a:srgbClr val="800000"/>
              </a:solidFill>
              <a:latin typeface="Batang" panose="02030600000101010101" pitchFamily="18" charset="-127"/>
            </a:endParaRPr>
          </a:p>
        </p:txBody>
      </p:sp>
      <p:pic>
        <p:nvPicPr>
          <p:cNvPr id="15369" name="Picture 19" descr="OneFunctional_PVsqN1234_D1_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914400"/>
            <a:ext cx="8915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804998C-B093-4A55-A474-0DAC20B526C5}" type="slidenum">
              <a:rPr lang="en-US" altLang="en-US" smtClean="0"/>
              <a:pPr/>
              <a:t>13</a:t>
            </a:fld>
            <a:endParaRPr lang="en-US" altLang="en-US" dirty="0"/>
          </a:p>
        </p:txBody>
      </p:sp>
    </p:spTree>
    <p:extLst>
      <p:ext uri="{BB962C8B-B14F-4D97-AF65-F5344CB8AC3E}">
        <p14:creationId xmlns:p14="http://schemas.microsoft.com/office/powerpoint/2010/main" val="2510626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04998C-B093-4A55-A474-0DAC20B526C5}" type="slidenum">
              <a:rPr lang="en-US" altLang="en-US" smtClean="0"/>
              <a:pPr/>
              <a:t>14</a:t>
            </a:fld>
            <a:endParaRPr lang="en-US" altLang="en-US" dirty="0"/>
          </a:p>
        </p:txBody>
      </p:sp>
      <p:pic>
        <p:nvPicPr>
          <p:cNvPr id="8" name="Picture 14" descr="SSvsXPower1_N1234_D1_75_3Bra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1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Grp="1" noChangeAspect="1"/>
          </p:cNvGraphicFramePr>
          <p:nvPr>
            <p:extLst>
              <p:ext uri="{D42A27DB-BD31-4B8C-83A1-F6EECF244321}">
                <p14:modId xmlns:p14="http://schemas.microsoft.com/office/powerpoint/2010/main" val="1038513957"/>
              </p:ext>
            </p:extLst>
          </p:nvPr>
        </p:nvGraphicFramePr>
        <p:xfrm>
          <a:off x="1905001" y="533400"/>
          <a:ext cx="5257800" cy="681275"/>
        </p:xfrm>
        <a:graphic>
          <a:graphicData uri="http://schemas.openxmlformats.org/presentationml/2006/ole">
            <mc:AlternateContent xmlns:mc="http://schemas.openxmlformats.org/markup-compatibility/2006">
              <mc:Choice xmlns:v="urn:schemas-microsoft-com:vml" Requires="v">
                <p:oleObj spid="_x0000_s61481" name="Equation" r:id="rId4" imgW="1765080" imgH="228600" progId="Equation.DSMT4">
                  <p:embed/>
                </p:oleObj>
              </mc:Choice>
              <mc:Fallback>
                <p:oleObj name="Equation" r:id="rId4" imgW="1765080" imgH="228600" progId="Equation.DSMT4">
                  <p:embed/>
                  <p:pic>
                    <p:nvPicPr>
                      <p:cNvPr id="0" name="Object 11"/>
                      <p:cNvPicPr>
                        <a:picLocks noGrp="1" noChangeAspect="1" noChangeArrowheads="1"/>
                      </p:cNvPicPr>
                      <p:nvPr/>
                    </p:nvPicPr>
                    <p:blipFill>
                      <a:blip r:embed="rId5"/>
                      <a:srcRect/>
                      <a:stretch>
                        <a:fillRect/>
                      </a:stretch>
                    </p:blipFill>
                    <p:spPr bwMode="auto">
                      <a:xfrm>
                        <a:off x="1905001" y="533400"/>
                        <a:ext cx="5257800" cy="681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004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04998C-B093-4A55-A474-0DAC20B526C5}" type="slidenum">
              <a:rPr lang="en-US" altLang="en-US" smtClean="0"/>
              <a:pPr/>
              <a:t>15</a:t>
            </a:fld>
            <a:endParaRPr lang="en-US" altLang="en-US" dirty="0"/>
          </a:p>
        </p:txBody>
      </p:sp>
      <p:pic>
        <p:nvPicPr>
          <p:cNvPr id="8" name="Picture 10" descr="N1234_D1_75_Power1_UpperBranch_OneFunc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56" y="1371600"/>
            <a:ext cx="831454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Grp="1" noChangeAspect="1"/>
          </p:cNvGraphicFramePr>
          <p:nvPr>
            <p:extLst>
              <p:ext uri="{D42A27DB-BD31-4B8C-83A1-F6EECF244321}">
                <p14:modId xmlns:p14="http://schemas.microsoft.com/office/powerpoint/2010/main" val="1931500901"/>
              </p:ext>
            </p:extLst>
          </p:nvPr>
        </p:nvGraphicFramePr>
        <p:xfrm>
          <a:off x="868363" y="249238"/>
          <a:ext cx="6602412" cy="1033462"/>
        </p:xfrm>
        <a:graphic>
          <a:graphicData uri="http://schemas.openxmlformats.org/presentationml/2006/ole">
            <mc:AlternateContent xmlns:mc="http://schemas.openxmlformats.org/markup-compatibility/2006">
              <mc:Choice xmlns:v="urn:schemas-microsoft-com:vml" Requires="v">
                <p:oleObj spid="_x0000_s60457" name="Equation" r:id="rId4" imgW="2920680" imgH="457200" progId="Equation.DSMT4">
                  <p:embed/>
                </p:oleObj>
              </mc:Choice>
              <mc:Fallback>
                <p:oleObj name="Equation" r:id="rId4" imgW="2920680" imgH="457200" progId="Equation.DSMT4">
                  <p:embed/>
                  <p:pic>
                    <p:nvPicPr>
                      <p:cNvPr id="0" name="Object 15"/>
                      <p:cNvPicPr>
                        <a:picLocks noGrp="1" noChangeAspect="1" noChangeArrowheads="1"/>
                      </p:cNvPicPr>
                      <p:nvPr/>
                    </p:nvPicPr>
                    <p:blipFill>
                      <a:blip r:embed="rId5"/>
                      <a:srcRect/>
                      <a:stretch>
                        <a:fillRect/>
                      </a:stretch>
                    </p:blipFill>
                    <p:spPr bwMode="auto">
                      <a:xfrm>
                        <a:off x="868363" y="249238"/>
                        <a:ext cx="6602412" cy="10334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12626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tripesView_N1234_D1_75_Power1_UpperBranch_OneFunc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8763000" cy="50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7" name="Object 5"/>
          <p:cNvGraphicFramePr>
            <a:graphicFrameLocks noGrp="1" noChangeAspect="1"/>
          </p:cNvGraphicFramePr>
          <p:nvPr>
            <p:ph/>
            <p:extLst>
              <p:ext uri="{D42A27DB-BD31-4B8C-83A1-F6EECF244321}">
                <p14:modId xmlns:p14="http://schemas.microsoft.com/office/powerpoint/2010/main" val="1315679910"/>
              </p:ext>
            </p:extLst>
          </p:nvPr>
        </p:nvGraphicFramePr>
        <p:xfrm>
          <a:off x="2426473" y="152400"/>
          <a:ext cx="3593327" cy="593725"/>
        </p:xfrm>
        <a:graphic>
          <a:graphicData uri="http://schemas.openxmlformats.org/presentationml/2006/ole">
            <mc:AlternateContent xmlns:mc="http://schemas.openxmlformats.org/markup-compatibility/2006">
              <mc:Choice xmlns:v="urn:schemas-microsoft-com:vml" Requires="v">
                <p:oleObj spid="_x0000_s33909" name="Equation" r:id="rId5" imgW="1384300" imgH="228600" progId="Equation.DSMT4">
                  <p:embed/>
                </p:oleObj>
              </mc:Choice>
              <mc:Fallback>
                <p:oleObj name="Equation" r:id="rId5" imgW="13843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473" y="152400"/>
                        <a:ext cx="3593327" cy="593725"/>
                      </a:xfrm>
                      <a:prstGeom prst="rect">
                        <a:avLst/>
                      </a:prstGeom>
                      <a:noFill/>
                      <a:ln>
                        <a:noFill/>
                      </a:ln>
                      <a:effectLst/>
                      <a:extLst/>
                    </p:spPr>
                  </p:pic>
                </p:oleObj>
              </mc:Fallback>
            </mc:AlternateContent>
          </a:graphicData>
        </a:graphic>
      </p:graphicFrame>
      <p:sp>
        <p:nvSpPr>
          <p:cNvPr id="16388" name="Text Box 7"/>
          <p:cNvSpPr txBox="1">
            <a:spLocks noChangeArrowheads="1"/>
          </p:cNvSpPr>
          <p:nvPr/>
        </p:nvSpPr>
        <p:spPr bwMode="auto">
          <a:xfrm>
            <a:off x="152400" y="5874603"/>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Aharoni" panose="02010803020104030203" pitchFamily="2" charset="-79"/>
                <a:cs typeface="Aharoni" panose="02010803020104030203" pitchFamily="2" charset="-79"/>
              </a:rPr>
              <a:t>M</a:t>
            </a:r>
            <a:r>
              <a:rPr lang="en-US" altLang="en-US" sz="2400" b="1" dirty="0" smtClean="0">
                <a:latin typeface="Aharoni" panose="02010803020104030203" pitchFamily="2" charset="-79"/>
                <a:cs typeface="Aharoni" panose="02010803020104030203" pitchFamily="2" charset="-79"/>
              </a:rPr>
              <a:t>aximum </a:t>
            </a:r>
            <a:r>
              <a:rPr lang="en-US" altLang="en-US" sz="2400" b="1" dirty="0" smtClean="0">
                <a:latin typeface="Aharoni" panose="02010803020104030203" pitchFamily="2" charset="-79"/>
                <a:cs typeface="Aharoni" panose="02010803020104030203" pitchFamily="2" charset="-79"/>
              </a:rPr>
              <a:t>temperature</a:t>
            </a:r>
            <a:r>
              <a:rPr lang="en-US" altLang="en-US" sz="2400" b="1" dirty="0" smtClean="0">
                <a:latin typeface="Aharoni" panose="02010803020104030203" pitchFamily="2" charset="-79"/>
                <a:cs typeface="Aharoni" panose="02010803020104030203" pitchFamily="2" charset="-79"/>
              </a:rPr>
              <a:t> </a:t>
            </a:r>
            <a:r>
              <a:rPr lang="en-US" altLang="en-US" sz="2400" b="1" dirty="0">
                <a:latin typeface="Aharoni" panose="02010803020104030203" pitchFamily="2" charset="-79"/>
                <a:cs typeface="Aharoni" panose="02010803020104030203" pitchFamily="2" charset="-79"/>
              </a:rPr>
              <a:t>is </a:t>
            </a:r>
            <a:r>
              <a:rPr lang="en-US" altLang="en-US" sz="2400" b="1" dirty="0" smtClean="0">
                <a:latin typeface="Aharoni" panose="02010803020104030203" pitchFamily="2" charset="-79"/>
                <a:cs typeface="Aharoni" panose="02010803020104030203" pitchFamily="2" charset="-79"/>
              </a:rPr>
              <a:t>at </a:t>
            </a:r>
            <a:r>
              <a:rPr lang="en-US" altLang="en-US" sz="2400" b="1" dirty="0">
                <a:latin typeface="Aharoni" panose="02010803020104030203" pitchFamily="2" charset="-79"/>
                <a:cs typeface="Aharoni" panose="02010803020104030203" pitchFamily="2" charset="-79"/>
              </a:rPr>
              <a:t>points </a:t>
            </a:r>
            <a:r>
              <a:rPr lang="en-US" altLang="en-US" sz="2400" b="1" dirty="0" smtClean="0">
                <a:latin typeface="Aharoni" panose="02010803020104030203" pitchFamily="2" charset="-79"/>
                <a:cs typeface="Aharoni" panose="02010803020104030203" pitchFamily="2" charset="-79"/>
              </a:rPr>
              <a:t>of maximum </a:t>
            </a:r>
            <a:r>
              <a:rPr lang="en-US" altLang="en-US" sz="2400" b="1" dirty="0">
                <a:latin typeface="Aharoni" panose="02010803020104030203" pitchFamily="2" charset="-79"/>
                <a:cs typeface="Aharoni" panose="02010803020104030203" pitchFamily="2" charset="-79"/>
              </a:rPr>
              <a:t>of the source term.</a:t>
            </a:r>
          </a:p>
        </p:txBody>
      </p:sp>
      <p:sp>
        <p:nvSpPr>
          <p:cNvPr id="3" name="Slide Number Placeholder 2"/>
          <p:cNvSpPr>
            <a:spLocks noGrp="1"/>
          </p:cNvSpPr>
          <p:nvPr>
            <p:ph type="sldNum" sz="quarter" idx="12"/>
          </p:nvPr>
        </p:nvSpPr>
        <p:spPr/>
        <p:txBody>
          <a:bodyPr/>
          <a:lstStyle/>
          <a:p>
            <a:fld id="{9D98C6F7-4720-4896-8DBC-F399F87F7C14}" type="slidenum">
              <a:rPr lang="en-US" altLang="en-US" smtClean="0"/>
              <a:pPr/>
              <a:t>16</a:t>
            </a:fld>
            <a:endParaRPr lang="en-US" altLang="en-US" dirty="0"/>
          </a:p>
        </p:txBody>
      </p:sp>
    </p:spTree>
    <p:extLst>
      <p:ext uri="{BB962C8B-B14F-4D97-AF65-F5344CB8AC3E}">
        <p14:creationId xmlns:p14="http://schemas.microsoft.com/office/powerpoint/2010/main" val="84847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OneFunctional_ScurvesN1234D0_25TO1_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422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p:cNvSpPr txBox="1">
            <a:spLocks noChangeArrowheads="1"/>
          </p:cNvSpPr>
          <p:nvPr/>
        </p:nvSpPr>
        <p:spPr bwMode="auto">
          <a:xfrm>
            <a:off x="152400" y="381000"/>
            <a:ext cx="868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smtClean="0">
                <a:latin typeface="Aharoni" panose="02010803020104030203" pitchFamily="2" charset="-79"/>
                <a:cs typeface="Aharoni" panose="02010803020104030203" pitchFamily="2" charset="-79"/>
              </a:rPr>
              <a:t>Max </a:t>
            </a:r>
            <a:r>
              <a:rPr lang="en-US" altLang="en-US" sz="2000" b="1" dirty="0">
                <a:latin typeface="Aharoni" panose="02010803020104030203" pitchFamily="2" charset="-79"/>
                <a:cs typeface="Aharoni" panose="02010803020104030203" pitchFamily="2" charset="-79"/>
              </a:rPr>
              <a:t>temperature as a function of power for several values of D and N</a:t>
            </a:r>
          </a:p>
        </p:txBody>
      </p:sp>
      <p:sp>
        <p:nvSpPr>
          <p:cNvPr id="17415" name="Text Box 9"/>
          <p:cNvSpPr txBox="1">
            <a:spLocks noChangeArrowheads="1"/>
          </p:cNvSpPr>
          <p:nvPr/>
        </p:nvSpPr>
        <p:spPr bwMode="auto">
          <a:xfrm>
            <a:off x="228600" y="5290572"/>
            <a:ext cx="8763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b="1" dirty="0">
                <a:latin typeface="Aharoni" panose="02010803020104030203" pitchFamily="2" charset="-79"/>
                <a:cs typeface="Aharoni" panose="02010803020104030203" pitchFamily="2" charset="-79"/>
              </a:rPr>
              <a:t> For the same value of power, maximum temperature is more for a smaller value of D. This holds for all values of N</a:t>
            </a:r>
            <a:r>
              <a:rPr lang="en-US" altLang="en-US" b="1" dirty="0" smtClean="0">
                <a:latin typeface="Aharoni" panose="02010803020104030203" pitchFamily="2" charset="-79"/>
                <a:cs typeface="Aharoni" panose="02010803020104030203" pitchFamily="2" charset="-79"/>
              </a:rPr>
              <a:t>.</a:t>
            </a:r>
            <a:endParaRPr lang="en-US" altLang="en-US" b="1" dirty="0">
              <a:latin typeface="Aharoni" panose="02010803020104030203" pitchFamily="2" charset="-79"/>
              <a:cs typeface="Aharoni" panose="02010803020104030203" pitchFamily="2" charset="-79"/>
            </a:endParaRPr>
          </a:p>
          <a:p>
            <a:pPr algn="just" eaLnBrk="1" hangingPunct="1">
              <a:spcBef>
                <a:spcPct val="50000"/>
              </a:spcBef>
              <a:buFontTx/>
              <a:buChar char="•"/>
            </a:pPr>
            <a:r>
              <a:rPr lang="en-US" altLang="en-US" b="1" dirty="0">
                <a:latin typeface="Aharoni" panose="02010803020104030203" pitchFamily="2" charset="-79"/>
                <a:cs typeface="Aharoni" panose="02010803020104030203" pitchFamily="2" charset="-79"/>
              </a:rPr>
              <a:t> For a larger value of N, the change in maximum temperature is less with the decrease of D. This means temperature becomes more uniform as N increases.</a:t>
            </a:r>
          </a:p>
        </p:txBody>
      </p:sp>
      <p:sp>
        <p:nvSpPr>
          <p:cNvPr id="3" name="Slide Number Placeholder 2"/>
          <p:cNvSpPr>
            <a:spLocks noGrp="1"/>
          </p:cNvSpPr>
          <p:nvPr>
            <p:ph type="sldNum" sz="quarter" idx="12"/>
          </p:nvPr>
        </p:nvSpPr>
        <p:spPr/>
        <p:txBody>
          <a:bodyPr/>
          <a:lstStyle/>
          <a:p>
            <a:fld id="{A68562E3-8965-409E-A093-2991AB3AEA6E}" type="slidenum">
              <a:rPr lang="en-US" smtClean="0"/>
              <a:t>17</a:t>
            </a:fld>
            <a:endParaRPr lang="en-US" dirty="0"/>
          </a:p>
        </p:txBody>
      </p:sp>
    </p:spTree>
    <p:extLst>
      <p:ext uri="{BB962C8B-B14F-4D97-AF65-F5344CB8AC3E}">
        <p14:creationId xmlns:p14="http://schemas.microsoft.com/office/powerpoint/2010/main" val="628135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562E3-8965-409E-A093-2991AB3AEA6E}" type="slidenum">
              <a:rPr lang="en-US" smtClean="0"/>
              <a:t>18</a:t>
            </a:fld>
            <a:endParaRPr lang="en-US" dirty="0"/>
          </a:p>
        </p:txBody>
      </p:sp>
      <p:pic>
        <p:nvPicPr>
          <p:cNvPr id="5" name="Picture 4" descr="SSvsXPower2_N1234_D0_25TO1_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9008534"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838200" y="304800"/>
            <a:ext cx="784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latin typeface="Aharoni" panose="02010803020104030203" pitchFamily="2" charset="-79"/>
                <a:cs typeface="Aharoni" panose="02010803020104030203" pitchFamily="2" charset="-79"/>
              </a:rPr>
              <a:t>Symmetric stationary temperature as a function of x when P=2</a:t>
            </a:r>
          </a:p>
        </p:txBody>
      </p:sp>
      <p:sp>
        <p:nvSpPr>
          <p:cNvPr id="7" name="Text Box 8"/>
          <p:cNvSpPr txBox="1">
            <a:spLocks noChangeArrowheads="1"/>
          </p:cNvSpPr>
          <p:nvPr/>
        </p:nvSpPr>
        <p:spPr bwMode="auto">
          <a:xfrm>
            <a:off x="228600" y="5766881"/>
            <a:ext cx="86868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000" b="1" dirty="0" smtClean="0">
                <a:latin typeface="Aharoni" panose="02010803020104030203" pitchFamily="2" charset="-79"/>
                <a:cs typeface="Aharoni" panose="02010803020104030203" pitchFamily="2" charset="-79"/>
              </a:rPr>
              <a:t>Maximum </a:t>
            </a:r>
            <a:r>
              <a:rPr lang="en-US" altLang="en-US" sz="2000" b="1" dirty="0">
                <a:latin typeface="Aharoni" panose="02010803020104030203" pitchFamily="2" charset="-79"/>
                <a:cs typeface="Aharoni" panose="02010803020104030203" pitchFamily="2" charset="-79"/>
              </a:rPr>
              <a:t>temperature increases and solutions become more localized as D decreases. This shows that uniformity in solutions increases with </a:t>
            </a:r>
            <a:r>
              <a:rPr lang="en-US" altLang="en-US" sz="2000" b="1" dirty="0" smtClean="0">
                <a:latin typeface="Aharoni" panose="02010803020104030203" pitchFamily="2" charset="-79"/>
                <a:cs typeface="Aharoni" panose="02010803020104030203" pitchFamily="2" charset="-79"/>
              </a:rPr>
              <a:t>D</a:t>
            </a:r>
          </a:p>
          <a:p>
            <a:pPr algn="just" eaLnBrk="1" hangingPunct="1">
              <a:spcBef>
                <a:spcPct val="50000"/>
              </a:spcBef>
            </a:pPr>
            <a:endParaRPr lang="en-US" altLang="en-US" sz="1000" b="1" dirty="0">
              <a:solidFill>
                <a:srgbClr val="800000"/>
              </a:solidFill>
              <a:latin typeface="Batang" panose="02030600000101010101" pitchFamily="18" charset="-127"/>
            </a:endParaRPr>
          </a:p>
        </p:txBody>
      </p:sp>
    </p:spTree>
    <p:extLst>
      <p:ext uri="{BB962C8B-B14F-4D97-AF65-F5344CB8AC3E}">
        <p14:creationId xmlns:p14="http://schemas.microsoft.com/office/powerpoint/2010/main" val="1422565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600200" y="3810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chemeClr val="accent2"/>
                </a:solidFill>
                <a:latin typeface="Batang" panose="02030600000101010101" pitchFamily="18" charset="-127"/>
              </a:rPr>
              <a:t>Asymmetric stationary solution</a:t>
            </a:r>
          </a:p>
        </p:txBody>
      </p:sp>
      <p:sp>
        <p:nvSpPr>
          <p:cNvPr id="18435" name="Rectangle 7"/>
          <p:cNvSpPr>
            <a:spLocks noChangeArrowheads="1"/>
          </p:cNvSpPr>
          <p:nvPr/>
        </p:nvSpPr>
        <p:spPr bwMode="auto">
          <a:xfrm>
            <a:off x="533400" y="1066799"/>
            <a:ext cx="6934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b="1" dirty="0">
                <a:solidFill>
                  <a:srgbClr val="800000"/>
                </a:solidFill>
                <a:latin typeface="Batang" panose="02030600000101010101" pitchFamily="18" charset="-127"/>
              </a:rPr>
              <a:t>Again consider the initial value </a:t>
            </a:r>
            <a:r>
              <a:rPr lang="en-US" altLang="en-US" b="1" dirty="0" smtClean="0">
                <a:solidFill>
                  <a:srgbClr val="800000"/>
                </a:solidFill>
                <a:latin typeface="Batang" panose="02030600000101010101" pitchFamily="18" charset="-127"/>
              </a:rPr>
              <a:t>problem</a:t>
            </a:r>
          </a:p>
          <a:p>
            <a:pPr algn="just" eaLnBrk="1" hangingPunct="1"/>
            <a:endParaRPr lang="en-US" altLang="en-US" b="1" dirty="0">
              <a:solidFill>
                <a:srgbClr val="800000"/>
              </a:solidFill>
              <a:latin typeface="Batang" panose="02030600000101010101" pitchFamily="18" charset="-127"/>
            </a:endParaRPr>
          </a:p>
          <a:p>
            <a:pPr algn="just" eaLnBrk="1" hangingPunct="1"/>
            <a:endParaRPr lang="en-US" altLang="en-US" b="1" dirty="0" smtClean="0">
              <a:solidFill>
                <a:srgbClr val="800000"/>
              </a:solidFill>
              <a:latin typeface="Batang" panose="02030600000101010101" pitchFamily="18" charset="-127"/>
            </a:endParaRPr>
          </a:p>
          <a:p>
            <a:pPr algn="just" eaLnBrk="1" hangingPunct="1"/>
            <a:r>
              <a:rPr lang="en-US" altLang="en-US" b="1" dirty="0" smtClean="0">
                <a:solidFill>
                  <a:srgbClr val="800000"/>
                </a:solidFill>
                <a:latin typeface="Batang" panose="02030600000101010101" pitchFamily="18" charset="-127"/>
              </a:rPr>
              <a:t> </a:t>
            </a:r>
          </a:p>
          <a:p>
            <a:pPr algn="just" eaLnBrk="1" hangingPunct="1"/>
            <a:endParaRPr lang="en-US" altLang="en-US" b="1" dirty="0" smtClean="0">
              <a:solidFill>
                <a:srgbClr val="800000"/>
              </a:solidFill>
              <a:latin typeface="Batang" panose="02030600000101010101" pitchFamily="18" charset="-127"/>
            </a:endParaRPr>
          </a:p>
          <a:p>
            <a:pPr algn="just" eaLnBrk="1" hangingPunct="1"/>
            <a:endParaRPr lang="en-US" altLang="en-US" b="1" dirty="0" smtClean="0">
              <a:solidFill>
                <a:srgbClr val="800000"/>
              </a:solidFill>
              <a:latin typeface="Batang" panose="02030600000101010101" pitchFamily="18" charset="-127"/>
            </a:endParaRPr>
          </a:p>
          <a:p>
            <a:pPr algn="just" eaLnBrk="1" hangingPunct="1"/>
            <a:r>
              <a:rPr lang="en-US" altLang="en-US" b="1" dirty="0" smtClean="0">
                <a:solidFill>
                  <a:srgbClr val="800000"/>
                </a:solidFill>
                <a:latin typeface="Batang" panose="02030600000101010101" pitchFamily="18" charset="-127"/>
              </a:rPr>
              <a:t>Solution </a:t>
            </a:r>
            <a:r>
              <a:rPr lang="en-US" altLang="en-US" b="1" dirty="0">
                <a:solidFill>
                  <a:srgbClr val="800000"/>
                </a:solidFill>
                <a:latin typeface="Batang" panose="02030600000101010101" pitchFamily="18" charset="-127"/>
              </a:rPr>
              <a:t>of </a:t>
            </a:r>
            <a:r>
              <a:rPr lang="en-US" altLang="en-US" b="1" dirty="0" smtClean="0">
                <a:solidFill>
                  <a:srgbClr val="800000"/>
                </a:solidFill>
                <a:latin typeface="Batang" panose="02030600000101010101" pitchFamily="18" charset="-127"/>
              </a:rPr>
              <a:t>above problem </a:t>
            </a:r>
            <a:r>
              <a:rPr lang="en-US" altLang="en-US" b="1" dirty="0">
                <a:solidFill>
                  <a:srgbClr val="800000"/>
                </a:solidFill>
                <a:latin typeface="Batang" panose="02030600000101010101" pitchFamily="18" charset="-127"/>
              </a:rPr>
              <a:t>satisfies (1) if</a:t>
            </a:r>
          </a:p>
        </p:txBody>
      </p:sp>
      <p:graphicFrame>
        <p:nvGraphicFramePr>
          <p:cNvPr id="18436" name="Object 8"/>
          <p:cNvGraphicFramePr>
            <a:graphicFrameLocks noGrp="1" noChangeAspect="1"/>
          </p:cNvGraphicFramePr>
          <p:nvPr>
            <p:ph sz="quarter" idx="1"/>
            <p:extLst>
              <p:ext uri="{D42A27DB-BD31-4B8C-83A1-F6EECF244321}">
                <p14:modId xmlns:p14="http://schemas.microsoft.com/office/powerpoint/2010/main" val="3059662996"/>
              </p:ext>
            </p:extLst>
          </p:nvPr>
        </p:nvGraphicFramePr>
        <p:xfrm>
          <a:off x="2863755" y="3130550"/>
          <a:ext cx="1143000" cy="374650"/>
        </p:xfrm>
        <a:graphic>
          <a:graphicData uri="http://schemas.openxmlformats.org/presentationml/2006/ole">
            <mc:AlternateContent xmlns:mc="http://schemas.openxmlformats.org/markup-compatibility/2006">
              <mc:Choice xmlns:v="urn:schemas-microsoft-com:vml" Requires="v">
                <p:oleObj spid="_x0000_s35427" name="Equation" r:id="rId4" imgW="698500" imgH="228600" progId="Equation.DSMT4">
                  <p:embed/>
                </p:oleObj>
              </mc:Choice>
              <mc:Fallback>
                <p:oleObj name="Equation" r:id="rId4" imgW="6985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755" y="3130550"/>
                        <a:ext cx="11430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12"/>
          <p:cNvGraphicFramePr>
            <a:graphicFrameLocks noGrp="1" noChangeAspect="1"/>
          </p:cNvGraphicFramePr>
          <p:nvPr>
            <p:ph sz="quarter" idx="2"/>
            <p:extLst>
              <p:ext uri="{D42A27DB-BD31-4B8C-83A1-F6EECF244321}">
                <p14:modId xmlns:p14="http://schemas.microsoft.com/office/powerpoint/2010/main" val="2306437428"/>
              </p:ext>
            </p:extLst>
          </p:nvPr>
        </p:nvGraphicFramePr>
        <p:xfrm>
          <a:off x="2057400" y="3736975"/>
          <a:ext cx="1676400" cy="377825"/>
        </p:xfrm>
        <a:graphic>
          <a:graphicData uri="http://schemas.openxmlformats.org/presentationml/2006/ole">
            <mc:AlternateContent xmlns:mc="http://schemas.openxmlformats.org/markup-compatibility/2006">
              <mc:Choice xmlns:v="urn:schemas-microsoft-com:vml" Requires="v">
                <p:oleObj spid="_x0000_s35428" name="Equation" r:id="rId6" imgW="1016000" imgH="228600" progId="Equation.DSMT4">
                  <p:embed/>
                </p:oleObj>
              </mc:Choice>
              <mc:Fallback>
                <p:oleObj name="Equation" r:id="rId6" imgW="1016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736975"/>
                        <a:ext cx="16764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15"/>
          <p:cNvGraphicFramePr>
            <a:graphicFrameLocks noGrp="1" noChangeAspect="1"/>
          </p:cNvGraphicFramePr>
          <p:nvPr>
            <p:ph sz="quarter" idx="3"/>
            <p:extLst>
              <p:ext uri="{D42A27DB-BD31-4B8C-83A1-F6EECF244321}">
                <p14:modId xmlns:p14="http://schemas.microsoft.com/office/powerpoint/2010/main" val="2264035192"/>
              </p:ext>
            </p:extLst>
          </p:nvPr>
        </p:nvGraphicFramePr>
        <p:xfrm>
          <a:off x="3886200" y="3777497"/>
          <a:ext cx="3124200" cy="337303"/>
        </p:xfrm>
        <a:graphic>
          <a:graphicData uri="http://schemas.openxmlformats.org/presentationml/2006/ole">
            <mc:AlternateContent xmlns:mc="http://schemas.openxmlformats.org/markup-compatibility/2006">
              <mc:Choice xmlns:v="urn:schemas-microsoft-com:vml" Requires="v">
                <p:oleObj spid="_x0000_s35429" name="Equation" r:id="rId8" imgW="1879600" imgH="203200" progId="Equation.DSMT4">
                  <p:embed/>
                </p:oleObj>
              </mc:Choice>
              <mc:Fallback>
                <p:oleObj name="Equation" r:id="rId8" imgW="18796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777497"/>
                        <a:ext cx="3124200" cy="337303"/>
                      </a:xfrm>
                      <a:prstGeom prst="rect">
                        <a:avLst/>
                      </a:prstGeom>
                      <a:noFill/>
                      <a:ln>
                        <a:noFill/>
                      </a:ln>
                      <a:effectLst/>
                      <a:extLst/>
                    </p:spPr>
                  </p:pic>
                </p:oleObj>
              </mc:Fallback>
            </mc:AlternateContent>
          </a:graphicData>
        </a:graphic>
      </p:graphicFrame>
      <p:sp>
        <p:nvSpPr>
          <p:cNvPr id="18439" name="Text Box 10"/>
          <p:cNvSpPr txBox="1">
            <a:spLocks noChangeArrowheads="1"/>
          </p:cNvSpPr>
          <p:nvPr/>
        </p:nvSpPr>
        <p:spPr bwMode="auto">
          <a:xfrm>
            <a:off x="7239000" y="3048000"/>
            <a:ext cx="68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accent2"/>
                </a:solidFill>
                <a:latin typeface="Batang" panose="02030600000101010101" pitchFamily="18" charset="-127"/>
              </a:rPr>
              <a:t>(4)</a:t>
            </a:r>
          </a:p>
        </p:txBody>
      </p:sp>
      <p:sp>
        <p:nvSpPr>
          <p:cNvPr id="18440" name="Rectangle 11"/>
          <p:cNvSpPr>
            <a:spLocks noChangeArrowheads="1"/>
          </p:cNvSpPr>
          <p:nvPr/>
        </p:nvSpPr>
        <p:spPr bwMode="auto">
          <a:xfrm>
            <a:off x="990600" y="3733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800" b="1" dirty="0">
                <a:solidFill>
                  <a:srgbClr val="800000"/>
                </a:solidFill>
                <a:latin typeface="Batang" panose="02030600000101010101" pitchFamily="18" charset="-127"/>
              </a:rPr>
              <a:t>Define</a:t>
            </a:r>
          </a:p>
        </p:txBody>
      </p:sp>
      <p:graphicFrame>
        <p:nvGraphicFramePr>
          <p:cNvPr id="18441" name="Object 18"/>
          <p:cNvGraphicFramePr>
            <a:graphicFrameLocks noGrp="1" noChangeAspect="1"/>
          </p:cNvGraphicFramePr>
          <p:nvPr>
            <p:ph sz="quarter" idx="4"/>
            <p:extLst>
              <p:ext uri="{D42A27DB-BD31-4B8C-83A1-F6EECF244321}">
                <p14:modId xmlns:p14="http://schemas.microsoft.com/office/powerpoint/2010/main" val="241043000"/>
              </p:ext>
            </p:extLst>
          </p:nvPr>
        </p:nvGraphicFramePr>
        <p:xfrm>
          <a:off x="533400" y="4343400"/>
          <a:ext cx="8189913" cy="914400"/>
        </p:xfrm>
        <a:graphic>
          <a:graphicData uri="http://schemas.openxmlformats.org/presentationml/2006/ole">
            <mc:AlternateContent xmlns:mc="http://schemas.openxmlformats.org/markup-compatibility/2006">
              <mc:Choice xmlns:v="urn:schemas-microsoft-com:vml" Requires="v">
                <p:oleObj spid="_x0000_s35430" name="Equation" r:id="rId10" imgW="4546440" imgH="507960" progId="Equation.DSMT4">
                  <p:embed/>
                </p:oleObj>
              </mc:Choice>
              <mc:Fallback>
                <p:oleObj name="Equation" r:id="rId10" imgW="4546440" imgH="507960" progId="Equation.DSMT4">
                  <p:embed/>
                  <p:pic>
                    <p:nvPicPr>
                      <p:cNvPr id="0" name=""/>
                      <p:cNvPicPr>
                        <a:picLocks noChangeAspect="1" noChangeArrowheads="1"/>
                      </p:cNvPicPr>
                      <p:nvPr/>
                    </p:nvPicPr>
                    <p:blipFill>
                      <a:blip r:embed="rId11"/>
                      <a:srcRect/>
                      <a:stretch>
                        <a:fillRect/>
                      </a:stretch>
                    </p:blipFill>
                    <p:spPr bwMode="auto">
                      <a:xfrm>
                        <a:off x="533400" y="4343400"/>
                        <a:ext cx="8189913" cy="914400"/>
                      </a:xfrm>
                      <a:prstGeom prst="rect">
                        <a:avLst/>
                      </a:prstGeom>
                      <a:noFill/>
                      <a:ln>
                        <a:noFill/>
                      </a:ln>
                      <a:effectLst/>
                      <a:extLst/>
                    </p:spPr>
                  </p:pic>
                </p:oleObj>
              </mc:Fallback>
            </mc:AlternateContent>
          </a:graphicData>
        </a:graphic>
      </p:graphicFrame>
      <p:graphicFrame>
        <p:nvGraphicFramePr>
          <p:cNvPr id="10" name="Object 18"/>
          <p:cNvGraphicFramePr>
            <a:graphicFrameLocks noChangeAspect="1"/>
          </p:cNvGraphicFramePr>
          <p:nvPr>
            <p:extLst>
              <p:ext uri="{D42A27DB-BD31-4B8C-83A1-F6EECF244321}">
                <p14:modId xmlns:p14="http://schemas.microsoft.com/office/powerpoint/2010/main" val="2178866407"/>
              </p:ext>
            </p:extLst>
          </p:nvPr>
        </p:nvGraphicFramePr>
        <p:xfrm>
          <a:off x="1285733" y="1447800"/>
          <a:ext cx="5181600" cy="1138237"/>
        </p:xfrm>
        <a:graphic>
          <a:graphicData uri="http://schemas.openxmlformats.org/presentationml/2006/ole">
            <mc:AlternateContent xmlns:mc="http://schemas.openxmlformats.org/markup-compatibility/2006">
              <mc:Choice xmlns:v="urn:schemas-microsoft-com:vml" Requires="v">
                <p:oleObj spid="_x0000_s35431" name="Equation" r:id="rId12" imgW="3238200" imgH="711000" progId="Equation.DSMT4">
                  <p:embed/>
                </p:oleObj>
              </mc:Choice>
              <mc:Fallback>
                <p:oleObj name="Equation" r:id="rId12" imgW="3238200" imgH="711000" progId="Equation.DSMT4">
                  <p:embed/>
                  <p:pic>
                    <p:nvPicPr>
                      <p:cNvPr id="0" name=""/>
                      <p:cNvPicPr>
                        <a:picLocks noChangeAspect="1" noChangeArrowheads="1"/>
                      </p:cNvPicPr>
                      <p:nvPr/>
                    </p:nvPicPr>
                    <p:blipFill>
                      <a:blip r:embed="rId13"/>
                      <a:srcRect/>
                      <a:stretch>
                        <a:fillRect/>
                      </a:stretch>
                    </p:blipFill>
                    <p:spPr bwMode="auto">
                      <a:xfrm>
                        <a:off x="1285733" y="1447800"/>
                        <a:ext cx="5181600"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0"/>
          <p:cNvSpPr txBox="1">
            <a:spLocks noChangeArrowheads="1"/>
          </p:cNvSpPr>
          <p:nvPr/>
        </p:nvSpPr>
        <p:spPr bwMode="auto">
          <a:xfrm>
            <a:off x="7162800" y="1376361"/>
            <a:ext cx="53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smtClean="0">
                <a:solidFill>
                  <a:schemeClr val="accent2"/>
                </a:solidFill>
                <a:latin typeface="Batang" panose="02030600000101010101" pitchFamily="18" charset="-127"/>
              </a:rPr>
              <a:t>(2)</a:t>
            </a:r>
            <a:endParaRPr lang="en-US" altLang="en-US" sz="2000" b="1" dirty="0">
              <a:solidFill>
                <a:schemeClr val="accent2"/>
              </a:solidFill>
              <a:latin typeface="Batang" panose="02030600000101010101" pitchFamily="18" charset="-127"/>
            </a:endParaRPr>
          </a:p>
        </p:txBody>
      </p:sp>
      <p:sp>
        <p:nvSpPr>
          <p:cNvPr id="3" name="Slide Number Placeholder 2"/>
          <p:cNvSpPr>
            <a:spLocks noGrp="1"/>
          </p:cNvSpPr>
          <p:nvPr>
            <p:ph type="sldNum" sz="quarter" idx="12"/>
          </p:nvPr>
        </p:nvSpPr>
        <p:spPr/>
        <p:txBody>
          <a:bodyPr/>
          <a:lstStyle/>
          <a:p>
            <a:fld id="{4804998C-B093-4A55-A474-0DAC20B526C5}" type="slidenum">
              <a:rPr lang="en-US" altLang="en-US" smtClean="0"/>
              <a:pPr/>
              <a:t>19</a:t>
            </a:fld>
            <a:endParaRPr lang="en-US" alt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3870788119"/>
              </p:ext>
            </p:extLst>
          </p:nvPr>
        </p:nvGraphicFramePr>
        <p:xfrm>
          <a:off x="533400" y="5335588"/>
          <a:ext cx="5334000" cy="1217612"/>
        </p:xfrm>
        <a:graphic>
          <a:graphicData uri="http://schemas.openxmlformats.org/presentationml/2006/ole">
            <mc:AlternateContent xmlns:mc="http://schemas.openxmlformats.org/markup-compatibility/2006">
              <mc:Choice xmlns:v="urn:schemas-microsoft-com:vml" Requires="v">
                <p:oleObj spid="_x0000_s35432" name="Equation" r:id="rId14" imgW="3225600" imgH="736560" progId="Equation.DSMT4">
                  <p:embed/>
                </p:oleObj>
              </mc:Choice>
              <mc:Fallback>
                <p:oleObj name="Equation" r:id="rId14" imgW="3225600" imgH="736560" progId="Equation.DSMT4">
                  <p:embed/>
                  <p:pic>
                    <p:nvPicPr>
                      <p:cNvPr id="0" name="Object 2"/>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335588"/>
                        <a:ext cx="5334000"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6987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Ceramics</a:t>
            </a:r>
            <a:endParaRPr lang="en-US" dirty="0"/>
          </a:p>
        </p:txBody>
      </p:sp>
      <p:sp>
        <p:nvSpPr>
          <p:cNvPr id="3" name="Slide Number Placeholder 2"/>
          <p:cNvSpPr>
            <a:spLocks noGrp="1"/>
          </p:cNvSpPr>
          <p:nvPr>
            <p:ph type="sldNum" sz="quarter" idx="12"/>
          </p:nvPr>
        </p:nvSpPr>
        <p:spPr/>
        <p:txBody>
          <a:bodyPr/>
          <a:lstStyle/>
          <a:p>
            <a:fld id="{A68562E3-8965-409E-A093-2991AB3AEA6E}" type="slidenum">
              <a:rPr lang="en-US" smtClean="0"/>
              <a:t>2</a:t>
            </a:fld>
            <a:endParaRPr lang="en-US" dirty="0"/>
          </a:p>
        </p:txBody>
      </p:sp>
      <p:sp>
        <p:nvSpPr>
          <p:cNvPr id="4" name="TextBox 3"/>
          <p:cNvSpPr txBox="1"/>
          <p:nvPr/>
        </p:nvSpPr>
        <p:spPr>
          <a:xfrm>
            <a:off x="228600" y="1524000"/>
            <a:ext cx="8686800" cy="2862322"/>
          </a:xfrm>
          <a:prstGeom prst="rect">
            <a:avLst/>
          </a:prstGeom>
          <a:noFill/>
        </p:spPr>
        <p:txBody>
          <a:bodyPr wrap="square" rtlCol="0">
            <a:spAutoFit/>
          </a:bodyPr>
          <a:lstStyle/>
          <a:p>
            <a:pPr algn="just"/>
            <a:r>
              <a:rPr lang="en-US" sz="2000" dirty="0" smtClean="0">
                <a:latin typeface="Aharoni" panose="02010803020104030203" pitchFamily="2" charset="-79"/>
                <a:cs typeface="Aharoni" panose="02010803020104030203" pitchFamily="2" charset="-79"/>
              </a:rPr>
              <a:t>What is a ceramic?</a:t>
            </a:r>
          </a:p>
          <a:p>
            <a:pPr algn="just"/>
            <a:endParaRPr lang="en-US" sz="2000" dirty="0" smtClean="0">
              <a:latin typeface="Aharoni" panose="02010803020104030203" pitchFamily="2" charset="-79"/>
              <a:cs typeface="Aharoni" panose="02010803020104030203" pitchFamily="2" charset="-79"/>
            </a:endParaRPr>
          </a:p>
          <a:p>
            <a:pPr marL="285750" indent="-285750" algn="just">
              <a:buFont typeface="Arial" panose="020B0604020202020204" pitchFamily="34" charset="0"/>
              <a:buChar char="•"/>
            </a:pPr>
            <a:r>
              <a:rPr lang="en-US" sz="2000" dirty="0">
                <a:latin typeface="Aharoni" panose="02010803020104030203" pitchFamily="2" charset="-79"/>
                <a:cs typeface="Aharoni" panose="02010803020104030203" pitchFamily="2" charset="-79"/>
              </a:rPr>
              <a:t>D</a:t>
            </a:r>
            <a:r>
              <a:rPr lang="en-US" sz="2000" dirty="0" smtClean="0">
                <a:latin typeface="Aharoni" panose="02010803020104030203" pitchFamily="2" charset="-79"/>
                <a:cs typeface="Aharoni" panose="02010803020104030203" pitchFamily="2" charset="-79"/>
              </a:rPr>
              <a:t>erives </a:t>
            </a:r>
            <a:r>
              <a:rPr lang="en-US" sz="2000" dirty="0">
                <a:latin typeface="Aharoni" panose="02010803020104030203" pitchFamily="2" charset="-79"/>
                <a:cs typeface="Aharoni" panose="02010803020104030203" pitchFamily="2" charset="-79"/>
              </a:rPr>
              <a:t>from the Greek word ’</a:t>
            </a:r>
            <a:r>
              <a:rPr lang="en-US" sz="2000" dirty="0" err="1">
                <a:latin typeface="Aharoni" panose="02010803020104030203" pitchFamily="2" charset="-79"/>
                <a:cs typeface="Aharoni" panose="02010803020104030203" pitchFamily="2" charset="-79"/>
              </a:rPr>
              <a:t>keramos</a:t>
            </a:r>
            <a:r>
              <a:rPr lang="en-US" sz="2000" dirty="0">
                <a:latin typeface="Aharoni" panose="02010803020104030203" pitchFamily="2" charset="-79"/>
                <a:cs typeface="Aharoni" panose="02010803020104030203" pitchFamily="2" charset="-79"/>
              </a:rPr>
              <a:t>’ meaning burnt stuff. </a:t>
            </a:r>
            <a:endParaRPr lang="en-US" sz="2000" dirty="0" smtClean="0">
              <a:latin typeface="Aharoni" panose="02010803020104030203" pitchFamily="2" charset="-79"/>
              <a:cs typeface="Aharoni" panose="02010803020104030203" pitchFamily="2" charset="-79"/>
            </a:endParaRPr>
          </a:p>
          <a:p>
            <a:pPr marL="285750" indent="-285750" algn="just">
              <a:buFont typeface="Arial" panose="020B0604020202020204" pitchFamily="34" charset="0"/>
              <a:buChar char="•"/>
            </a:pPr>
            <a:endParaRPr lang="en-US" sz="2000" dirty="0" smtClean="0">
              <a:latin typeface="Aharoni" panose="02010803020104030203" pitchFamily="2" charset="-79"/>
              <a:cs typeface="Aharoni" panose="02010803020104030203" pitchFamily="2" charset="-79"/>
            </a:endParaRPr>
          </a:p>
          <a:p>
            <a:pPr marL="285750" indent="-285750" algn="just">
              <a:buFont typeface="Arial" panose="020B0604020202020204" pitchFamily="34" charset="0"/>
              <a:buChar char="•"/>
            </a:pPr>
            <a:r>
              <a:rPr lang="en-US" sz="2000" dirty="0" smtClean="0">
                <a:latin typeface="Aharoni" panose="02010803020104030203" pitchFamily="2" charset="-79"/>
                <a:cs typeface="Aharoni" panose="02010803020104030203" pitchFamily="2" charset="-79"/>
              </a:rPr>
              <a:t> </a:t>
            </a:r>
            <a:r>
              <a:rPr lang="en-US" sz="2000" dirty="0">
                <a:latin typeface="Aharoni" panose="02010803020104030203" pitchFamily="2" charset="-79"/>
                <a:cs typeface="Aharoni" panose="02010803020104030203" pitchFamily="2" charset="-79"/>
              </a:rPr>
              <a:t>A</a:t>
            </a:r>
            <a:r>
              <a:rPr lang="en-US" sz="2000" dirty="0" smtClean="0">
                <a:latin typeface="Aharoni" panose="02010803020104030203" pitchFamily="2" charset="-79"/>
                <a:cs typeface="Aharoni" panose="02010803020104030203" pitchFamily="2" charset="-79"/>
              </a:rPr>
              <a:t>ny </a:t>
            </a:r>
            <a:r>
              <a:rPr lang="en-US" sz="2000" dirty="0">
                <a:latin typeface="Aharoni" panose="02010803020104030203" pitchFamily="2" charset="-79"/>
                <a:cs typeface="Aharoni" panose="02010803020104030203" pitchFamily="2" charset="-79"/>
              </a:rPr>
              <a:t>inorganic or non-metallic material </a:t>
            </a:r>
            <a:r>
              <a:rPr lang="en-US" sz="2000" dirty="0" smtClean="0">
                <a:latin typeface="Aharoni" panose="02010803020104030203" pitchFamily="2" charset="-79"/>
                <a:cs typeface="Aharoni" panose="02010803020104030203" pitchFamily="2" charset="-79"/>
              </a:rPr>
              <a:t>rendered hard </a:t>
            </a:r>
            <a:r>
              <a:rPr lang="en-US" sz="2000" dirty="0">
                <a:latin typeface="Aharoni" panose="02010803020104030203" pitchFamily="2" charset="-79"/>
                <a:cs typeface="Aharoni" panose="02010803020104030203" pitchFamily="2" charset="-79"/>
              </a:rPr>
              <a:t>and heat resistant by heating at temperatures </a:t>
            </a:r>
            <a:r>
              <a:rPr lang="en-US" sz="2000" dirty="0" smtClean="0">
                <a:latin typeface="Aharoni" panose="02010803020104030203" pitchFamily="2" charset="-79"/>
                <a:cs typeface="Aharoni" panose="02010803020104030203" pitchFamily="2" charset="-79"/>
              </a:rPr>
              <a:t> &gt; 1000 F.</a:t>
            </a:r>
          </a:p>
          <a:p>
            <a:pPr marL="285750" indent="-285750" algn="just">
              <a:buFont typeface="Arial" panose="020B0604020202020204" pitchFamily="34" charset="0"/>
              <a:buChar char="•"/>
            </a:pPr>
            <a:endParaRPr lang="en-US" sz="2000" dirty="0" smtClean="0">
              <a:latin typeface="Aharoni" panose="02010803020104030203" pitchFamily="2" charset="-79"/>
              <a:cs typeface="Aharoni" panose="02010803020104030203" pitchFamily="2" charset="-79"/>
            </a:endParaRPr>
          </a:p>
          <a:p>
            <a:pPr marL="285750" indent="-285750" algn="just">
              <a:buFont typeface="Arial" panose="020B0604020202020204" pitchFamily="34" charset="0"/>
              <a:buChar char="•"/>
            </a:pPr>
            <a:r>
              <a:rPr lang="en-US" sz="2000" dirty="0">
                <a:latin typeface="Aharoni" panose="02010803020104030203" pitchFamily="2" charset="-79"/>
                <a:cs typeface="Aharoni" panose="02010803020104030203" pitchFamily="2" charset="-79"/>
              </a:rPr>
              <a:t>A</a:t>
            </a:r>
            <a:r>
              <a:rPr lang="en-US" sz="2000" dirty="0" smtClean="0">
                <a:latin typeface="Aharoni" panose="02010803020104030203" pitchFamily="2" charset="-79"/>
                <a:cs typeface="Aharoni" panose="02010803020104030203" pitchFamily="2" charset="-79"/>
              </a:rPr>
              <a:t> material suitable </a:t>
            </a:r>
            <a:r>
              <a:rPr lang="en-US" sz="2000" dirty="0">
                <a:latin typeface="Aharoni" panose="02010803020104030203" pitchFamily="2" charset="-79"/>
                <a:cs typeface="Aharoni" panose="02010803020104030203" pitchFamily="2" charset="-79"/>
              </a:rPr>
              <a:t>for heat processing and characterized by a low thermal conductivity</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76701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6"/>
          <p:cNvSpPr txBox="1">
            <a:spLocks noChangeArrowheads="1"/>
          </p:cNvSpPr>
          <p:nvPr/>
        </p:nvSpPr>
        <p:spPr bwMode="auto">
          <a:xfrm>
            <a:off x="304800" y="381000"/>
            <a:ext cx="868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smtClean="0">
                <a:latin typeface="Aharoni" panose="02010803020104030203" pitchFamily="2" charset="-79"/>
                <a:cs typeface="Aharoni" panose="02010803020104030203" pitchFamily="2" charset="-79"/>
              </a:rPr>
              <a:t>Max </a:t>
            </a:r>
            <a:r>
              <a:rPr lang="en-US" altLang="en-US" sz="2000" b="1" dirty="0">
                <a:latin typeface="Aharoni" panose="02010803020104030203" pitchFamily="2" charset="-79"/>
                <a:cs typeface="Aharoni" panose="02010803020104030203" pitchFamily="2" charset="-79"/>
              </a:rPr>
              <a:t>temperature along the surface of the slab as a function of power.</a:t>
            </a:r>
          </a:p>
        </p:txBody>
      </p:sp>
      <p:pic>
        <p:nvPicPr>
          <p:cNvPr id="19461" name="Picture 8" descr="Asymm_OneFunctional_PVsqN1234_D1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87630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3"/>
          <p:cNvSpPr txBox="1">
            <a:spLocks noChangeArrowheads="1"/>
          </p:cNvSpPr>
          <p:nvPr/>
        </p:nvSpPr>
        <p:spPr bwMode="auto">
          <a:xfrm>
            <a:off x="304800" y="6120825"/>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1600" b="1" dirty="0">
                <a:latin typeface="Aharoni" panose="02010803020104030203" pitchFamily="2" charset="-79"/>
                <a:cs typeface="Aharoni" panose="02010803020104030203" pitchFamily="2" charset="-79"/>
              </a:rPr>
              <a:t>On the asymmetric branch, for the same value of power, maximum temperature increases with N (contrary to the symmetric </a:t>
            </a:r>
            <a:r>
              <a:rPr lang="en-US" altLang="en-US" sz="1600" b="1" dirty="0" smtClean="0">
                <a:latin typeface="Aharoni" panose="02010803020104030203" pitchFamily="2" charset="-79"/>
                <a:cs typeface="Aharoni" panose="02010803020104030203" pitchFamily="2" charset="-79"/>
              </a:rPr>
              <a:t>case)</a:t>
            </a:r>
            <a:endParaRPr lang="en-US" altLang="en-US" sz="1600" b="1"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A68562E3-8965-409E-A093-2991AB3AEA6E}" type="slidenum">
              <a:rPr lang="en-US" smtClean="0"/>
              <a:t>20</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35019332"/>
              </p:ext>
            </p:extLst>
          </p:nvPr>
        </p:nvGraphicFramePr>
        <p:xfrm>
          <a:off x="574039" y="914400"/>
          <a:ext cx="5902961" cy="417909"/>
        </p:xfrm>
        <a:graphic>
          <a:graphicData uri="http://schemas.openxmlformats.org/presentationml/2006/ole">
            <mc:AlternateContent xmlns:mc="http://schemas.openxmlformats.org/markup-compatibility/2006">
              <mc:Choice xmlns:v="urn:schemas-microsoft-com:vml" Requires="v">
                <p:oleObj spid="_x0000_s36037" name="Equation" r:id="rId5" imgW="2869920" imgH="203040" progId="Equation.DSMT4">
                  <p:embed/>
                </p:oleObj>
              </mc:Choice>
              <mc:Fallback>
                <p:oleObj name="Equation" r:id="rId5" imgW="2869920" imgH="203040" progId="Equation.DSMT4">
                  <p:embed/>
                  <p:pic>
                    <p:nvPicPr>
                      <p:cNvPr id="0" name=""/>
                      <p:cNvPicPr/>
                      <p:nvPr/>
                    </p:nvPicPr>
                    <p:blipFill>
                      <a:blip r:embed="rId6"/>
                      <a:stretch>
                        <a:fillRect/>
                      </a:stretch>
                    </p:blipFill>
                    <p:spPr>
                      <a:xfrm>
                        <a:off x="574039" y="914400"/>
                        <a:ext cx="5902961" cy="417909"/>
                      </a:xfrm>
                      <a:prstGeom prst="rect">
                        <a:avLst/>
                      </a:prstGeom>
                    </p:spPr>
                  </p:pic>
                </p:oleObj>
              </mc:Fallback>
            </mc:AlternateContent>
          </a:graphicData>
        </a:graphic>
      </p:graphicFrame>
    </p:spTree>
    <p:extLst>
      <p:ext uri="{BB962C8B-B14F-4D97-AF65-F5344CB8AC3E}">
        <p14:creationId xmlns:p14="http://schemas.microsoft.com/office/powerpoint/2010/main" val="1776857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symm_SSvsXPower1_D1_75_N1234_3Bran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20688"/>
            <a:ext cx="39624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symm_N1234_D1_75_Power1_UpperBranchStripe_OneFunctio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57600"/>
            <a:ext cx="5867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Asymm_N1234_D1_75_Power1_UpperBranch_OneFunct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334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5" name="Object 8"/>
          <p:cNvGraphicFramePr>
            <a:graphicFrameLocks noGrp="1" noChangeAspect="1"/>
          </p:cNvGraphicFramePr>
          <p:nvPr>
            <p:ph sz="quarter" idx="1"/>
          </p:nvPr>
        </p:nvGraphicFramePr>
        <p:xfrm>
          <a:off x="1219200" y="228600"/>
          <a:ext cx="1930400" cy="228600"/>
        </p:xfrm>
        <a:graphic>
          <a:graphicData uri="http://schemas.openxmlformats.org/presentationml/2006/ole">
            <mc:AlternateContent xmlns:mc="http://schemas.openxmlformats.org/markup-compatibility/2006">
              <mc:Choice xmlns:v="urn:schemas-microsoft-com:vml" Requires="v">
                <p:oleObj spid="_x0000_s37544" name="Equation" r:id="rId7" imgW="1930400" imgH="228600" progId="Equation.DSMT4">
                  <p:embed/>
                </p:oleObj>
              </mc:Choice>
              <mc:Fallback>
                <p:oleObj name="Equation" r:id="rId7" imgW="19304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28600"/>
                        <a:ext cx="1930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10"/>
          <p:cNvGraphicFramePr>
            <a:graphicFrameLocks noGrp="1" noChangeAspect="1"/>
          </p:cNvGraphicFramePr>
          <p:nvPr>
            <p:ph sz="quarter" idx="2"/>
          </p:nvPr>
        </p:nvGraphicFramePr>
        <p:xfrm>
          <a:off x="5715000" y="304800"/>
          <a:ext cx="2032000" cy="228600"/>
        </p:xfrm>
        <a:graphic>
          <a:graphicData uri="http://schemas.openxmlformats.org/presentationml/2006/ole">
            <mc:AlternateContent xmlns:mc="http://schemas.openxmlformats.org/markup-compatibility/2006">
              <mc:Choice xmlns:v="urn:schemas-microsoft-com:vml" Requires="v">
                <p:oleObj spid="_x0000_s37545" name="Equation" r:id="rId9" imgW="2032000" imgH="228600" progId="Equation.DSMT4">
                  <p:embed/>
                </p:oleObj>
              </mc:Choice>
              <mc:Fallback>
                <p:oleObj name="Equation" r:id="rId9" imgW="20320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304800"/>
                        <a:ext cx="203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13"/>
          <p:cNvGraphicFramePr>
            <a:graphicFrameLocks noGrp="1" noChangeAspect="1"/>
          </p:cNvGraphicFramePr>
          <p:nvPr>
            <p:ph sz="quarter" idx="3"/>
          </p:nvPr>
        </p:nvGraphicFramePr>
        <p:xfrm>
          <a:off x="1447800" y="3505200"/>
          <a:ext cx="2819400" cy="228600"/>
        </p:xfrm>
        <a:graphic>
          <a:graphicData uri="http://schemas.openxmlformats.org/presentationml/2006/ole">
            <mc:AlternateContent xmlns:mc="http://schemas.openxmlformats.org/markup-compatibility/2006">
              <mc:Choice xmlns:v="urn:schemas-microsoft-com:vml" Requires="v">
                <p:oleObj spid="_x0000_s37546" name="Equation" r:id="rId11" imgW="2819400" imgH="228600" progId="Equation.DSMT4">
                  <p:embed/>
                </p:oleObj>
              </mc:Choice>
              <mc:Fallback>
                <p:oleObj name="Equation" r:id="rId11" imgW="28194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3505200"/>
                        <a:ext cx="2819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8" name="Text Box 16"/>
          <p:cNvSpPr txBox="1">
            <a:spLocks noChangeArrowheads="1"/>
          </p:cNvSpPr>
          <p:nvPr/>
        </p:nvSpPr>
        <p:spPr bwMode="auto">
          <a:xfrm>
            <a:off x="5715000" y="3352800"/>
            <a:ext cx="3200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1400" b="1" dirty="0">
                <a:solidFill>
                  <a:srgbClr val="800000"/>
                </a:solidFill>
                <a:latin typeface="Batang" panose="02030600000101010101" pitchFamily="18" charset="-127"/>
              </a:rPr>
              <a:t> </a:t>
            </a:r>
            <a:r>
              <a:rPr lang="en-US" altLang="en-US" sz="1400" b="1" dirty="0" smtClean="0">
                <a:solidFill>
                  <a:srgbClr val="800000"/>
                </a:solidFill>
                <a:latin typeface="Batang" panose="02030600000101010101" pitchFamily="18" charset="-127"/>
              </a:rPr>
              <a:t> </a:t>
            </a:r>
            <a:r>
              <a:rPr lang="en-US" altLang="en-US" sz="1200" b="1" dirty="0" smtClean="0">
                <a:solidFill>
                  <a:srgbClr val="800000"/>
                </a:solidFill>
                <a:latin typeface="Batang" panose="02030600000101010101" pitchFamily="18" charset="-127"/>
              </a:rPr>
              <a:t>Non-uniformity </a:t>
            </a:r>
            <a:r>
              <a:rPr lang="en-US" altLang="en-US" sz="1200" b="1" dirty="0">
                <a:solidFill>
                  <a:srgbClr val="800000"/>
                </a:solidFill>
                <a:latin typeface="Batang" panose="02030600000101010101" pitchFamily="18" charset="-127"/>
              </a:rPr>
              <a:t>increases with N </a:t>
            </a:r>
          </a:p>
          <a:p>
            <a:pPr algn="just" eaLnBrk="1" hangingPunct="1">
              <a:spcBef>
                <a:spcPct val="50000"/>
              </a:spcBef>
              <a:buFontTx/>
              <a:buChar char="•"/>
            </a:pPr>
            <a:r>
              <a:rPr lang="en-US" altLang="en-US" sz="1200" b="1" dirty="0" smtClean="0">
                <a:solidFill>
                  <a:srgbClr val="800000"/>
                </a:solidFill>
                <a:latin typeface="Batang" panose="02030600000101010101" pitchFamily="18" charset="-127"/>
              </a:rPr>
              <a:t>  For </a:t>
            </a:r>
            <a:r>
              <a:rPr lang="en-US" altLang="en-US" sz="1200" b="1" dirty="0">
                <a:solidFill>
                  <a:srgbClr val="800000"/>
                </a:solidFill>
                <a:latin typeface="Batang" panose="02030600000101010101" pitchFamily="18" charset="-127"/>
              </a:rPr>
              <a:t>N&gt;1, once the solutions are on the asymmetric branch, max. temperature is always on one </a:t>
            </a:r>
            <a:r>
              <a:rPr lang="en-US" altLang="en-US" sz="1200" b="1" dirty="0" smtClean="0">
                <a:solidFill>
                  <a:srgbClr val="800000"/>
                </a:solidFill>
                <a:latin typeface="Batang" panose="02030600000101010101" pitchFamily="18" charset="-127"/>
              </a:rPr>
              <a:t>side.</a:t>
            </a:r>
          </a:p>
          <a:p>
            <a:pPr algn="just" eaLnBrk="1" hangingPunct="1">
              <a:spcBef>
                <a:spcPct val="50000"/>
              </a:spcBef>
              <a:buFontTx/>
              <a:buChar char="•"/>
            </a:pPr>
            <a:r>
              <a:rPr lang="en-US" altLang="en-US" sz="1200" b="1" dirty="0">
                <a:solidFill>
                  <a:srgbClr val="800000"/>
                </a:solidFill>
                <a:latin typeface="Batang" panose="02030600000101010101" pitchFamily="18" charset="-127"/>
              </a:rPr>
              <a:t> </a:t>
            </a:r>
            <a:r>
              <a:rPr lang="en-US" altLang="en-US" sz="1200" b="1" dirty="0" smtClean="0">
                <a:solidFill>
                  <a:srgbClr val="800000"/>
                </a:solidFill>
                <a:latin typeface="Batang" panose="02030600000101010101" pitchFamily="18" charset="-127"/>
              </a:rPr>
              <a:t> </a:t>
            </a:r>
            <a:r>
              <a:rPr lang="en-US" altLang="en-US" sz="1200" b="1" dirty="0" smtClean="0">
                <a:solidFill>
                  <a:srgbClr val="800000"/>
                </a:solidFill>
                <a:latin typeface="Batang" panose="02030600000101010101" pitchFamily="18" charset="-127"/>
              </a:rPr>
              <a:t>If </a:t>
            </a:r>
            <a:r>
              <a:rPr lang="en-US" altLang="en-US" sz="1200" b="1" dirty="0">
                <a:solidFill>
                  <a:srgbClr val="800000"/>
                </a:solidFill>
                <a:latin typeface="Batang" panose="02030600000101010101" pitchFamily="18" charset="-127"/>
              </a:rPr>
              <a:t>a solution with </a:t>
            </a:r>
            <a:r>
              <a:rPr lang="en-US" altLang="en-US" sz="1200" b="1" dirty="0" smtClean="0">
                <a:solidFill>
                  <a:srgbClr val="800000"/>
                </a:solidFill>
                <a:latin typeface="Batang" panose="02030600000101010101" pitchFamily="18" charset="-127"/>
              </a:rPr>
              <a:t>max at               </a:t>
            </a:r>
          </a:p>
          <a:p>
            <a:pPr algn="just" eaLnBrk="1" hangingPunct="1">
              <a:spcBef>
                <a:spcPct val="50000"/>
              </a:spcBef>
            </a:pPr>
            <a:r>
              <a:rPr lang="en-US" altLang="en-US" sz="1200" b="1" dirty="0">
                <a:solidFill>
                  <a:srgbClr val="800000"/>
                </a:solidFill>
                <a:latin typeface="Batang" panose="02030600000101010101" pitchFamily="18" charset="-127"/>
              </a:rPr>
              <a:t>t</a:t>
            </a:r>
            <a:r>
              <a:rPr lang="en-US" altLang="en-US" sz="1200" b="1" dirty="0" smtClean="0">
                <a:solidFill>
                  <a:srgbClr val="800000"/>
                </a:solidFill>
                <a:latin typeface="Batang" panose="02030600000101010101" pitchFamily="18" charset="-127"/>
              </a:rPr>
              <a:t>hen </a:t>
            </a:r>
            <a:r>
              <a:rPr lang="en-US" altLang="en-US" sz="1200" b="1" dirty="0">
                <a:solidFill>
                  <a:srgbClr val="800000"/>
                </a:solidFill>
                <a:latin typeface="Batang" panose="02030600000101010101" pitchFamily="18" charset="-127"/>
              </a:rPr>
              <a:t>there is another </a:t>
            </a:r>
            <a:r>
              <a:rPr lang="en-US" altLang="en-US" sz="1200" b="1" dirty="0">
                <a:solidFill>
                  <a:srgbClr val="800000"/>
                </a:solidFill>
                <a:latin typeface="Batang" panose="02030600000101010101" pitchFamily="18" charset="-127"/>
              </a:rPr>
              <a:t> </a:t>
            </a:r>
            <a:r>
              <a:rPr lang="en-US" altLang="en-US" sz="1200" b="1" dirty="0" smtClean="0">
                <a:solidFill>
                  <a:srgbClr val="800000"/>
                </a:solidFill>
                <a:latin typeface="Batang" panose="02030600000101010101" pitchFamily="18" charset="-127"/>
              </a:rPr>
              <a:t>with </a:t>
            </a:r>
            <a:r>
              <a:rPr lang="en-US" altLang="en-US" sz="1200" b="1" dirty="0">
                <a:solidFill>
                  <a:srgbClr val="800000"/>
                </a:solidFill>
                <a:latin typeface="Batang" panose="02030600000101010101" pitchFamily="18" charset="-127"/>
              </a:rPr>
              <a:t>maximum at </a:t>
            </a:r>
            <a:endParaRPr lang="en-US" altLang="en-US" sz="1200" b="1" dirty="0" smtClean="0">
              <a:solidFill>
                <a:srgbClr val="800000"/>
              </a:solidFill>
              <a:latin typeface="Batang" panose="02030600000101010101" pitchFamily="18" charset="-127"/>
            </a:endParaRPr>
          </a:p>
          <a:p>
            <a:pPr algn="just" eaLnBrk="1" hangingPunct="1">
              <a:spcBef>
                <a:spcPct val="50000"/>
              </a:spcBef>
            </a:pPr>
            <a:endParaRPr lang="en-US" altLang="en-US" sz="1200" b="1" dirty="0" smtClean="0">
              <a:solidFill>
                <a:srgbClr val="800000"/>
              </a:solidFill>
              <a:latin typeface="Batang" panose="02030600000101010101" pitchFamily="18" charset="-127"/>
            </a:endParaRPr>
          </a:p>
          <a:p>
            <a:pPr marL="285750" indent="-285750" algn="just" eaLnBrk="1" hangingPunct="1">
              <a:spcBef>
                <a:spcPct val="50000"/>
              </a:spcBef>
              <a:buFont typeface="Arial" panose="020B0604020202020204" pitchFamily="34" charset="0"/>
              <a:buChar char="•"/>
            </a:pPr>
            <a:r>
              <a:rPr lang="en-US" altLang="en-US" sz="1200" b="1" dirty="0" smtClean="0">
                <a:solidFill>
                  <a:srgbClr val="800000"/>
                </a:solidFill>
                <a:latin typeface="Batang" panose="02030600000101010101" pitchFamily="18" charset="-127"/>
              </a:rPr>
              <a:t>O</a:t>
            </a:r>
            <a:r>
              <a:rPr lang="en-US" altLang="en-US" sz="1200" b="1" dirty="0" smtClean="0">
                <a:solidFill>
                  <a:srgbClr val="800000"/>
                </a:solidFill>
                <a:latin typeface="Batang" panose="02030600000101010101" pitchFamily="18" charset="-127"/>
              </a:rPr>
              <a:t>ne </a:t>
            </a:r>
            <a:r>
              <a:rPr lang="en-US" altLang="en-US" sz="1200" b="1" dirty="0">
                <a:solidFill>
                  <a:srgbClr val="800000"/>
                </a:solidFill>
                <a:latin typeface="Batang" panose="02030600000101010101" pitchFamily="18" charset="-127"/>
              </a:rPr>
              <a:t>stripe </a:t>
            </a:r>
            <a:r>
              <a:rPr lang="en-US" altLang="en-US" sz="1200" b="1" dirty="0" smtClean="0">
                <a:solidFill>
                  <a:srgbClr val="800000"/>
                </a:solidFill>
                <a:latin typeface="Batang" panose="02030600000101010101" pitchFamily="18" charset="-127"/>
              </a:rPr>
              <a:t>                  for </a:t>
            </a:r>
            <a:r>
              <a:rPr lang="en-US" altLang="en-US" sz="1200" b="1" dirty="0">
                <a:solidFill>
                  <a:srgbClr val="800000"/>
                </a:solidFill>
                <a:latin typeface="Batang" panose="02030600000101010101" pitchFamily="18" charset="-127"/>
              </a:rPr>
              <a:t>all </a:t>
            </a:r>
            <a:r>
              <a:rPr lang="en-US" altLang="en-US" sz="1200" b="1" dirty="0" smtClean="0">
                <a:solidFill>
                  <a:srgbClr val="800000"/>
                </a:solidFill>
                <a:latin typeface="Batang" panose="02030600000101010101" pitchFamily="18" charset="-127"/>
              </a:rPr>
              <a:t> </a:t>
            </a:r>
            <a:r>
              <a:rPr lang="en-US" altLang="en-US" sz="1200" b="1" dirty="0">
                <a:solidFill>
                  <a:srgbClr val="800000"/>
                </a:solidFill>
                <a:latin typeface="Batang" panose="02030600000101010101" pitchFamily="18" charset="-127"/>
              </a:rPr>
              <a:t>N.</a:t>
            </a:r>
          </a:p>
          <a:p>
            <a:pPr algn="just" eaLnBrk="1" hangingPunct="1">
              <a:spcBef>
                <a:spcPct val="50000"/>
              </a:spcBef>
              <a:buFontTx/>
              <a:buChar char="•"/>
            </a:pPr>
            <a:r>
              <a:rPr lang="en-US" altLang="en-US" sz="1200" b="1" dirty="0">
                <a:solidFill>
                  <a:srgbClr val="800000"/>
                </a:solidFill>
                <a:latin typeface="Batang" panose="02030600000101010101" pitchFamily="18" charset="-127"/>
              </a:rPr>
              <a:t>  For N&gt;1, one edge of the slab is very </a:t>
            </a:r>
            <a:r>
              <a:rPr lang="en-US" altLang="en-US" sz="1200" b="1" dirty="0" smtClean="0">
                <a:solidFill>
                  <a:srgbClr val="800000"/>
                </a:solidFill>
                <a:latin typeface="Batang" panose="02030600000101010101" pitchFamily="18" charset="-127"/>
              </a:rPr>
              <a:t>hot. </a:t>
            </a:r>
            <a:endParaRPr lang="en-US" altLang="en-US" sz="1200" b="1" dirty="0">
              <a:solidFill>
                <a:srgbClr val="800000"/>
              </a:solidFill>
              <a:latin typeface="Batang" panose="02030600000101010101" pitchFamily="18" charset="-127"/>
            </a:endParaRPr>
          </a:p>
          <a:p>
            <a:pPr algn="just" eaLnBrk="1" hangingPunct="1">
              <a:spcBef>
                <a:spcPct val="50000"/>
              </a:spcBef>
              <a:buFontTx/>
              <a:buChar char="•"/>
            </a:pPr>
            <a:r>
              <a:rPr lang="en-US" altLang="en-US" sz="1200" b="1" dirty="0">
                <a:solidFill>
                  <a:srgbClr val="800000"/>
                </a:solidFill>
                <a:latin typeface="Batang" panose="02030600000101010101" pitchFamily="18" charset="-127"/>
              </a:rPr>
              <a:t> As N increases, the stripe moves </a:t>
            </a:r>
            <a:r>
              <a:rPr lang="en-US" altLang="en-US" sz="1200" b="1" dirty="0" smtClean="0">
                <a:solidFill>
                  <a:srgbClr val="800000"/>
                </a:solidFill>
                <a:latin typeface="Batang" panose="02030600000101010101" pitchFamily="18" charset="-127"/>
              </a:rPr>
              <a:t> </a:t>
            </a:r>
            <a:r>
              <a:rPr lang="en-US" altLang="en-US" sz="1200" b="1" dirty="0">
                <a:solidFill>
                  <a:srgbClr val="800000"/>
                </a:solidFill>
                <a:latin typeface="Batang" panose="02030600000101010101" pitchFamily="18" charset="-127"/>
              </a:rPr>
              <a:t>to the side and maximum temperature increases (for same value of P). This shows that asymmetric branch becomes more unstable as N increases.</a:t>
            </a:r>
          </a:p>
        </p:txBody>
      </p:sp>
      <p:graphicFrame>
        <p:nvGraphicFramePr>
          <p:cNvPr id="20489" name="Object 20"/>
          <p:cNvGraphicFramePr>
            <a:graphicFrameLocks noGrp="1" noChangeAspect="1"/>
          </p:cNvGraphicFramePr>
          <p:nvPr>
            <p:ph sz="quarter" idx="4"/>
            <p:extLst>
              <p:ext uri="{D42A27DB-BD31-4B8C-83A1-F6EECF244321}">
                <p14:modId xmlns:p14="http://schemas.microsoft.com/office/powerpoint/2010/main" val="4215640770"/>
              </p:ext>
            </p:extLst>
          </p:nvPr>
        </p:nvGraphicFramePr>
        <p:xfrm>
          <a:off x="7848599" y="4267200"/>
          <a:ext cx="990601" cy="296665"/>
        </p:xfrm>
        <a:graphic>
          <a:graphicData uri="http://schemas.openxmlformats.org/presentationml/2006/ole">
            <mc:AlternateContent xmlns:mc="http://schemas.openxmlformats.org/markup-compatibility/2006">
              <mc:Choice xmlns:v="urn:schemas-microsoft-com:vml" Requires="v">
                <p:oleObj spid="_x0000_s37547" name="Equation" r:id="rId13" imgW="761669" imgH="228501" progId="Equation.DSMT4">
                  <p:embed/>
                </p:oleObj>
              </mc:Choice>
              <mc:Fallback>
                <p:oleObj name="Equation" r:id="rId13" imgW="761669" imgH="228501"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599" y="4267200"/>
                        <a:ext cx="990601" cy="296665"/>
                      </a:xfrm>
                      <a:prstGeom prst="rect">
                        <a:avLst/>
                      </a:prstGeom>
                      <a:noFill/>
                      <a:ln>
                        <a:noFill/>
                      </a:ln>
                      <a:effectLst/>
                      <a:extLst/>
                    </p:spPr>
                  </p:pic>
                </p:oleObj>
              </mc:Fallback>
            </mc:AlternateContent>
          </a:graphicData>
        </a:graphic>
      </p:graphicFrame>
      <p:graphicFrame>
        <p:nvGraphicFramePr>
          <p:cNvPr id="20490" name="Object 23"/>
          <p:cNvGraphicFramePr>
            <a:graphicFrameLocks noChangeAspect="1"/>
          </p:cNvGraphicFramePr>
          <p:nvPr>
            <p:extLst>
              <p:ext uri="{D42A27DB-BD31-4B8C-83A1-F6EECF244321}">
                <p14:modId xmlns:p14="http://schemas.microsoft.com/office/powerpoint/2010/main" val="1190017500"/>
              </p:ext>
            </p:extLst>
          </p:nvPr>
        </p:nvGraphicFramePr>
        <p:xfrm>
          <a:off x="5943600" y="4800600"/>
          <a:ext cx="457200" cy="304800"/>
        </p:xfrm>
        <a:graphic>
          <a:graphicData uri="http://schemas.openxmlformats.org/presentationml/2006/ole">
            <mc:AlternateContent xmlns:mc="http://schemas.openxmlformats.org/markup-compatibility/2006">
              <mc:Choice xmlns:v="urn:schemas-microsoft-com:vml" Requires="v">
                <p:oleObj spid="_x0000_s37548" name="Equation" r:id="rId15" imgW="342751" imgH="228501" progId="Equation.DSMT4">
                  <p:embed/>
                </p:oleObj>
              </mc:Choice>
              <mc:Fallback>
                <p:oleObj name="Equation" r:id="rId15" imgW="342751"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4800600"/>
                        <a:ext cx="457200" cy="304800"/>
                      </a:xfrm>
                      <a:prstGeom prst="rect">
                        <a:avLst/>
                      </a:prstGeom>
                      <a:noFill/>
                      <a:ln>
                        <a:noFill/>
                      </a:ln>
                      <a:effectLst/>
                      <a:extLst/>
                    </p:spPr>
                  </p:pic>
                </p:oleObj>
              </mc:Fallback>
            </mc:AlternateContent>
          </a:graphicData>
        </a:graphic>
      </p:graphicFrame>
      <p:graphicFrame>
        <p:nvGraphicFramePr>
          <p:cNvPr id="20491" name="Object 24"/>
          <p:cNvGraphicFramePr>
            <a:graphicFrameLocks noChangeAspect="1"/>
          </p:cNvGraphicFramePr>
          <p:nvPr>
            <p:extLst>
              <p:ext uri="{D42A27DB-BD31-4B8C-83A1-F6EECF244321}">
                <p14:modId xmlns:p14="http://schemas.microsoft.com/office/powerpoint/2010/main" val="2075557151"/>
              </p:ext>
            </p:extLst>
          </p:nvPr>
        </p:nvGraphicFramePr>
        <p:xfrm>
          <a:off x="7010400" y="5146902"/>
          <a:ext cx="685800" cy="263298"/>
        </p:xfrm>
        <a:graphic>
          <a:graphicData uri="http://schemas.openxmlformats.org/presentationml/2006/ole">
            <mc:AlternateContent xmlns:mc="http://schemas.openxmlformats.org/markup-compatibility/2006">
              <mc:Choice xmlns:v="urn:schemas-microsoft-com:vml" Requires="v">
                <p:oleObj spid="_x0000_s37549" name="Equation" r:id="rId17" imgW="596900" imgH="228600" progId="Equation.DSMT4">
                  <p:embed/>
                </p:oleObj>
              </mc:Choice>
              <mc:Fallback>
                <p:oleObj name="Equation" r:id="rId17" imgW="5969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5146902"/>
                        <a:ext cx="685800" cy="263298"/>
                      </a:xfrm>
                      <a:prstGeom prst="rect">
                        <a:avLst/>
                      </a:prstGeom>
                      <a:noFill/>
                      <a:ln>
                        <a:noFill/>
                      </a:ln>
                      <a:effectLst/>
                      <a:extLst/>
                    </p:spPr>
                  </p:pic>
                </p:oleObj>
              </mc:Fallback>
            </mc:AlternateContent>
          </a:graphicData>
        </a:graphic>
      </p:graphicFrame>
      <p:sp>
        <p:nvSpPr>
          <p:cNvPr id="3" name="Slide Number Placeholder 2"/>
          <p:cNvSpPr>
            <a:spLocks noGrp="1"/>
          </p:cNvSpPr>
          <p:nvPr>
            <p:ph type="sldNum" sz="quarter" idx="12"/>
          </p:nvPr>
        </p:nvSpPr>
        <p:spPr/>
        <p:txBody>
          <a:bodyPr/>
          <a:lstStyle/>
          <a:p>
            <a:fld id="{4804998C-B093-4A55-A474-0DAC20B526C5}" type="slidenum">
              <a:rPr lang="en-US" altLang="en-US" smtClean="0"/>
              <a:pPr/>
              <a:t>21</a:t>
            </a:fld>
            <a:endParaRPr lang="en-US" altLang="en-US" dirty="0"/>
          </a:p>
        </p:txBody>
      </p:sp>
    </p:spTree>
    <p:extLst>
      <p:ext uri="{BB962C8B-B14F-4D97-AF65-F5344CB8AC3E}">
        <p14:creationId xmlns:p14="http://schemas.microsoft.com/office/powerpoint/2010/main" val="3187193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SymmUnsymmSolD0_25_1_75N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01723"/>
            <a:ext cx="8458200" cy="519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0" name="Object 8"/>
          <p:cNvGraphicFramePr>
            <a:graphicFrameLocks noGrp="1" noChangeAspect="1"/>
          </p:cNvGraphicFramePr>
          <p:nvPr>
            <p:ph sz="quarter" idx="1"/>
            <p:extLst>
              <p:ext uri="{D42A27DB-BD31-4B8C-83A1-F6EECF244321}">
                <p14:modId xmlns:p14="http://schemas.microsoft.com/office/powerpoint/2010/main" val="2462708399"/>
              </p:ext>
            </p:extLst>
          </p:nvPr>
        </p:nvGraphicFramePr>
        <p:xfrm>
          <a:off x="923312" y="622300"/>
          <a:ext cx="6849088" cy="368300"/>
        </p:xfrm>
        <a:graphic>
          <a:graphicData uri="http://schemas.openxmlformats.org/presentationml/2006/ole">
            <mc:AlternateContent xmlns:mc="http://schemas.openxmlformats.org/markup-compatibility/2006">
              <mc:Choice xmlns:v="urn:schemas-microsoft-com:vml" Requires="v">
                <p:oleObj spid="_x0000_s38292" name="Equation" r:id="rId5" imgW="3771720" imgH="203040" progId="Equation.DSMT4">
                  <p:embed/>
                </p:oleObj>
              </mc:Choice>
              <mc:Fallback>
                <p:oleObj name="Equation" r:id="rId5" imgW="3771720" imgH="203040" progId="Equation.DSMT4">
                  <p:embed/>
                  <p:pic>
                    <p:nvPicPr>
                      <p:cNvPr id="0" name=""/>
                      <p:cNvPicPr>
                        <a:picLocks noChangeAspect="1" noChangeArrowheads="1"/>
                      </p:cNvPicPr>
                      <p:nvPr/>
                    </p:nvPicPr>
                    <p:blipFill>
                      <a:blip r:embed="rId6"/>
                      <a:srcRect/>
                      <a:stretch>
                        <a:fillRect/>
                      </a:stretch>
                    </p:blipFill>
                    <p:spPr bwMode="auto">
                      <a:xfrm>
                        <a:off x="923312" y="622300"/>
                        <a:ext cx="6849088" cy="368300"/>
                      </a:xfrm>
                      <a:prstGeom prst="rect">
                        <a:avLst/>
                      </a:prstGeom>
                      <a:noFill/>
                      <a:ln>
                        <a:noFill/>
                      </a:ln>
                      <a:effectLst/>
                      <a:extLst/>
                    </p:spPr>
                  </p:pic>
                </p:oleObj>
              </mc:Fallback>
            </mc:AlternateContent>
          </a:graphicData>
        </a:graphic>
      </p:graphicFrame>
      <p:sp>
        <p:nvSpPr>
          <p:cNvPr id="3" name="Slide Number Placeholder 2"/>
          <p:cNvSpPr>
            <a:spLocks noGrp="1"/>
          </p:cNvSpPr>
          <p:nvPr>
            <p:ph type="sldNum" sz="quarter" idx="12"/>
          </p:nvPr>
        </p:nvSpPr>
        <p:spPr/>
        <p:txBody>
          <a:bodyPr/>
          <a:lstStyle/>
          <a:p>
            <a:fld id="{4804998C-B093-4A55-A474-0DAC20B526C5}" type="slidenum">
              <a:rPr lang="en-US" altLang="en-US" smtClean="0"/>
              <a:pPr/>
              <a:t>22</a:t>
            </a:fld>
            <a:endParaRPr lang="en-US" altLang="en-US" dirty="0"/>
          </a:p>
        </p:txBody>
      </p:sp>
    </p:spTree>
    <p:extLst>
      <p:ext uri="{BB962C8B-B14F-4D97-AF65-F5344CB8AC3E}">
        <p14:creationId xmlns:p14="http://schemas.microsoft.com/office/powerpoint/2010/main" val="667287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p:txBody>
          <a:bodyPr/>
          <a:lstStyle/>
          <a:p>
            <a:endParaRPr lang="en-US"/>
          </a:p>
        </p:txBody>
      </p:sp>
      <p:sp>
        <p:nvSpPr>
          <p:cNvPr id="7" name="Slide Number Placeholder 6"/>
          <p:cNvSpPr>
            <a:spLocks noGrp="1"/>
          </p:cNvSpPr>
          <p:nvPr>
            <p:ph type="sldNum" sz="quarter" idx="12"/>
          </p:nvPr>
        </p:nvSpPr>
        <p:spPr/>
        <p:txBody>
          <a:bodyPr/>
          <a:lstStyle/>
          <a:p>
            <a:fld id="{4804998C-B093-4A55-A474-0DAC20B526C5}" type="slidenum">
              <a:rPr lang="en-US" altLang="en-US" smtClean="0"/>
              <a:pPr/>
              <a:t>23</a:t>
            </a:fld>
            <a:endParaRPr lang="en-US" altLang="en-US" dirty="0"/>
          </a:p>
        </p:txBody>
      </p:sp>
      <p:pic>
        <p:nvPicPr>
          <p:cNvPr id="8" name="Picture 7" descr="SymmUnsymmSolD0_25_1_75N23Pow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Grp="1" noChangeAspect="1"/>
          </p:cNvGraphicFramePr>
          <p:nvPr>
            <p:extLst>
              <p:ext uri="{D42A27DB-BD31-4B8C-83A1-F6EECF244321}">
                <p14:modId xmlns:p14="http://schemas.microsoft.com/office/powerpoint/2010/main" val="1615968207"/>
              </p:ext>
            </p:extLst>
          </p:nvPr>
        </p:nvGraphicFramePr>
        <p:xfrm>
          <a:off x="838200" y="533400"/>
          <a:ext cx="7884473" cy="457200"/>
        </p:xfrm>
        <a:graphic>
          <a:graphicData uri="http://schemas.openxmlformats.org/presentationml/2006/ole">
            <mc:AlternateContent xmlns:mc="http://schemas.openxmlformats.org/markup-compatibility/2006">
              <mc:Choice xmlns:v="urn:schemas-microsoft-com:vml" Requires="v">
                <p:oleObj spid="_x0000_s63508" name="Equation" r:id="rId4" imgW="3492500" imgH="203200" progId="Equation.DSMT4">
                  <p:embed/>
                </p:oleObj>
              </mc:Choice>
              <mc:Fallback>
                <p:oleObj name="Equation" r:id="rId4" imgW="3492500" imgH="203200" progId="Equation.DSMT4">
                  <p:embed/>
                  <p:pic>
                    <p:nvPicPr>
                      <p:cNvPr id="0"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33400"/>
                        <a:ext cx="7884473" cy="457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79045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04998C-B093-4A55-A474-0DAC20B526C5}" type="slidenum">
              <a:rPr lang="en-US" altLang="en-US" smtClean="0"/>
              <a:pPr/>
              <a:t>24</a:t>
            </a:fld>
            <a:endParaRPr lang="en-US" altLang="en-US" dirty="0"/>
          </a:p>
        </p:txBody>
      </p:sp>
      <p:pic>
        <p:nvPicPr>
          <p:cNvPr id="8" name="Picture 4" descr="Asymm_N1234_D1_75_Power0_65_UpperBranch_OneFunc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71600"/>
            <a:ext cx="411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Grp="1" noChangeAspect="1"/>
          </p:cNvGraphicFramePr>
          <p:nvPr>
            <p:extLst>
              <p:ext uri="{D42A27DB-BD31-4B8C-83A1-F6EECF244321}">
                <p14:modId xmlns:p14="http://schemas.microsoft.com/office/powerpoint/2010/main" val="2462588755"/>
              </p:ext>
            </p:extLst>
          </p:nvPr>
        </p:nvGraphicFramePr>
        <p:xfrm>
          <a:off x="228599" y="304800"/>
          <a:ext cx="3751375" cy="304800"/>
        </p:xfrm>
        <a:graphic>
          <a:graphicData uri="http://schemas.openxmlformats.org/presentationml/2006/ole">
            <mc:AlternateContent xmlns:mc="http://schemas.openxmlformats.org/markup-compatibility/2006">
              <mc:Choice xmlns:v="urn:schemas-microsoft-com:vml" Requires="v">
                <p:oleObj spid="_x0000_s62504" name="Equation" r:id="rId4" imgW="2819400" imgH="228600" progId="Equation.DSMT4">
                  <p:embed/>
                </p:oleObj>
              </mc:Choice>
              <mc:Fallback>
                <p:oleObj name="Equation" r:id="rId4" imgW="2819400" imgH="228600" progId="Equation.DSMT4">
                  <p:embed/>
                  <p:pic>
                    <p:nvPicPr>
                      <p:cNvPr id="0" name="Object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304800"/>
                        <a:ext cx="3751375" cy="304800"/>
                      </a:xfrm>
                      <a:prstGeom prst="rect">
                        <a:avLst/>
                      </a:prstGeom>
                      <a:noFill/>
                      <a:ln>
                        <a:noFill/>
                      </a:ln>
                      <a:effectLst/>
                    </p:spPr>
                  </p:pic>
                </p:oleObj>
              </mc:Fallback>
            </mc:AlternateContent>
          </a:graphicData>
        </a:graphic>
      </p:graphicFrame>
      <p:pic>
        <p:nvPicPr>
          <p:cNvPr id="10" name="Picture 5" descr="Asymm_N1234_D1_75_Power0_8_UpperBranch_OneFunct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219200"/>
            <a:ext cx="403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10"/>
          <p:cNvGraphicFramePr>
            <a:graphicFrameLocks noGrp="1" noChangeAspect="1"/>
          </p:cNvGraphicFramePr>
          <p:nvPr>
            <p:extLst>
              <p:ext uri="{D42A27DB-BD31-4B8C-83A1-F6EECF244321}">
                <p14:modId xmlns:p14="http://schemas.microsoft.com/office/powerpoint/2010/main" val="601459735"/>
              </p:ext>
            </p:extLst>
          </p:nvPr>
        </p:nvGraphicFramePr>
        <p:xfrm>
          <a:off x="5181600" y="304800"/>
          <a:ext cx="3612444" cy="304800"/>
        </p:xfrm>
        <a:graphic>
          <a:graphicData uri="http://schemas.openxmlformats.org/presentationml/2006/ole">
            <mc:AlternateContent xmlns:mc="http://schemas.openxmlformats.org/markup-compatibility/2006">
              <mc:Choice xmlns:v="urn:schemas-microsoft-com:vml" Requires="v">
                <p:oleObj spid="_x0000_s62505" name="Equation" r:id="rId7" imgW="2705100" imgH="228600" progId="Equation.DSMT4">
                  <p:embed/>
                </p:oleObj>
              </mc:Choice>
              <mc:Fallback>
                <p:oleObj name="Equation" r:id="rId7" imgW="2705100" imgH="228600" progId="Equation.DSMT4">
                  <p:embed/>
                  <p:pic>
                    <p:nvPicPr>
                      <p:cNvPr id="0" name="Object 1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04800"/>
                        <a:ext cx="3612444" cy="304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15922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Asymm_SSvsXPower2_N1234_D0_25TO1_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5334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AsymmOneFunctional_PVsqN1234D0_25TO1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769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6"/>
          <p:cNvSpPr txBox="1">
            <a:spLocks noChangeArrowheads="1"/>
          </p:cNvSpPr>
          <p:nvPr/>
        </p:nvSpPr>
        <p:spPr bwMode="auto">
          <a:xfrm>
            <a:off x="1219200" y="304800"/>
            <a:ext cx="594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dirty="0">
                <a:solidFill>
                  <a:srgbClr val="800000"/>
                </a:solidFill>
                <a:latin typeface="Batang" panose="02030600000101010101" pitchFamily="18" charset="-127"/>
              </a:rPr>
              <a:t>Maximum temperature q</a:t>
            </a:r>
            <a:r>
              <a:rPr lang="en-US" altLang="en-US" sz="1200" b="1" baseline="-25000" dirty="0">
                <a:solidFill>
                  <a:srgbClr val="800000"/>
                </a:solidFill>
                <a:latin typeface="Batang" panose="02030600000101010101" pitchFamily="18" charset="-127"/>
              </a:rPr>
              <a:t>a</a:t>
            </a:r>
            <a:r>
              <a:rPr lang="en-US" altLang="en-US" sz="1200" b="1" dirty="0">
                <a:solidFill>
                  <a:srgbClr val="800000"/>
                </a:solidFill>
                <a:latin typeface="Batang" panose="02030600000101010101" pitchFamily="18" charset="-127"/>
              </a:rPr>
              <a:t> as a function of power for several values of D and N</a:t>
            </a:r>
          </a:p>
        </p:txBody>
      </p:sp>
      <p:sp>
        <p:nvSpPr>
          <p:cNvPr id="22533" name="Text Box 7"/>
          <p:cNvSpPr txBox="1">
            <a:spLocks noChangeArrowheads="1"/>
          </p:cNvSpPr>
          <p:nvPr/>
        </p:nvSpPr>
        <p:spPr bwMode="auto">
          <a:xfrm>
            <a:off x="914400" y="3657600"/>
            <a:ext cx="411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000" b="1" dirty="0">
                <a:solidFill>
                  <a:srgbClr val="800000"/>
                </a:solidFill>
                <a:latin typeface="Batang" panose="02030600000101010101" pitchFamily="18" charset="-127"/>
              </a:rPr>
              <a:t>Asymmetric stationary temperature as a function of x when P=2</a:t>
            </a:r>
          </a:p>
        </p:txBody>
      </p:sp>
      <p:sp>
        <p:nvSpPr>
          <p:cNvPr id="22534" name="Text Box 8"/>
          <p:cNvSpPr txBox="1">
            <a:spLocks noChangeArrowheads="1"/>
          </p:cNvSpPr>
          <p:nvPr/>
        </p:nvSpPr>
        <p:spPr bwMode="auto">
          <a:xfrm>
            <a:off x="5410200" y="4343400"/>
            <a:ext cx="35052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1000" b="1" dirty="0">
                <a:solidFill>
                  <a:srgbClr val="800000"/>
                </a:solidFill>
                <a:latin typeface="Batang" panose="02030600000101010101" pitchFamily="18" charset="-127"/>
              </a:rPr>
              <a:t> For the same value of power, maximum temperature is more for a smaller value of D. This holds for all values of N. (same as symmetric case)</a:t>
            </a:r>
          </a:p>
          <a:p>
            <a:pPr algn="just" eaLnBrk="1" hangingPunct="1">
              <a:spcBef>
                <a:spcPct val="50000"/>
              </a:spcBef>
              <a:buFontTx/>
              <a:buChar char="•"/>
            </a:pPr>
            <a:r>
              <a:rPr lang="en-US" altLang="en-US" sz="1000" b="1" dirty="0">
                <a:solidFill>
                  <a:srgbClr val="800000"/>
                </a:solidFill>
                <a:latin typeface="Batang" panose="02030600000101010101" pitchFamily="18" charset="-127"/>
              </a:rPr>
              <a:t> Asymmetry and non-uniformity increase with N</a:t>
            </a:r>
          </a:p>
          <a:p>
            <a:pPr algn="just" eaLnBrk="1" hangingPunct="1">
              <a:spcBef>
                <a:spcPct val="50000"/>
              </a:spcBef>
              <a:buFontTx/>
              <a:buChar char="•"/>
            </a:pPr>
            <a:r>
              <a:rPr lang="en-US" altLang="en-US" sz="1000" b="1" dirty="0">
                <a:solidFill>
                  <a:srgbClr val="800000"/>
                </a:solidFill>
                <a:latin typeface="Batang" panose="02030600000101010101" pitchFamily="18" charset="-127"/>
              </a:rPr>
              <a:t> In the symmetric case, for a large N, the solutions were quite uniform even for small values of D. But here for a large N asymmetry increases as D decreases.</a:t>
            </a:r>
          </a:p>
          <a:p>
            <a:pPr algn="just" eaLnBrk="1" hangingPunct="1">
              <a:spcBef>
                <a:spcPct val="50000"/>
              </a:spcBef>
              <a:buFontTx/>
              <a:buChar char="•"/>
            </a:pPr>
            <a:endParaRPr lang="en-US" altLang="en-US" sz="1000" b="1" dirty="0">
              <a:solidFill>
                <a:srgbClr val="800000"/>
              </a:solidFill>
              <a:latin typeface="Batang" panose="02030600000101010101" pitchFamily="18" charset="-127"/>
            </a:endParaRPr>
          </a:p>
        </p:txBody>
      </p:sp>
      <p:sp>
        <p:nvSpPr>
          <p:cNvPr id="3" name="Slide Number Placeholder 2"/>
          <p:cNvSpPr>
            <a:spLocks noGrp="1"/>
          </p:cNvSpPr>
          <p:nvPr>
            <p:ph type="sldNum" sz="quarter" idx="12"/>
          </p:nvPr>
        </p:nvSpPr>
        <p:spPr/>
        <p:txBody>
          <a:bodyPr/>
          <a:lstStyle/>
          <a:p>
            <a:fld id="{A68562E3-8965-409E-A093-2991AB3AEA6E}" type="slidenum">
              <a:rPr lang="en-US" smtClean="0"/>
              <a:t>25</a:t>
            </a:fld>
            <a:endParaRPr lang="en-US" dirty="0"/>
          </a:p>
        </p:txBody>
      </p:sp>
    </p:spTree>
    <p:extLst>
      <p:ext uri="{BB962C8B-B14F-4D97-AF65-F5344CB8AC3E}">
        <p14:creationId xmlns:p14="http://schemas.microsoft.com/office/powerpoint/2010/main" val="3599948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2362200" y="381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b="1" dirty="0">
                <a:latin typeface="Batang" pitchFamily="18" charset="-127"/>
              </a:rPr>
              <a:t>Linear stability analysis</a:t>
            </a:r>
          </a:p>
        </p:txBody>
      </p:sp>
      <p:graphicFrame>
        <p:nvGraphicFramePr>
          <p:cNvPr id="23555" name="Object 6"/>
          <p:cNvGraphicFramePr>
            <a:graphicFrameLocks noChangeAspect="1"/>
          </p:cNvGraphicFramePr>
          <p:nvPr>
            <p:ph/>
            <p:extLst>
              <p:ext uri="{D42A27DB-BD31-4B8C-83A1-F6EECF244321}">
                <p14:modId xmlns:p14="http://schemas.microsoft.com/office/powerpoint/2010/main" val="3918978985"/>
              </p:ext>
            </p:extLst>
          </p:nvPr>
        </p:nvGraphicFramePr>
        <p:xfrm>
          <a:off x="609600" y="1219200"/>
          <a:ext cx="6806549" cy="5105399"/>
        </p:xfrm>
        <a:graphic>
          <a:graphicData uri="http://schemas.openxmlformats.org/presentationml/2006/ole">
            <mc:AlternateContent xmlns:mc="http://schemas.openxmlformats.org/markup-compatibility/2006">
              <mc:Choice xmlns:v="urn:schemas-microsoft-com:vml" Requires="v">
                <p:oleObj spid="_x0000_s42052" name="Equation" r:id="rId4" imgW="3759120" imgH="2819160" progId="Equation.DSMT4">
                  <p:embed/>
                </p:oleObj>
              </mc:Choice>
              <mc:Fallback>
                <p:oleObj name="Equation" r:id="rId4" imgW="3759120" imgH="2819160" progId="Equation.DSMT4">
                  <p:embed/>
                  <p:pic>
                    <p:nvPicPr>
                      <p:cNvPr id="0" name=""/>
                      <p:cNvPicPr>
                        <a:picLocks noChangeAspect="1" noChangeArrowheads="1"/>
                      </p:cNvPicPr>
                      <p:nvPr/>
                    </p:nvPicPr>
                    <p:blipFill>
                      <a:blip r:embed="rId5"/>
                      <a:srcRect/>
                      <a:stretch>
                        <a:fillRect/>
                      </a:stretch>
                    </p:blipFill>
                    <p:spPr bwMode="auto">
                      <a:xfrm>
                        <a:off x="609600" y="1219200"/>
                        <a:ext cx="6806549" cy="5105399"/>
                      </a:xfrm>
                      <a:prstGeom prst="rect">
                        <a:avLst/>
                      </a:prstGeom>
                      <a:noFill/>
                      <a:ln>
                        <a:noFill/>
                      </a:ln>
                      <a:effectLst/>
                    </p:spPr>
                  </p:pic>
                </p:oleObj>
              </mc:Fallback>
            </mc:AlternateContent>
          </a:graphicData>
        </a:graphic>
      </p:graphicFrame>
      <p:sp>
        <p:nvSpPr>
          <p:cNvPr id="23556" name="Text Box 8"/>
          <p:cNvSpPr txBox="1">
            <a:spLocks noChangeArrowheads="1"/>
          </p:cNvSpPr>
          <p:nvPr/>
        </p:nvSpPr>
        <p:spPr bwMode="auto">
          <a:xfrm>
            <a:off x="7696200" y="4572000"/>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b="1" dirty="0">
                <a:solidFill>
                  <a:schemeClr val="accent2"/>
                </a:solidFill>
              </a:rPr>
              <a:t>(E1)</a:t>
            </a:r>
          </a:p>
        </p:txBody>
      </p:sp>
      <p:sp>
        <p:nvSpPr>
          <p:cNvPr id="3" name="Slide Number Placeholder 2"/>
          <p:cNvSpPr>
            <a:spLocks noGrp="1"/>
          </p:cNvSpPr>
          <p:nvPr>
            <p:ph type="sldNum" sz="quarter" idx="12"/>
          </p:nvPr>
        </p:nvSpPr>
        <p:spPr/>
        <p:txBody>
          <a:bodyPr/>
          <a:lstStyle/>
          <a:p>
            <a:fld id="{9D98C6F7-4720-4896-8DBC-F399F87F7C14}" type="slidenum">
              <a:rPr lang="en-US" altLang="en-US" smtClean="0"/>
              <a:pPr/>
              <a:t>26</a:t>
            </a:fld>
            <a:endParaRPr lang="en-US" altLang="en-US" dirty="0"/>
          </a:p>
        </p:txBody>
      </p:sp>
    </p:spTree>
    <p:extLst>
      <p:ext uri="{BB962C8B-B14F-4D97-AF65-F5344CB8AC3E}">
        <p14:creationId xmlns:p14="http://schemas.microsoft.com/office/powerpoint/2010/main" val="577533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4"/>
          <p:cNvSpPr txBox="1">
            <a:spLocks noChangeArrowheads="1"/>
          </p:cNvSpPr>
          <p:nvPr/>
        </p:nvSpPr>
        <p:spPr bwMode="auto">
          <a:xfrm>
            <a:off x="609600" y="3491805"/>
            <a:ext cx="82296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Case  n&gt;=1:   Local eigenvalues</a:t>
            </a:r>
            <a:r>
              <a:rPr lang="en-US" altLang="en-US" sz="2000" dirty="0">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1400" b="1" dirty="0" smtClean="0">
                <a:latin typeface="Times New Roman" panose="02020603050405020304" pitchFamily="18" charset="0"/>
                <a:cs typeface="Times New Roman" panose="02020603050405020304" pitchFamily="18" charset="0"/>
              </a:rPr>
              <a:t>The </a:t>
            </a:r>
            <a:r>
              <a:rPr lang="en-US" altLang="en-US" sz="1400" b="1" dirty="0">
                <a:latin typeface="Times New Roman" panose="02020603050405020304" pitchFamily="18" charset="0"/>
                <a:cs typeface="Times New Roman" panose="02020603050405020304" pitchFamily="18" charset="0"/>
              </a:rPr>
              <a:t>shooting method is used again to find the eigenvalues and eigenfunctions. The above values provide the starting values to begin the continuation procedure to determine </a:t>
            </a:r>
            <a:r>
              <a:rPr lang="en-US" altLang="en-US" sz="1400" b="1" dirty="0" smtClean="0">
                <a:latin typeface="Times New Roman" panose="02020603050405020304" pitchFamily="18" charset="0"/>
                <a:cs typeface="Times New Roman" panose="02020603050405020304" pitchFamily="18" charset="0"/>
              </a:rPr>
              <a:t>                          as </a:t>
            </a:r>
            <a:r>
              <a:rPr lang="en-US" altLang="en-US" sz="1400" b="1" dirty="0">
                <a:latin typeface="Times New Roman" panose="02020603050405020304" pitchFamily="18" charset="0"/>
                <a:cs typeface="Times New Roman" panose="02020603050405020304" pitchFamily="18" charset="0"/>
              </a:rPr>
              <a:t>a function </a:t>
            </a:r>
            <a:r>
              <a:rPr lang="en-US" altLang="en-US" sz="1400" b="1" dirty="0" smtClean="0">
                <a:latin typeface="Times New Roman" panose="02020603050405020304" pitchFamily="18" charset="0"/>
                <a:cs typeface="Times New Roman" panose="02020603050405020304" pitchFamily="18" charset="0"/>
              </a:rPr>
              <a:t>of         </a:t>
            </a:r>
            <a:r>
              <a:rPr lang="en-US" altLang="en-US" sz="1400" b="1" dirty="0">
                <a:solidFill>
                  <a:srgbClr val="800000"/>
                </a:solidFill>
                <a:latin typeface="Batang" pitchFamily="18" charset="-127"/>
              </a:rPr>
              <a:t>.</a:t>
            </a:r>
          </a:p>
        </p:txBody>
      </p:sp>
      <p:sp>
        <p:nvSpPr>
          <p:cNvPr id="24579" name="Text Box 4"/>
          <p:cNvSpPr txBox="1">
            <a:spLocks noChangeArrowheads="1"/>
          </p:cNvSpPr>
          <p:nvPr/>
        </p:nvSpPr>
        <p:spPr bwMode="auto">
          <a:xfrm>
            <a:off x="609600" y="906214"/>
            <a:ext cx="80772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Case n=0:  Non local eigenvalues</a:t>
            </a:r>
            <a:r>
              <a:rPr lang="en-US" altLang="en-US" sz="2000" dirty="0">
                <a:latin typeface="Times New Roman" panose="02020603050405020304" pitchFamily="18" charset="0"/>
                <a:cs typeface="Times New Roman" panose="02020603050405020304" pitchFamily="18" charset="0"/>
              </a:rPr>
              <a:t> </a:t>
            </a:r>
          </a:p>
          <a:p>
            <a:pPr algn="just" eaLnBrk="1" hangingPunct="1">
              <a:spcBef>
                <a:spcPct val="50000"/>
              </a:spcBef>
              <a:buFontTx/>
              <a:buNone/>
            </a:pPr>
            <a:r>
              <a:rPr lang="en-US" altLang="en-US" sz="1400" b="1" dirty="0">
                <a:latin typeface="Times New Roman" panose="02020603050405020304" pitchFamily="18" charset="0"/>
                <a:cs typeface="Times New Roman" panose="02020603050405020304" pitchFamily="18" charset="0"/>
              </a:rPr>
              <a:t>When the symmetric stationary solution is used in (E1) and P&lt;&lt;1, a simple perturbation expansion of (E1) gives</a:t>
            </a:r>
          </a:p>
        </p:txBody>
      </p:sp>
      <p:graphicFrame>
        <p:nvGraphicFramePr>
          <p:cNvPr id="24580" name="Object 15"/>
          <p:cNvGraphicFramePr>
            <a:graphicFrameLocks noChangeAspect="1"/>
          </p:cNvGraphicFramePr>
          <p:nvPr>
            <p:ph sz="quarter" idx="1"/>
            <p:extLst>
              <p:ext uri="{D42A27DB-BD31-4B8C-83A1-F6EECF244321}">
                <p14:modId xmlns:p14="http://schemas.microsoft.com/office/powerpoint/2010/main" val="1122627399"/>
              </p:ext>
            </p:extLst>
          </p:nvPr>
        </p:nvGraphicFramePr>
        <p:xfrm>
          <a:off x="5943600" y="4510087"/>
          <a:ext cx="990600" cy="366713"/>
        </p:xfrm>
        <a:graphic>
          <a:graphicData uri="http://schemas.openxmlformats.org/presentationml/2006/ole">
            <mc:AlternateContent xmlns:mc="http://schemas.openxmlformats.org/markup-compatibility/2006">
              <mc:Choice xmlns:v="urn:schemas-microsoft-com:vml" Requires="v">
                <p:oleObj spid="_x0000_s43270" name="Equation" r:id="rId4" imgW="685800" imgH="254000" progId="Equation.DSMT4">
                  <p:embed/>
                </p:oleObj>
              </mc:Choice>
              <mc:Fallback>
                <p:oleObj name="Equation" r:id="rId4" imgW="685800" imgH="254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510087"/>
                        <a:ext cx="990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9"/>
          <p:cNvGraphicFramePr>
            <a:graphicFrameLocks noChangeAspect="1"/>
          </p:cNvGraphicFramePr>
          <p:nvPr>
            <p:ph sz="quarter" idx="2"/>
            <p:extLst>
              <p:ext uri="{D42A27DB-BD31-4B8C-83A1-F6EECF244321}">
                <p14:modId xmlns:p14="http://schemas.microsoft.com/office/powerpoint/2010/main" val="924023517"/>
              </p:ext>
            </p:extLst>
          </p:nvPr>
        </p:nvGraphicFramePr>
        <p:xfrm>
          <a:off x="1322388" y="1976437"/>
          <a:ext cx="4060825" cy="690563"/>
        </p:xfrm>
        <a:graphic>
          <a:graphicData uri="http://schemas.openxmlformats.org/presentationml/2006/ole">
            <mc:AlternateContent xmlns:mc="http://schemas.openxmlformats.org/markup-compatibility/2006">
              <mc:Choice xmlns:v="urn:schemas-microsoft-com:vml" Requires="v">
                <p:oleObj spid="_x0000_s43271" name="Equation" r:id="rId6" imgW="3136900" imgH="533400" progId="Equation.DSMT4">
                  <p:embed/>
                </p:oleObj>
              </mc:Choice>
              <mc:Fallback>
                <p:oleObj name="Equation" r:id="rId6" imgW="3136900" imgH="533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2388" y="1976437"/>
                        <a:ext cx="4060825"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18"/>
          <p:cNvGraphicFramePr>
            <a:graphicFrameLocks noChangeAspect="1"/>
          </p:cNvGraphicFramePr>
          <p:nvPr>
            <p:ph sz="quarter" idx="3"/>
            <p:extLst>
              <p:ext uri="{D42A27DB-BD31-4B8C-83A1-F6EECF244321}">
                <p14:modId xmlns:p14="http://schemas.microsoft.com/office/powerpoint/2010/main" val="27677501"/>
              </p:ext>
            </p:extLst>
          </p:nvPr>
        </p:nvGraphicFramePr>
        <p:xfrm>
          <a:off x="8305800" y="4495800"/>
          <a:ext cx="220663" cy="304800"/>
        </p:xfrm>
        <a:graphic>
          <a:graphicData uri="http://schemas.openxmlformats.org/presentationml/2006/ole">
            <mc:AlternateContent xmlns:mc="http://schemas.openxmlformats.org/markup-compatibility/2006">
              <mc:Choice xmlns:v="urn:schemas-microsoft-com:vml" Requires="v">
                <p:oleObj spid="_x0000_s43272" name="Equation" r:id="rId8" imgW="165028" imgH="228501" progId="Equation.DSMT4">
                  <p:embed/>
                </p:oleObj>
              </mc:Choice>
              <mc:Fallback>
                <p:oleObj name="Equation" r:id="rId8" imgW="165028"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4495800"/>
                        <a:ext cx="2206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Text Box 13"/>
          <p:cNvSpPr txBox="1">
            <a:spLocks noChangeArrowheads="1"/>
          </p:cNvSpPr>
          <p:nvPr/>
        </p:nvSpPr>
        <p:spPr bwMode="auto">
          <a:xfrm>
            <a:off x="1752600" y="228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en-US" sz="2000" b="1" dirty="0">
                <a:latin typeface="Batang" pitchFamily="18" charset="-127"/>
              </a:rPr>
              <a:t>Stability of </a:t>
            </a:r>
            <a:r>
              <a:rPr lang="en-US" altLang="en-US" sz="2000" b="1" dirty="0" smtClean="0">
                <a:latin typeface="Batang" pitchFamily="18" charset="-127"/>
              </a:rPr>
              <a:t>stationary </a:t>
            </a:r>
            <a:r>
              <a:rPr lang="en-US" altLang="en-US" sz="2000" b="1" dirty="0">
                <a:latin typeface="Batang" pitchFamily="18" charset="-127"/>
              </a:rPr>
              <a:t>solution</a:t>
            </a:r>
          </a:p>
        </p:txBody>
      </p:sp>
      <p:graphicFrame>
        <p:nvGraphicFramePr>
          <p:cNvPr id="24584" name="Object 22"/>
          <p:cNvGraphicFramePr>
            <a:graphicFrameLocks noChangeAspect="1"/>
          </p:cNvGraphicFramePr>
          <p:nvPr>
            <p:ph sz="quarter" idx="4"/>
            <p:extLst>
              <p:ext uri="{D42A27DB-BD31-4B8C-83A1-F6EECF244321}">
                <p14:modId xmlns:p14="http://schemas.microsoft.com/office/powerpoint/2010/main" val="2359184542"/>
              </p:ext>
            </p:extLst>
          </p:nvPr>
        </p:nvGraphicFramePr>
        <p:xfrm>
          <a:off x="4343400" y="3651250"/>
          <a:ext cx="3810000" cy="615950"/>
        </p:xfrm>
        <a:graphic>
          <a:graphicData uri="http://schemas.openxmlformats.org/presentationml/2006/ole">
            <mc:AlternateContent xmlns:mc="http://schemas.openxmlformats.org/markup-compatibility/2006">
              <mc:Choice xmlns:v="urn:schemas-microsoft-com:vml" Requires="v">
                <p:oleObj spid="_x0000_s43273" name="Equation" r:id="rId10" imgW="2590800" imgH="419100" progId="Equation.DSMT4">
                  <p:embed/>
                </p:oleObj>
              </mc:Choice>
              <mc:Fallback>
                <p:oleObj name="Equation" r:id="rId10" imgW="25908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3651250"/>
                        <a:ext cx="38100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804998C-B093-4A55-A474-0DAC20B526C5}" type="slidenum">
              <a:rPr lang="en-US" altLang="en-US" smtClean="0"/>
              <a:pPr/>
              <a:t>27</a:t>
            </a:fld>
            <a:endParaRPr lang="en-US" altLang="en-US" dirty="0"/>
          </a:p>
        </p:txBody>
      </p:sp>
    </p:spTree>
    <p:extLst>
      <p:ext uri="{BB962C8B-B14F-4D97-AF65-F5344CB8AC3E}">
        <p14:creationId xmlns:p14="http://schemas.microsoft.com/office/powerpoint/2010/main" val="2074418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8"/>
          <p:cNvSpPr txBox="1">
            <a:spLocks noChangeArrowheads="1"/>
          </p:cNvSpPr>
          <p:nvPr/>
        </p:nvSpPr>
        <p:spPr bwMode="auto">
          <a:xfrm>
            <a:off x="533400" y="5491371"/>
            <a:ext cx="78486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None/>
            </a:pPr>
            <a:r>
              <a:rPr lang="en-US" altLang="en-US" sz="1400" b="1" dirty="0" smtClean="0">
                <a:latin typeface="Times New Roman" panose="02020603050405020304" pitchFamily="18" charset="0"/>
                <a:cs typeface="Times New Roman" panose="02020603050405020304" pitchFamily="18" charset="0"/>
              </a:rPr>
              <a:t>Lowest </a:t>
            </a:r>
            <a:r>
              <a:rPr lang="en-US" altLang="en-US" sz="1400" b="1" dirty="0">
                <a:latin typeface="Times New Roman" panose="02020603050405020304" pitchFamily="18" charset="0"/>
                <a:cs typeface="Times New Roman" panose="02020603050405020304" pitchFamily="18" charset="0"/>
              </a:rPr>
              <a:t>eigenvalue is unstable on the middle branch. For D=1 and N&gt;1, the </a:t>
            </a:r>
            <a:r>
              <a:rPr lang="en-US" altLang="en-US" sz="1400" b="1" dirty="0" smtClean="0">
                <a:latin typeface="Times New Roman" panose="02020603050405020304" pitchFamily="18" charset="0"/>
                <a:cs typeface="Times New Roman" panose="02020603050405020304" pitchFamily="18" charset="0"/>
              </a:rPr>
              <a:t>second </a:t>
            </a:r>
            <a:r>
              <a:rPr lang="en-US" altLang="en-US" sz="1400" b="1" dirty="0">
                <a:latin typeface="Times New Roman" panose="02020603050405020304" pitchFamily="18" charset="0"/>
                <a:cs typeface="Times New Roman" panose="02020603050405020304" pitchFamily="18" charset="0"/>
              </a:rPr>
              <a:t>non-local eigenvalue becomes negative just where the lowest eigenvalue was going to become positive.</a:t>
            </a:r>
          </a:p>
          <a:p>
            <a:pPr algn="just" eaLnBrk="1" hangingPunct="1">
              <a:spcBef>
                <a:spcPct val="50000"/>
              </a:spcBef>
            </a:pPr>
            <a:r>
              <a:rPr lang="en-US" altLang="en-US" sz="1400" b="1" dirty="0" smtClean="0">
                <a:latin typeface="Times New Roman" panose="02020603050405020304" pitchFamily="18" charset="0"/>
                <a:cs typeface="Times New Roman" panose="02020603050405020304" pitchFamily="18" charset="0"/>
              </a:rPr>
              <a:t>                 if </a:t>
            </a:r>
            <a:r>
              <a:rPr lang="en-US" altLang="en-US" sz="1400" b="1" dirty="0">
                <a:latin typeface="Times New Roman" panose="02020603050405020304" pitchFamily="18" charset="0"/>
                <a:cs typeface="Times New Roman" panose="02020603050405020304" pitchFamily="18" charset="0"/>
              </a:rPr>
              <a:t>j is odd and j&lt;N. e.g.               </a:t>
            </a:r>
            <a:r>
              <a:rPr lang="en-US" altLang="en-US" sz="1400" b="1" dirty="0" smtClean="0">
                <a:latin typeface="Times New Roman" panose="02020603050405020304" pitchFamily="18" charset="0"/>
                <a:cs typeface="Times New Roman" panose="02020603050405020304" pitchFamily="18" charset="0"/>
              </a:rPr>
              <a:t>for </a:t>
            </a:r>
            <a:r>
              <a:rPr lang="en-US" altLang="en-US" sz="1400" b="1" dirty="0">
                <a:latin typeface="Times New Roman" panose="02020603050405020304" pitchFamily="18" charset="0"/>
                <a:cs typeface="Times New Roman" panose="02020603050405020304" pitchFamily="18" charset="0"/>
              </a:rPr>
              <a:t>N=4. This suggests that another asymmetric bifurcation branch emerges where this eiegnvalue becomes negative.</a:t>
            </a:r>
          </a:p>
        </p:txBody>
      </p:sp>
      <p:pic>
        <p:nvPicPr>
          <p:cNvPr id="25604" name="Picture 4" descr="Lambda0And1_N1234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877146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5" name="Object 5"/>
          <p:cNvGraphicFramePr>
            <a:graphicFrameLocks noChangeAspect="1"/>
          </p:cNvGraphicFramePr>
          <p:nvPr>
            <p:ph sz="half" idx="1"/>
            <p:extLst>
              <p:ext uri="{D42A27DB-BD31-4B8C-83A1-F6EECF244321}">
                <p14:modId xmlns:p14="http://schemas.microsoft.com/office/powerpoint/2010/main" val="2841339282"/>
              </p:ext>
            </p:extLst>
          </p:nvPr>
        </p:nvGraphicFramePr>
        <p:xfrm>
          <a:off x="2217738" y="304800"/>
          <a:ext cx="4918752" cy="457200"/>
        </p:xfrm>
        <a:graphic>
          <a:graphicData uri="http://schemas.openxmlformats.org/presentationml/2006/ole">
            <mc:AlternateContent xmlns:mc="http://schemas.openxmlformats.org/markup-compatibility/2006">
              <mc:Choice xmlns:v="urn:schemas-microsoft-com:vml" Requires="v">
                <p:oleObj spid="_x0000_s44232" name="Equation" r:id="rId5" imgW="2590560" imgH="241200" progId="Equation.DSMT4">
                  <p:embed/>
                </p:oleObj>
              </mc:Choice>
              <mc:Fallback>
                <p:oleObj name="Equation" r:id="rId5" imgW="2590560" imgH="241200" progId="Equation.DSMT4">
                  <p:embed/>
                  <p:pic>
                    <p:nvPicPr>
                      <p:cNvPr id="0" name=""/>
                      <p:cNvPicPr>
                        <a:picLocks noChangeAspect="1" noChangeArrowheads="1"/>
                      </p:cNvPicPr>
                      <p:nvPr/>
                    </p:nvPicPr>
                    <p:blipFill>
                      <a:blip r:embed="rId6"/>
                      <a:srcRect/>
                      <a:stretch>
                        <a:fillRect/>
                      </a:stretch>
                    </p:blipFill>
                    <p:spPr bwMode="auto">
                      <a:xfrm>
                        <a:off x="2217738" y="304800"/>
                        <a:ext cx="4918752" cy="457200"/>
                      </a:xfrm>
                      <a:prstGeom prst="rect">
                        <a:avLst/>
                      </a:prstGeom>
                      <a:noFill/>
                      <a:ln>
                        <a:noFill/>
                      </a:ln>
                      <a:effectLst/>
                    </p:spPr>
                  </p:pic>
                </p:oleObj>
              </mc:Fallback>
            </mc:AlternateContent>
          </a:graphicData>
        </a:graphic>
      </p:graphicFrame>
      <p:graphicFrame>
        <p:nvGraphicFramePr>
          <p:cNvPr id="25606" name="Object 9"/>
          <p:cNvGraphicFramePr>
            <a:graphicFrameLocks noChangeAspect="1"/>
          </p:cNvGraphicFramePr>
          <p:nvPr>
            <p:ph sz="quarter" idx="2"/>
            <p:extLst>
              <p:ext uri="{D42A27DB-BD31-4B8C-83A1-F6EECF244321}">
                <p14:modId xmlns:p14="http://schemas.microsoft.com/office/powerpoint/2010/main" val="1174207497"/>
              </p:ext>
            </p:extLst>
          </p:nvPr>
        </p:nvGraphicFramePr>
        <p:xfrm>
          <a:off x="836863" y="6022285"/>
          <a:ext cx="534737" cy="317500"/>
        </p:xfrm>
        <a:graphic>
          <a:graphicData uri="http://schemas.openxmlformats.org/presentationml/2006/ole">
            <mc:AlternateContent xmlns:mc="http://schemas.openxmlformats.org/markup-compatibility/2006">
              <mc:Choice xmlns:v="urn:schemas-microsoft-com:vml" Requires="v">
                <p:oleObj spid="_x0000_s44233"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863" y="6022285"/>
                        <a:ext cx="534737" cy="317500"/>
                      </a:xfrm>
                      <a:prstGeom prst="rect">
                        <a:avLst/>
                      </a:prstGeom>
                      <a:noFill/>
                      <a:ln>
                        <a:noFill/>
                      </a:ln>
                      <a:effectLst/>
                    </p:spPr>
                  </p:pic>
                </p:oleObj>
              </mc:Fallback>
            </mc:AlternateContent>
          </a:graphicData>
        </a:graphic>
      </p:graphicFrame>
      <p:graphicFrame>
        <p:nvGraphicFramePr>
          <p:cNvPr id="25607" name="Object 12"/>
          <p:cNvGraphicFramePr>
            <a:graphicFrameLocks noChangeAspect="1"/>
          </p:cNvGraphicFramePr>
          <p:nvPr>
            <p:ph sz="quarter" idx="3"/>
            <p:extLst>
              <p:ext uri="{D42A27DB-BD31-4B8C-83A1-F6EECF244321}">
                <p14:modId xmlns:p14="http://schemas.microsoft.com/office/powerpoint/2010/main" val="2223211316"/>
              </p:ext>
            </p:extLst>
          </p:nvPr>
        </p:nvGraphicFramePr>
        <p:xfrm>
          <a:off x="3733800" y="6022285"/>
          <a:ext cx="609600" cy="342900"/>
        </p:xfrm>
        <a:graphic>
          <a:graphicData uri="http://schemas.openxmlformats.org/presentationml/2006/ole">
            <mc:AlternateContent xmlns:mc="http://schemas.openxmlformats.org/markup-compatibility/2006">
              <mc:Choice xmlns:v="urn:schemas-microsoft-com:vml" Requires="v">
                <p:oleObj spid="_x0000_s44234" name="Equation" r:id="rId9" imgW="406224" imgH="228501" progId="Equation.DSMT4">
                  <p:embed/>
                </p:oleObj>
              </mc:Choice>
              <mc:Fallback>
                <p:oleObj name="Equation" r:id="rId9" imgW="406224"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6022285"/>
                        <a:ext cx="609600" cy="342900"/>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fld id="{A8844145-3F95-433E-AAFC-C17A0B3F2CCD}" type="slidenum">
              <a:rPr lang="en-US" altLang="en-US" smtClean="0"/>
              <a:pPr/>
              <a:t>28</a:t>
            </a:fld>
            <a:endParaRPr lang="en-US" altLang="en-US" dirty="0"/>
          </a:p>
        </p:txBody>
      </p:sp>
    </p:spTree>
    <p:extLst>
      <p:ext uri="{BB962C8B-B14F-4D97-AF65-F5344CB8AC3E}">
        <p14:creationId xmlns:p14="http://schemas.microsoft.com/office/powerpoint/2010/main" val="1043605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Lambda10_N1234D0_25to1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83058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7" name="Object 5"/>
          <p:cNvGraphicFramePr>
            <a:graphicFrameLocks noChangeAspect="1"/>
          </p:cNvGraphicFramePr>
          <p:nvPr>
            <p:ph/>
            <p:extLst>
              <p:ext uri="{D42A27DB-BD31-4B8C-83A1-F6EECF244321}">
                <p14:modId xmlns:p14="http://schemas.microsoft.com/office/powerpoint/2010/main" val="1788112429"/>
              </p:ext>
            </p:extLst>
          </p:nvPr>
        </p:nvGraphicFramePr>
        <p:xfrm>
          <a:off x="2286000" y="676275"/>
          <a:ext cx="3505200" cy="538163"/>
        </p:xfrm>
        <a:graphic>
          <a:graphicData uri="http://schemas.openxmlformats.org/presentationml/2006/ole">
            <mc:AlternateContent xmlns:mc="http://schemas.openxmlformats.org/markup-compatibility/2006">
              <mc:Choice xmlns:v="urn:schemas-microsoft-com:vml" Requires="v">
                <p:oleObj spid="_x0000_s45122" name="Equation" r:id="rId5" imgW="1574800" imgH="241300" progId="Equation.DSMT4">
                  <p:embed/>
                </p:oleObj>
              </mc:Choice>
              <mc:Fallback>
                <p:oleObj name="Equation" r:id="rId5" imgW="15748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676275"/>
                        <a:ext cx="35052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Text Box 7"/>
          <p:cNvSpPr txBox="1">
            <a:spLocks noChangeArrowheads="1"/>
          </p:cNvSpPr>
          <p:nvPr/>
        </p:nvSpPr>
        <p:spPr bwMode="auto">
          <a:xfrm>
            <a:off x="1143000" y="5562600"/>
            <a:ext cx="5410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algn="just" eaLnBrk="1" hangingPunct="1">
              <a:spcBef>
                <a:spcPct val="50000"/>
              </a:spcBef>
            </a:pPr>
            <a:r>
              <a:rPr lang="en-US" altLang="en-US" sz="1600" b="1" dirty="0" smtClean="0">
                <a:latin typeface="Times New Roman" panose="02020603050405020304" pitchFamily="18" charset="0"/>
                <a:cs typeface="Times New Roman" panose="02020603050405020304" pitchFamily="18" charset="0"/>
              </a:rPr>
              <a:t>Perturbations in y. </a:t>
            </a:r>
          </a:p>
          <a:p>
            <a:pPr marL="285750" indent="-285750" algn="just" eaLnBrk="1" hangingPunct="1">
              <a:spcBef>
                <a:spcPct val="50000"/>
              </a:spcBef>
            </a:pPr>
            <a:r>
              <a:rPr lang="en-US" altLang="en-US" sz="1600" b="1" dirty="0" smtClean="0">
                <a:latin typeface="Times New Roman" panose="02020603050405020304" pitchFamily="18" charset="0"/>
                <a:cs typeface="Times New Roman" panose="02020603050405020304" pitchFamily="18" charset="0"/>
              </a:rPr>
              <a:t>Simple </a:t>
            </a:r>
            <a:r>
              <a:rPr lang="en-US" altLang="en-US" sz="1600" b="1" dirty="0">
                <a:latin typeface="Times New Roman" panose="02020603050405020304" pitchFamily="18" charset="0"/>
                <a:cs typeface="Times New Roman" panose="02020603050405020304" pitchFamily="18" charset="0"/>
              </a:rPr>
              <a:t>zeros.</a:t>
            </a:r>
          </a:p>
          <a:p>
            <a:pPr marL="285750" indent="-285750" algn="just" eaLnBrk="1" hangingPunct="1">
              <a:spcBef>
                <a:spcPct val="50000"/>
              </a:spcBef>
            </a:pPr>
            <a:r>
              <a:rPr lang="en-US" altLang="en-US" sz="1600" b="1" dirty="0" smtClean="0">
                <a:latin typeface="Times New Roman" panose="02020603050405020304" pitchFamily="18" charset="0"/>
                <a:cs typeface="Times New Roman" panose="02020603050405020304" pitchFamily="18" charset="0"/>
              </a:rPr>
              <a:t>Once </a:t>
            </a:r>
            <a:r>
              <a:rPr lang="en-US" altLang="en-US" sz="1600" b="1" dirty="0">
                <a:latin typeface="Times New Roman" panose="02020603050405020304" pitchFamily="18" charset="0"/>
                <a:cs typeface="Times New Roman" panose="02020603050405020304" pitchFamily="18" charset="0"/>
              </a:rPr>
              <a:t>the eigenvalue is negative, it stays negative</a:t>
            </a:r>
            <a:r>
              <a:rPr lang="en-US" altLang="en-US" sz="1600" b="1" dirty="0" smtClean="0">
                <a:solidFill>
                  <a:srgbClr val="800000"/>
                </a:solidFill>
                <a:latin typeface="Times New Roman" panose="02020603050405020304" pitchFamily="18" charset="0"/>
                <a:cs typeface="Times New Roman" panose="02020603050405020304" pitchFamily="18" charset="0"/>
              </a:rPr>
              <a:t>.</a:t>
            </a:r>
          </a:p>
        </p:txBody>
      </p:sp>
      <p:sp>
        <p:nvSpPr>
          <p:cNvPr id="3" name="Slide Number Placeholder 2"/>
          <p:cNvSpPr>
            <a:spLocks noGrp="1"/>
          </p:cNvSpPr>
          <p:nvPr>
            <p:ph type="sldNum" sz="quarter" idx="12"/>
          </p:nvPr>
        </p:nvSpPr>
        <p:spPr/>
        <p:txBody>
          <a:bodyPr/>
          <a:lstStyle/>
          <a:p>
            <a:fld id="{9D98C6F7-4720-4896-8DBC-F399F87F7C14}" type="slidenum">
              <a:rPr lang="en-US" altLang="en-US" smtClean="0"/>
              <a:pPr/>
              <a:t>29</a:t>
            </a:fld>
            <a:endParaRPr lang="en-US" altLang="en-US" dirty="0"/>
          </a:p>
        </p:txBody>
      </p:sp>
    </p:spTree>
    <p:extLst>
      <p:ext uri="{BB962C8B-B14F-4D97-AF65-F5344CB8AC3E}">
        <p14:creationId xmlns:p14="http://schemas.microsoft.com/office/powerpoint/2010/main" val="149973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1143000" y="304800"/>
            <a:ext cx="6172200" cy="1143000"/>
          </a:xfrm>
          <a:noFill/>
        </p:spPr>
        <p:txBody>
          <a:bodyPr/>
          <a:lstStyle/>
          <a:p>
            <a:pPr eaLnBrk="1" hangingPunct="1"/>
            <a:r>
              <a:rPr lang="en-US" altLang="en-US" sz="4000" b="1" dirty="0" smtClean="0">
                <a:latin typeface="Batang" panose="02030600000101010101" pitchFamily="18" charset="-127"/>
              </a:rPr>
              <a:t>OUTLINE</a:t>
            </a:r>
          </a:p>
        </p:txBody>
      </p:sp>
      <p:sp>
        <p:nvSpPr>
          <p:cNvPr id="3075" name="Rectangle 7"/>
          <p:cNvSpPr>
            <a:spLocks noGrp="1" noChangeArrowheads="1"/>
          </p:cNvSpPr>
          <p:nvPr>
            <p:ph type="body" idx="1"/>
          </p:nvPr>
        </p:nvSpPr>
        <p:spPr>
          <a:xfrm>
            <a:off x="457200" y="1676400"/>
            <a:ext cx="8229600" cy="2667000"/>
          </a:xfrm>
          <a:noFill/>
        </p:spPr>
        <p:txBody>
          <a:bodyPr>
            <a:normAutofit fontScale="92500" lnSpcReduction="10000"/>
          </a:bodyPr>
          <a:lstStyle/>
          <a:p>
            <a:pPr eaLnBrk="1" hangingPunct="1"/>
            <a:r>
              <a:rPr lang="en-US" altLang="en-US" sz="2400" b="1" dirty="0" smtClean="0"/>
              <a:t>Geometry and </a:t>
            </a:r>
            <a:r>
              <a:rPr lang="en-US" altLang="en-US" sz="2400" b="1" dirty="0" smtClean="0"/>
              <a:t>Formulation of the Physical Problem</a:t>
            </a:r>
            <a:endParaRPr lang="en-US" altLang="en-US" sz="2400" b="1" dirty="0" smtClean="0"/>
          </a:p>
          <a:p>
            <a:pPr eaLnBrk="1" hangingPunct="1"/>
            <a:r>
              <a:rPr lang="en-US" altLang="en-US" sz="2400" b="1" dirty="0" smtClean="0"/>
              <a:t>One Functional Problem </a:t>
            </a:r>
            <a:r>
              <a:rPr lang="en-US" altLang="en-US" sz="2400" b="1" dirty="0" smtClean="0"/>
              <a:t>(Real, Physical </a:t>
            </a:r>
            <a:r>
              <a:rPr lang="en-US" altLang="en-US" sz="2400" b="1" dirty="0" smtClean="0"/>
              <a:t>Case)</a:t>
            </a:r>
          </a:p>
          <a:p>
            <a:pPr marL="0" indent="0" eaLnBrk="1" hangingPunct="1">
              <a:buNone/>
            </a:pPr>
            <a:r>
              <a:rPr lang="en-US" altLang="en-US" sz="2400" b="1" dirty="0"/>
              <a:t>	-</a:t>
            </a:r>
            <a:r>
              <a:rPr lang="en-US" altLang="en-US" sz="2400" b="1" dirty="0" smtClean="0"/>
              <a:t> </a:t>
            </a:r>
            <a:r>
              <a:rPr lang="en-US" altLang="en-US" sz="2400" dirty="0" smtClean="0"/>
              <a:t>Stationary Solutions   (N=1,2,3,4, Source :                     )</a:t>
            </a:r>
          </a:p>
          <a:p>
            <a:pPr marL="0" indent="0" eaLnBrk="1" hangingPunct="1">
              <a:buNone/>
            </a:pPr>
            <a:r>
              <a:rPr lang="en-US" altLang="en-US" sz="2400" dirty="0"/>
              <a:t>	</a:t>
            </a:r>
            <a:r>
              <a:rPr lang="en-US" altLang="en-US" sz="2400" b="1" dirty="0" smtClean="0"/>
              <a:t>-</a:t>
            </a:r>
            <a:r>
              <a:rPr lang="en-US" altLang="en-US" sz="2400" dirty="0" smtClean="0"/>
              <a:t> Stability</a:t>
            </a:r>
          </a:p>
          <a:p>
            <a:pPr eaLnBrk="1" hangingPunct="1"/>
            <a:r>
              <a:rPr lang="en-US" altLang="en-US" sz="2400" b="1" dirty="0" smtClean="0"/>
              <a:t>Reduced Mathematical </a:t>
            </a:r>
            <a:r>
              <a:rPr lang="en-US" altLang="en-US" sz="2400" b="1" dirty="0" smtClean="0"/>
              <a:t>Model (Non Physical Case)</a:t>
            </a:r>
            <a:endParaRPr lang="en-US" altLang="en-US" sz="2400" b="1" dirty="0" smtClean="0"/>
          </a:p>
          <a:p>
            <a:pPr marL="0" indent="0" eaLnBrk="1" hangingPunct="1">
              <a:buNone/>
            </a:pPr>
            <a:r>
              <a:rPr lang="en-US" altLang="en-US" sz="2400" b="1" dirty="0"/>
              <a:t>	</a:t>
            </a:r>
            <a:r>
              <a:rPr lang="en-US" altLang="en-US" sz="2400" b="1" dirty="0" smtClean="0"/>
              <a:t>- </a:t>
            </a:r>
            <a:r>
              <a:rPr lang="en-US" altLang="en-US" sz="2400" dirty="0" smtClean="0"/>
              <a:t>Stationary Solutions  (</a:t>
            </a:r>
            <a:r>
              <a:rPr lang="en-US" sz="2400" dirty="0" smtClean="0"/>
              <a:t>N=1, Source: 1 </a:t>
            </a:r>
            <a:r>
              <a:rPr lang="en-US" sz="2400" dirty="0"/>
              <a:t>Delta </a:t>
            </a:r>
            <a:r>
              <a:rPr lang="en-US" sz="2400" dirty="0" smtClean="0"/>
              <a:t>Function)</a:t>
            </a:r>
            <a:endParaRPr lang="en-US" sz="2400" dirty="0"/>
          </a:p>
          <a:p>
            <a:pPr marL="0" indent="0" eaLnBrk="1" hangingPunct="1">
              <a:buNone/>
            </a:pPr>
            <a:r>
              <a:rPr lang="en-US" altLang="en-US" sz="2400" dirty="0"/>
              <a:t>	</a:t>
            </a:r>
            <a:r>
              <a:rPr lang="en-US" altLang="en-US" sz="2400" b="1" dirty="0" smtClean="0"/>
              <a:t>-</a:t>
            </a:r>
            <a:r>
              <a:rPr lang="en-US" altLang="en-US" sz="2400" dirty="0" smtClean="0"/>
              <a:t> Stationary </a:t>
            </a:r>
            <a:r>
              <a:rPr lang="en-US" altLang="en-US" sz="2400" dirty="0"/>
              <a:t>Solutions  (</a:t>
            </a:r>
            <a:r>
              <a:rPr lang="en-US" sz="2400" dirty="0" smtClean="0"/>
              <a:t>N=2, Source: 2 </a:t>
            </a:r>
            <a:r>
              <a:rPr lang="en-US" sz="2400" dirty="0"/>
              <a:t>Delta </a:t>
            </a:r>
            <a:r>
              <a:rPr lang="en-US" sz="2400" dirty="0" smtClean="0"/>
              <a:t>Functions)</a:t>
            </a:r>
            <a:endParaRPr lang="en-US" sz="2400" dirty="0"/>
          </a:p>
          <a:p>
            <a:pPr eaLnBrk="1" hangingPunct="1"/>
            <a:endParaRPr lang="en-US" altLang="en-US" b="1" dirty="0" smtClean="0">
              <a:solidFill>
                <a:srgbClr val="800000"/>
              </a:solidFill>
              <a:latin typeface="Batang" panose="02030600000101010101" pitchFamily="18" charset="-127"/>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58459725"/>
              </p:ext>
            </p:extLst>
          </p:nvPr>
        </p:nvGraphicFramePr>
        <p:xfrm>
          <a:off x="6333564" y="2414410"/>
          <a:ext cx="1286436" cy="404989"/>
        </p:xfrm>
        <a:graphic>
          <a:graphicData uri="http://schemas.openxmlformats.org/presentationml/2006/ole">
            <mc:AlternateContent xmlns:mc="http://schemas.openxmlformats.org/markup-compatibility/2006">
              <mc:Choice xmlns:v="urn:schemas-microsoft-com:vml" Requires="v">
                <p:oleObj spid="_x0000_s39009" name="Equation" r:id="rId4" imgW="685800" imgH="215640" progId="Equation.DSMT4">
                  <p:embed/>
                </p:oleObj>
              </mc:Choice>
              <mc:Fallback>
                <p:oleObj name="Equation" r:id="rId4" imgW="685800" imgH="215640" progId="Equation.DSMT4">
                  <p:embed/>
                  <p:pic>
                    <p:nvPicPr>
                      <p:cNvPr id="0" name=""/>
                      <p:cNvPicPr/>
                      <p:nvPr/>
                    </p:nvPicPr>
                    <p:blipFill>
                      <a:blip r:embed="rId5"/>
                      <a:stretch>
                        <a:fillRect/>
                      </a:stretch>
                    </p:blipFill>
                    <p:spPr>
                      <a:xfrm>
                        <a:off x="6333564" y="2414410"/>
                        <a:ext cx="1286436" cy="404989"/>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A68562E3-8965-409E-A093-2991AB3AEA6E}" type="slidenum">
              <a:rPr lang="en-US" smtClean="0"/>
              <a:t>3</a:t>
            </a:fld>
            <a:endParaRPr lang="en-US" dirty="0"/>
          </a:p>
        </p:txBody>
      </p:sp>
    </p:spTree>
    <p:extLst>
      <p:ext uri="{BB962C8B-B14F-4D97-AF65-F5344CB8AC3E}">
        <p14:creationId xmlns:p14="http://schemas.microsoft.com/office/powerpoint/2010/main" val="2353679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Lambda0And1_N1234D1AsymCor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7543800" cy="420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5" name="Object 5"/>
          <p:cNvGraphicFramePr>
            <a:graphicFrameLocks noChangeAspect="1"/>
          </p:cNvGraphicFramePr>
          <p:nvPr>
            <p:ph sz="half" idx="1"/>
            <p:extLst>
              <p:ext uri="{D42A27DB-BD31-4B8C-83A1-F6EECF244321}">
                <p14:modId xmlns:p14="http://schemas.microsoft.com/office/powerpoint/2010/main" val="3663639605"/>
              </p:ext>
            </p:extLst>
          </p:nvPr>
        </p:nvGraphicFramePr>
        <p:xfrm>
          <a:off x="1564120" y="1143000"/>
          <a:ext cx="6055880" cy="381000"/>
        </p:xfrm>
        <a:graphic>
          <a:graphicData uri="http://schemas.openxmlformats.org/presentationml/2006/ole">
            <mc:AlternateContent xmlns:mc="http://schemas.openxmlformats.org/markup-compatibility/2006">
              <mc:Choice xmlns:v="urn:schemas-microsoft-com:vml" Requires="v">
                <p:oleObj spid="_x0000_s47171" name="Equation" r:id="rId5" imgW="3835400" imgH="241300" progId="Equation.DSMT4">
                  <p:embed/>
                </p:oleObj>
              </mc:Choice>
              <mc:Fallback>
                <p:oleObj name="Equation" r:id="rId5" imgW="38354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4120" y="1143000"/>
                        <a:ext cx="6055880" cy="381000"/>
                      </a:xfrm>
                      <a:prstGeom prst="rect">
                        <a:avLst/>
                      </a:prstGeom>
                      <a:noFill/>
                      <a:ln>
                        <a:noFill/>
                      </a:ln>
                      <a:effectLst/>
                    </p:spPr>
                  </p:pic>
                </p:oleObj>
              </mc:Fallback>
            </mc:AlternateContent>
          </a:graphicData>
        </a:graphic>
      </p:graphicFrame>
      <p:sp>
        <p:nvSpPr>
          <p:cNvPr id="28677" name="Text Box 17"/>
          <p:cNvSpPr txBox="1">
            <a:spLocks noChangeArrowheads="1"/>
          </p:cNvSpPr>
          <p:nvPr/>
        </p:nvSpPr>
        <p:spPr bwMode="auto">
          <a:xfrm>
            <a:off x="2895600" y="438090"/>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en-US" sz="2000" b="1" dirty="0" smtClean="0">
                <a:latin typeface="Times New Roman" panose="02020603050405020304" pitchFamily="18" charset="0"/>
                <a:cs typeface="Times New Roman" panose="02020603050405020304" pitchFamily="18" charset="0"/>
              </a:rPr>
              <a:t>Asymmetric Case</a:t>
            </a:r>
            <a:endParaRPr lang="en-US" altLang="en-US" sz="20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68562E3-8965-409E-A093-2991AB3AEA6E}" type="slidenum">
              <a:rPr lang="en-US" smtClean="0"/>
              <a:t>30</a:t>
            </a:fld>
            <a:endParaRPr lang="en-US" dirty="0"/>
          </a:p>
        </p:txBody>
      </p:sp>
      <p:sp>
        <p:nvSpPr>
          <p:cNvPr id="4" name="Rectangle 3"/>
          <p:cNvSpPr/>
          <p:nvPr/>
        </p:nvSpPr>
        <p:spPr>
          <a:xfrm>
            <a:off x="1371600" y="5983069"/>
            <a:ext cx="6172200" cy="615553"/>
          </a:xfrm>
          <a:prstGeom prst="rect">
            <a:avLst/>
          </a:prstGeom>
        </p:spPr>
        <p:txBody>
          <a:bodyPr wrap="square">
            <a:spAutoFit/>
          </a:bodyPr>
          <a:lstStyle/>
          <a:p>
            <a:pPr algn="just">
              <a:spcBef>
                <a:spcPct val="50000"/>
              </a:spcBef>
            </a:pPr>
            <a:r>
              <a:rPr lang="en-US" altLang="en-US" b="1"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Lowest non-local eigenvalue is unstable on the middle branch in </a:t>
            </a:r>
            <a:r>
              <a:rPr lang="en-US" altLang="en-US" sz="1600" b="1" dirty="0" smtClean="0">
                <a:latin typeface="Times New Roman" panose="02020603050405020304" pitchFamily="18" charset="0"/>
                <a:cs typeface="Times New Roman" panose="02020603050405020304" pitchFamily="18" charset="0"/>
              </a:rPr>
              <a:t>symmetric as well as symmetric cases.</a:t>
            </a:r>
            <a:endParaRPr lang="en-US"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259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18" descr="Lambda01_N1234SymAs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30086"/>
            <a:ext cx="7620000" cy="402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9"/>
          <p:cNvSpPr txBox="1">
            <a:spLocks noChangeArrowheads="1"/>
          </p:cNvSpPr>
          <p:nvPr/>
        </p:nvSpPr>
        <p:spPr bwMode="auto">
          <a:xfrm>
            <a:off x="1447800" y="457200"/>
            <a:ext cx="586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FontTx/>
              <a:buNone/>
            </a:pPr>
            <a:r>
              <a:rPr lang="en-US" altLang="en-US" sz="1800" b="1" dirty="0">
                <a:latin typeface="Times New Roman" panose="02020603050405020304" pitchFamily="18" charset="0"/>
                <a:cs typeface="Times New Roman" panose="02020603050405020304" pitchFamily="18" charset="0"/>
              </a:rPr>
              <a:t>Comparison of second non local eigenvalue for symmetric and asymmetric cases, D=1</a:t>
            </a:r>
          </a:p>
        </p:txBody>
      </p:sp>
      <p:sp>
        <p:nvSpPr>
          <p:cNvPr id="28680" name="Text Box 20"/>
          <p:cNvSpPr txBox="1">
            <a:spLocks noChangeArrowheads="1"/>
          </p:cNvSpPr>
          <p:nvPr/>
        </p:nvSpPr>
        <p:spPr bwMode="auto">
          <a:xfrm>
            <a:off x="1219200" y="5522893"/>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50000"/>
              </a:spcBef>
              <a:buNone/>
            </a:pPr>
            <a:r>
              <a:rPr lang="en-US" altLang="en-US" sz="1600" b="1" dirty="0" smtClean="0">
                <a:latin typeface="Times New Roman" panose="02020603050405020304" pitchFamily="18" charset="0"/>
                <a:cs typeface="Times New Roman" panose="02020603050405020304" pitchFamily="18" charset="0"/>
              </a:rPr>
              <a:t>Second </a:t>
            </a:r>
            <a:r>
              <a:rPr lang="en-US" altLang="en-US" sz="1600" b="1" dirty="0">
                <a:latin typeface="Times New Roman" panose="02020603050405020304" pitchFamily="18" charset="0"/>
                <a:cs typeface="Times New Roman" panose="02020603050405020304" pitchFamily="18" charset="0"/>
              </a:rPr>
              <a:t>non-local eigenvalue is stable for the asymmetric case which shows that asymmetric state is more stable than the symmetric state.</a:t>
            </a:r>
          </a:p>
        </p:txBody>
      </p:sp>
      <p:sp>
        <p:nvSpPr>
          <p:cNvPr id="3" name="Slide Number Placeholder 2"/>
          <p:cNvSpPr>
            <a:spLocks noGrp="1"/>
          </p:cNvSpPr>
          <p:nvPr>
            <p:ph type="sldNum" sz="quarter" idx="12"/>
          </p:nvPr>
        </p:nvSpPr>
        <p:spPr/>
        <p:txBody>
          <a:bodyPr/>
          <a:lstStyle/>
          <a:p>
            <a:fld id="{A68562E3-8965-409E-A093-2991AB3AEA6E}" type="slidenum">
              <a:rPr lang="en-US" smtClean="0"/>
              <a:t>31</a:t>
            </a:fld>
            <a:endParaRPr lang="en-US" dirty="0"/>
          </a:p>
        </p:txBody>
      </p:sp>
    </p:spTree>
    <p:extLst>
      <p:ext uri="{BB962C8B-B14F-4D97-AF65-F5344CB8AC3E}">
        <p14:creationId xmlns:p14="http://schemas.microsoft.com/office/powerpoint/2010/main" val="3859867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487362"/>
          </a:xfrm>
        </p:spPr>
        <p:txBody>
          <a:bodyPr/>
          <a:lstStyle/>
          <a:p>
            <a:pPr eaLnBrk="1" hangingPunct="1"/>
            <a:r>
              <a:rPr lang="en-US" altLang="en-US" sz="2400" b="1" dirty="0" smtClean="0">
                <a:latin typeface="Batang" pitchFamily="18" charset="-127"/>
              </a:rPr>
              <a:t>Dynamical </a:t>
            </a:r>
            <a:r>
              <a:rPr lang="en-US" altLang="en-US" sz="2400" b="1" dirty="0" smtClean="0">
                <a:latin typeface="Batang" pitchFamily="18" charset="-127"/>
              </a:rPr>
              <a:t>simulations (Time Dependent Solutions)</a:t>
            </a:r>
            <a:endParaRPr lang="en-US" altLang="en-US" sz="2400" b="1" dirty="0" smtClean="0">
              <a:latin typeface="Batang" pitchFamily="18" charset="-127"/>
            </a:endParaRPr>
          </a:p>
        </p:txBody>
      </p:sp>
      <p:pic>
        <p:nvPicPr>
          <p:cNvPr id="30723" name="Picture 6" descr="Time10_N1234_D1_75_Power1_UpperBranch_OneFunc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787009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7"/>
          <p:cNvSpPr>
            <a:spLocks noChangeArrowheads="1"/>
          </p:cNvSpPr>
          <p:nvPr/>
        </p:nvSpPr>
        <p:spPr bwMode="auto">
          <a:xfrm>
            <a:off x="1371600" y="914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latin typeface="Aharoni" panose="02010803020104030203" pitchFamily="2" charset="-79"/>
                <a:cs typeface="Aharoni" panose="02010803020104030203" pitchFamily="2" charset="-79"/>
              </a:rPr>
              <a:t>P=1, D=1.75, I.C. Symmetric steady state</a:t>
            </a:r>
          </a:p>
        </p:txBody>
      </p:sp>
      <p:sp>
        <p:nvSpPr>
          <p:cNvPr id="30725" name="Rectangle 8"/>
          <p:cNvSpPr>
            <a:spLocks noChangeArrowheads="1"/>
          </p:cNvSpPr>
          <p:nvPr/>
        </p:nvSpPr>
        <p:spPr bwMode="auto">
          <a:xfrm>
            <a:off x="152400" y="59436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1800" b="1" dirty="0">
                <a:latin typeface="Aharoni" panose="02010803020104030203" pitchFamily="2" charset="-79"/>
                <a:cs typeface="Aharoni" panose="02010803020104030203" pitchFamily="2" charset="-79"/>
              </a:rPr>
              <a:t>At this value of power, only the asymmetric mode in x is unstable and so the symmetric stationary state evolves to the asymmetric stationary state.</a:t>
            </a:r>
            <a:r>
              <a:rPr lang="en-US" altLang="en-US" sz="1800" b="1" dirty="0">
                <a:solidFill>
                  <a:srgbClr val="800000"/>
                </a:solidFill>
                <a:latin typeface="Aharoni" panose="02010803020104030203" pitchFamily="2" charset="-79"/>
                <a:cs typeface="Aharoni" panose="02010803020104030203" pitchFamily="2" charset="-79"/>
              </a:rPr>
              <a:t> </a:t>
            </a:r>
          </a:p>
        </p:txBody>
      </p:sp>
      <p:sp>
        <p:nvSpPr>
          <p:cNvPr id="3" name="Slide Number Placeholder 2"/>
          <p:cNvSpPr>
            <a:spLocks noGrp="1"/>
          </p:cNvSpPr>
          <p:nvPr>
            <p:ph type="sldNum" sz="quarter" idx="12"/>
          </p:nvPr>
        </p:nvSpPr>
        <p:spPr/>
        <p:txBody>
          <a:bodyPr/>
          <a:lstStyle/>
          <a:p>
            <a:fld id="{A68562E3-8965-409E-A093-2991AB3AEA6E}" type="slidenum">
              <a:rPr lang="en-US" smtClean="0"/>
              <a:t>32</a:t>
            </a:fld>
            <a:endParaRPr lang="en-US" dirty="0"/>
          </a:p>
        </p:txBody>
      </p:sp>
    </p:spTree>
    <p:extLst>
      <p:ext uri="{BB962C8B-B14F-4D97-AF65-F5344CB8AC3E}">
        <p14:creationId xmlns:p14="http://schemas.microsoft.com/office/powerpoint/2010/main" val="1784038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DifferentTimesTill9_5_N3_D1_75Power3_ICEpsCospi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0668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1600200" y="3810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600" b="1" dirty="0">
                <a:solidFill>
                  <a:srgbClr val="800000"/>
                </a:solidFill>
                <a:latin typeface="Batang" pitchFamily="18" charset="-127"/>
              </a:rPr>
              <a:t>P=3, D=1.75, N=3, I.C. :</a:t>
            </a:r>
          </a:p>
        </p:txBody>
      </p:sp>
      <p:graphicFrame>
        <p:nvGraphicFramePr>
          <p:cNvPr id="31748" name="Object 6"/>
          <p:cNvGraphicFramePr>
            <a:graphicFrameLocks noChangeAspect="1"/>
          </p:cNvGraphicFramePr>
          <p:nvPr>
            <p:ph sz="half" idx="1"/>
            <p:extLst>
              <p:ext uri="{D42A27DB-BD31-4B8C-83A1-F6EECF244321}">
                <p14:modId xmlns:p14="http://schemas.microsoft.com/office/powerpoint/2010/main" val="18570511"/>
              </p:ext>
            </p:extLst>
          </p:nvPr>
        </p:nvGraphicFramePr>
        <p:xfrm>
          <a:off x="5257800" y="457200"/>
          <a:ext cx="1219200" cy="304800"/>
        </p:xfrm>
        <a:graphic>
          <a:graphicData uri="http://schemas.openxmlformats.org/presentationml/2006/ole">
            <mc:AlternateContent xmlns:mc="http://schemas.openxmlformats.org/markup-compatibility/2006">
              <mc:Choice xmlns:v="urn:schemas-microsoft-com:vml" Requires="v">
                <p:oleObj spid="_x0000_s49282" name="Equation" r:id="rId5" imgW="812447" imgH="203112" progId="Equation.DSMT4">
                  <p:embed/>
                </p:oleObj>
              </mc:Choice>
              <mc:Fallback>
                <p:oleObj name="Equation" r:id="rId5" imgW="812447"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57200"/>
                        <a:ext cx="1219200" cy="304800"/>
                      </a:xfrm>
                      <a:prstGeom prst="rect">
                        <a:avLst/>
                      </a:prstGeom>
                      <a:noFill/>
                      <a:ln>
                        <a:noFill/>
                      </a:ln>
                      <a:effectLst/>
                    </p:spPr>
                  </p:pic>
                </p:oleObj>
              </mc:Fallback>
            </mc:AlternateContent>
          </a:graphicData>
        </a:graphic>
      </p:graphicFrame>
      <p:sp>
        <p:nvSpPr>
          <p:cNvPr id="31749" name="Rectangle 8"/>
          <p:cNvSpPr>
            <a:spLocks noChangeArrowheads="1"/>
          </p:cNvSpPr>
          <p:nvPr/>
        </p:nvSpPr>
        <p:spPr bwMode="auto">
          <a:xfrm>
            <a:off x="228600" y="5638800"/>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1800" b="1" dirty="0">
                <a:latin typeface="Batang" pitchFamily="18" charset="-127"/>
              </a:rPr>
              <a:t>When P=3, both               </a:t>
            </a:r>
            <a:r>
              <a:rPr lang="en-US" altLang="en-US" sz="1800" b="1" dirty="0" smtClean="0">
                <a:latin typeface="Batang" pitchFamily="18" charset="-127"/>
              </a:rPr>
              <a:t>are </a:t>
            </a:r>
            <a:r>
              <a:rPr lang="en-US" altLang="en-US" sz="1800" b="1" dirty="0">
                <a:latin typeface="Batang" pitchFamily="18" charset="-127"/>
              </a:rPr>
              <a:t>unstable for N=3. The initial data first evolve to symmetric steady state, then asymmetric state and finally to a spike.</a:t>
            </a:r>
          </a:p>
        </p:txBody>
      </p:sp>
      <p:graphicFrame>
        <p:nvGraphicFramePr>
          <p:cNvPr id="31750" name="Object 9"/>
          <p:cNvGraphicFramePr>
            <a:graphicFrameLocks noChangeAspect="1"/>
          </p:cNvGraphicFramePr>
          <p:nvPr>
            <p:ph sz="half" idx="2"/>
            <p:extLst>
              <p:ext uri="{D42A27DB-BD31-4B8C-83A1-F6EECF244321}">
                <p14:modId xmlns:p14="http://schemas.microsoft.com/office/powerpoint/2010/main" val="4006881056"/>
              </p:ext>
            </p:extLst>
          </p:nvPr>
        </p:nvGraphicFramePr>
        <p:xfrm>
          <a:off x="2133600" y="5791200"/>
          <a:ext cx="990600" cy="341312"/>
        </p:xfrm>
        <a:graphic>
          <a:graphicData uri="http://schemas.openxmlformats.org/presentationml/2006/ole">
            <mc:AlternateContent xmlns:mc="http://schemas.openxmlformats.org/markup-compatibility/2006">
              <mc:Choice xmlns:v="urn:schemas-microsoft-com:vml" Requires="v">
                <p:oleObj spid="_x0000_s49283" name="Equation" r:id="rId7" imgW="698500" imgH="241300" progId="Equation.DSMT4">
                  <p:embed/>
                </p:oleObj>
              </mc:Choice>
              <mc:Fallback>
                <p:oleObj name="Equation" r:id="rId7" imgW="6985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791200"/>
                        <a:ext cx="9906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68562E3-8965-409E-A093-2991AB3AEA6E}" type="slidenum">
              <a:rPr lang="en-US" smtClean="0"/>
              <a:t>33</a:t>
            </a:fld>
            <a:endParaRPr lang="en-US" dirty="0"/>
          </a:p>
        </p:txBody>
      </p:sp>
    </p:spTree>
    <p:extLst>
      <p:ext uri="{BB962C8B-B14F-4D97-AF65-F5344CB8AC3E}">
        <p14:creationId xmlns:p14="http://schemas.microsoft.com/office/powerpoint/2010/main" val="3137511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Reduced Model (Case N=1)</a:t>
            </a: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47357012"/>
              </p:ext>
            </p:extLst>
          </p:nvPr>
        </p:nvGraphicFramePr>
        <p:xfrm>
          <a:off x="838200" y="1631950"/>
          <a:ext cx="7535863" cy="3930650"/>
        </p:xfrm>
        <a:graphic>
          <a:graphicData uri="http://schemas.openxmlformats.org/presentationml/2006/ole">
            <mc:AlternateContent xmlns:mc="http://schemas.openxmlformats.org/markup-compatibility/2006">
              <mc:Choice xmlns:v="urn:schemas-microsoft-com:vml" Requires="v">
                <p:oleObj spid="_x0000_s50302" name="Equation" r:id="rId3" imgW="3822480" imgH="1993680" progId="Equation.DSMT4">
                  <p:embed/>
                </p:oleObj>
              </mc:Choice>
              <mc:Fallback>
                <p:oleObj name="Equation" r:id="rId3" imgW="3822480" imgH="1993680" progId="Equation.DSMT4">
                  <p:embed/>
                  <p:pic>
                    <p:nvPicPr>
                      <p:cNvPr id="0" name=""/>
                      <p:cNvPicPr>
                        <a:picLocks noChangeAspect="1" noChangeArrowheads="1"/>
                      </p:cNvPicPr>
                      <p:nvPr/>
                    </p:nvPicPr>
                    <p:blipFill>
                      <a:blip r:embed="rId4"/>
                      <a:srcRect/>
                      <a:stretch>
                        <a:fillRect/>
                      </a:stretch>
                    </p:blipFill>
                    <p:spPr bwMode="auto">
                      <a:xfrm>
                        <a:off x="838200" y="1631950"/>
                        <a:ext cx="7535863" cy="3930650"/>
                      </a:xfrm>
                      <a:prstGeom prst="rect">
                        <a:avLst/>
                      </a:prstGeom>
                      <a:noFill/>
                      <a:ln>
                        <a:noFill/>
                      </a:ln>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18293047"/>
              </p:ext>
            </p:extLst>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50303"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514850" y="3340100"/>
                        <a:ext cx="114300" cy="177800"/>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A68562E3-8965-409E-A093-2991AB3AEA6E}" type="slidenum">
              <a:rPr lang="en-US" smtClean="0"/>
              <a:t>34</a:t>
            </a:fld>
            <a:endParaRPr lang="en-US" dirty="0"/>
          </a:p>
        </p:txBody>
      </p:sp>
    </p:spTree>
    <p:extLst>
      <p:ext uri="{BB962C8B-B14F-4D97-AF65-F5344CB8AC3E}">
        <p14:creationId xmlns:p14="http://schemas.microsoft.com/office/powerpoint/2010/main" val="1683854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Steady State Problem</a:t>
            </a: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123573593"/>
              </p:ext>
            </p:extLst>
          </p:nvPr>
        </p:nvGraphicFramePr>
        <p:xfrm>
          <a:off x="914400" y="1676400"/>
          <a:ext cx="6477000" cy="3598332"/>
        </p:xfrm>
        <a:graphic>
          <a:graphicData uri="http://schemas.openxmlformats.org/presentationml/2006/ole">
            <mc:AlternateContent xmlns:mc="http://schemas.openxmlformats.org/markup-compatibility/2006">
              <mc:Choice xmlns:v="urn:schemas-microsoft-com:vml" Requires="v">
                <p:oleObj spid="_x0000_s51264" name="Equation" r:id="rId3" imgW="3619440" imgH="1993680" progId="Equation.DSMT4">
                  <p:embed/>
                </p:oleObj>
              </mc:Choice>
              <mc:Fallback>
                <p:oleObj name="Equation" r:id="rId3" imgW="3619440" imgH="1993680" progId="Equation.DSMT4">
                  <p:embed/>
                  <p:pic>
                    <p:nvPicPr>
                      <p:cNvPr id="0" name=""/>
                      <p:cNvPicPr>
                        <a:picLocks noGrp="1" noChangeAspect="1" noChangeArrowheads="1"/>
                      </p:cNvPicPr>
                      <p:nvPr/>
                    </p:nvPicPr>
                    <p:blipFill>
                      <a:blip r:embed="rId4"/>
                      <a:srcRect/>
                      <a:stretch>
                        <a:fillRect/>
                      </a:stretch>
                    </p:blipFill>
                    <p:spPr bwMode="auto">
                      <a:xfrm>
                        <a:off x="914400" y="1676400"/>
                        <a:ext cx="6477000" cy="3598332"/>
                      </a:xfrm>
                      <a:prstGeom prst="rect">
                        <a:avLst/>
                      </a:prstGeom>
                      <a:noFill/>
                      <a:ln>
                        <a:noFill/>
                      </a:ln>
                    </p:spPr>
                  </p:pic>
                </p:oleObj>
              </mc:Fallback>
            </mc:AlternateContent>
          </a:graphicData>
        </a:graphic>
      </p:graphicFrame>
      <p:sp>
        <p:nvSpPr>
          <p:cNvPr id="5" name="Slide Number Placeholder 4"/>
          <p:cNvSpPr>
            <a:spLocks noGrp="1"/>
          </p:cNvSpPr>
          <p:nvPr>
            <p:ph type="sldNum" sz="quarter" idx="12"/>
          </p:nvPr>
        </p:nvSpPr>
        <p:spPr/>
        <p:txBody>
          <a:bodyPr/>
          <a:lstStyle/>
          <a:p>
            <a:fld id="{A68562E3-8965-409E-A093-2991AB3AEA6E}" type="slidenum">
              <a:rPr lang="en-US" smtClean="0"/>
              <a:t>35</a:t>
            </a:fld>
            <a:endParaRPr lang="en-US" dirty="0"/>
          </a:p>
        </p:txBody>
      </p:sp>
    </p:spTree>
    <p:extLst>
      <p:ext uri="{BB962C8B-B14F-4D97-AF65-F5344CB8AC3E}">
        <p14:creationId xmlns:p14="http://schemas.microsoft.com/office/powerpoint/2010/main" val="317831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Steady State Solution</a:t>
            </a: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96852542"/>
              </p:ext>
            </p:extLst>
          </p:nvPr>
        </p:nvGraphicFramePr>
        <p:xfrm>
          <a:off x="1219200" y="1642533"/>
          <a:ext cx="5791200" cy="3539067"/>
        </p:xfrm>
        <a:graphic>
          <a:graphicData uri="http://schemas.openxmlformats.org/presentationml/2006/ole">
            <mc:AlternateContent xmlns:mc="http://schemas.openxmlformats.org/markup-compatibility/2006">
              <mc:Choice xmlns:v="urn:schemas-microsoft-com:vml" Requires="v">
                <p:oleObj spid="_x0000_s52288" name="Equation" r:id="rId3" imgW="2857320" imgH="1904760" progId="Equation.DSMT4">
                  <p:embed/>
                </p:oleObj>
              </mc:Choice>
              <mc:Fallback>
                <p:oleObj name="Equation" r:id="rId3" imgW="2857320" imgH="1904760" progId="Equation.DSMT4">
                  <p:embed/>
                  <p:pic>
                    <p:nvPicPr>
                      <p:cNvPr id="0" name=""/>
                      <p:cNvPicPr>
                        <a:picLocks noGrp="1" noChangeAspect="1" noChangeArrowheads="1"/>
                      </p:cNvPicPr>
                      <p:nvPr/>
                    </p:nvPicPr>
                    <p:blipFill>
                      <a:blip r:embed="rId4"/>
                      <a:srcRect/>
                      <a:stretch>
                        <a:fillRect/>
                      </a:stretch>
                    </p:blipFill>
                    <p:spPr bwMode="auto">
                      <a:xfrm>
                        <a:off x="1219200" y="1642533"/>
                        <a:ext cx="5791200" cy="3539067"/>
                      </a:xfrm>
                      <a:prstGeom prst="rect">
                        <a:avLst/>
                      </a:prstGeom>
                      <a:noFill/>
                      <a:ln>
                        <a:noFill/>
                      </a:ln>
                    </p:spPr>
                  </p:pic>
                </p:oleObj>
              </mc:Fallback>
            </mc:AlternateContent>
          </a:graphicData>
        </a:graphic>
      </p:graphicFrame>
      <p:sp>
        <p:nvSpPr>
          <p:cNvPr id="5" name="Slide Number Placeholder 4"/>
          <p:cNvSpPr>
            <a:spLocks noGrp="1"/>
          </p:cNvSpPr>
          <p:nvPr>
            <p:ph type="sldNum" sz="quarter" idx="12"/>
          </p:nvPr>
        </p:nvSpPr>
        <p:spPr/>
        <p:txBody>
          <a:bodyPr/>
          <a:lstStyle/>
          <a:p>
            <a:fld id="{A68562E3-8965-409E-A093-2991AB3AEA6E}" type="slidenum">
              <a:rPr lang="en-US" smtClean="0"/>
              <a:t>36</a:t>
            </a:fld>
            <a:endParaRPr lang="en-US" dirty="0"/>
          </a:p>
        </p:txBody>
      </p:sp>
    </p:spTree>
    <p:extLst>
      <p:ext uri="{BB962C8B-B14F-4D97-AF65-F5344CB8AC3E}">
        <p14:creationId xmlns:p14="http://schemas.microsoft.com/office/powerpoint/2010/main" val="2490466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63764286"/>
              </p:ext>
            </p:extLst>
          </p:nvPr>
        </p:nvGraphicFramePr>
        <p:xfrm>
          <a:off x="387350" y="1600200"/>
          <a:ext cx="4032250" cy="325619"/>
        </p:xfrm>
        <a:graphic>
          <a:graphicData uri="http://schemas.openxmlformats.org/presentationml/2006/ole">
            <mc:AlternateContent xmlns:mc="http://schemas.openxmlformats.org/markup-compatibility/2006">
              <mc:Choice xmlns:v="urn:schemas-microsoft-com:vml" Requires="v">
                <p:oleObj spid="_x0000_s53374" name="Equation" r:id="rId3" imgW="2831760" imgH="228600" progId="Equation.DSMT4">
                  <p:embed/>
                </p:oleObj>
              </mc:Choice>
              <mc:Fallback>
                <p:oleObj name="Equation" r:id="rId3" imgW="2831760" imgH="228600" progId="Equation.DSMT4">
                  <p:embed/>
                  <p:pic>
                    <p:nvPicPr>
                      <p:cNvPr id="0" name=""/>
                      <p:cNvPicPr/>
                      <p:nvPr/>
                    </p:nvPicPr>
                    <p:blipFill>
                      <a:blip r:embed="rId4"/>
                      <a:stretch>
                        <a:fillRect/>
                      </a:stretch>
                    </p:blipFill>
                    <p:spPr>
                      <a:xfrm>
                        <a:off x="387350" y="1600200"/>
                        <a:ext cx="4032250" cy="32561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89730563"/>
              </p:ext>
            </p:extLst>
          </p:nvPr>
        </p:nvGraphicFramePr>
        <p:xfrm>
          <a:off x="381000" y="5388729"/>
          <a:ext cx="3733800" cy="707271"/>
        </p:xfrm>
        <a:graphic>
          <a:graphicData uri="http://schemas.openxmlformats.org/presentationml/2006/ole">
            <mc:AlternateContent xmlns:mc="http://schemas.openxmlformats.org/markup-compatibility/2006">
              <mc:Choice xmlns:v="urn:schemas-microsoft-com:vml" Requires="v">
                <p:oleObj spid="_x0000_s53375" name="Equation" r:id="rId5" imgW="2412720" imgH="457200" progId="Equation.DSMT4">
                  <p:embed/>
                </p:oleObj>
              </mc:Choice>
              <mc:Fallback>
                <p:oleObj name="Equation" r:id="rId5" imgW="2412720" imgH="457200" progId="Equation.DSMT4">
                  <p:embed/>
                  <p:pic>
                    <p:nvPicPr>
                      <p:cNvPr id="0" name=""/>
                      <p:cNvPicPr>
                        <a:picLocks noChangeAspect="1" noChangeArrowheads="1"/>
                      </p:cNvPicPr>
                      <p:nvPr/>
                    </p:nvPicPr>
                    <p:blipFill>
                      <a:blip r:embed="rId6"/>
                      <a:srcRect/>
                      <a:stretch>
                        <a:fillRect/>
                      </a:stretch>
                    </p:blipFill>
                    <p:spPr bwMode="auto">
                      <a:xfrm>
                        <a:off x="381000" y="5388729"/>
                        <a:ext cx="3733800" cy="707271"/>
                      </a:xfrm>
                      <a:prstGeom prst="rect">
                        <a:avLst/>
                      </a:prstGeom>
                      <a:noFill/>
                      <a:ln>
                        <a:noFill/>
                      </a:ln>
                    </p:spPr>
                  </p:pic>
                </p:oleObj>
              </mc:Fallback>
            </mc:AlternateContent>
          </a:graphicData>
        </a:graphic>
      </p:graphicFrame>
      <p:pic>
        <p:nvPicPr>
          <p:cNvPr id="8" name="Picture 2" descr="C:\Users\ShuchiAgr\Shuchi\DU\HistoryOfMathConference_NovDec2013\HTMLFiles\OneDeltaSS_P0_7_1.gif"/>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57200" y="2286000"/>
            <a:ext cx="3838222"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Users\ShuchiAgr\Shuchi\DU\HistoryOfMathConference_NovDec2013\f1_bmp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2290" y="0"/>
            <a:ext cx="4495800" cy="6248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0" y="1639669"/>
            <a:ext cx="2971800" cy="646331"/>
          </a:xfrm>
          <a:prstGeom prst="rect">
            <a:avLst/>
          </a:prstGeom>
          <a:noFill/>
        </p:spPr>
        <p:txBody>
          <a:bodyPr wrap="square" rtlCol="0">
            <a:spAutoFit/>
          </a:bodyPr>
          <a:lstStyle/>
          <a:p>
            <a:r>
              <a:rPr lang="en-US" sz="1700" dirty="0" smtClean="0">
                <a:latin typeface="Times New Roman" pitchFamily="18" charset="0"/>
                <a:cs typeface="Times New Roman" pitchFamily="18" charset="0"/>
              </a:rPr>
              <a:t>Steady State solution branch for  Amplitude A versus power p</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0" name="TextBox 9"/>
          <p:cNvSpPr txBox="1"/>
          <p:nvPr/>
        </p:nvSpPr>
        <p:spPr>
          <a:xfrm>
            <a:off x="3352800" y="533400"/>
            <a:ext cx="2590800" cy="461665"/>
          </a:xfrm>
          <a:prstGeom prst="rect">
            <a:avLst/>
          </a:prstGeom>
          <a:noFill/>
        </p:spPr>
        <p:txBody>
          <a:bodyPr wrap="square" rtlCol="0">
            <a:spAutoFit/>
          </a:bodyPr>
          <a:lstStyle/>
          <a:p>
            <a:r>
              <a:rPr lang="en-US" sz="2400" dirty="0" smtClean="0"/>
              <a:t>Steady State Plots</a:t>
            </a:r>
            <a:endParaRPr lang="en-US" sz="2400" dirty="0"/>
          </a:p>
        </p:txBody>
      </p:sp>
      <p:sp>
        <p:nvSpPr>
          <p:cNvPr id="3" name="Slide Number Placeholder 2"/>
          <p:cNvSpPr>
            <a:spLocks noGrp="1"/>
          </p:cNvSpPr>
          <p:nvPr>
            <p:ph type="sldNum" sz="quarter" idx="12"/>
          </p:nvPr>
        </p:nvSpPr>
        <p:spPr/>
        <p:txBody>
          <a:bodyPr/>
          <a:lstStyle/>
          <a:p>
            <a:fld id="{A68562E3-8965-409E-A093-2991AB3AEA6E}" type="slidenum">
              <a:rPr lang="en-US" smtClean="0"/>
              <a:t>37</a:t>
            </a:fld>
            <a:endParaRPr lang="en-US" dirty="0"/>
          </a:p>
        </p:txBody>
      </p:sp>
    </p:spTree>
    <p:extLst>
      <p:ext uri="{BB962C8B-B14F-4D97-AF65-F5344CB8AC3E}">
        <p14:creationId xmlns:p14="http://schemas.microsoft.com/office/powerpoint/2010/main" val="3850436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010400" cy="715962"/>
          </a:xfrm>
        </p:spPr>
        <p:txBody>
          <a:bodyPr>
            <a:normAutofit/>
          </a:bodyPr>
          <a:lstStyle/>
          <a:p>
            <a:r>
              <a:rPr lang="en-US" sz="3200" dirty="0" smtClean="0"/>
              <a:t>Reduced Model (Case N=2)</a:t>
            </a:r>
            <a:endParaRPr lang="en-US" sz="3200" i="1"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227215150"/>
              </p:ext>
            </p:extLst>
          </p:nvPr>
        </p:nvGraphicFramePr>
        <p:xfrm>
          <a:off x="582611" y="1295400"/>
          <a:ext cx="6394553" cy="1981200"/>
        </p:xfrm>
        <a:graphic>
          <a:graphicData uri="http://schemas.openxmlformats.org/presentationml/2006/ole">
            <mc:AlternateContent xmlns:mc="http://schemas.openxmlformats.org/markup-compatibility/2006">
              <mc:Choice xmlns:v="urn:schemas-microsoft-com:vml" Requires="v">
                <p:oleObj spid="_x0000_s54398" name="Equation" r:id="rId3" imgW="4140000" imgH="1282680" progId="Equation.DSMT4">
                  <p:embed/>
                </p:oleObj>
              </mc:Choice>
              <mc:Fallback>
                <p:oleObj name="Equation" r:id="rId3" imgW="4140000" imgH="1282680" progId="Equation.DSMT4">
                  <p:embed/>
                  <p:pic>
                    <p:nvPicPr>
                      <p:cNvPr id="0" name=""/>
                      <p:cNvPicPr>
                        <a:picLocks noGrp="1" noChangeAspect="1" noChangeArrowheads="1"/>
                      </p:cNvPicPr>
                      <p:nvPr/>
                    </p:nvPicPr>
                    <p:blipFill>
                      <a:blip r:embed="rId4"/>
                      <a:srcRect/>
                      <a:stretch>
                        <a:fillRect/>
                      </a:stretch>
                    </p:blipFill>
                    <p:spPr bwMode="auto">
                      <a:xfrm>
                        <a:off x="582611" y="1295400"/>
                        <a:ext cx="6394553" cy="1981200"/>
                      </a:xfrm>
                      <a:prstGeom prst="rect">
                        <a:avLst/>
                      </a:prstGeom>
                      <a:noFill/>
                      <a:ln>
                        <a:noFill/>
                      </a:ln>
                    </p:spPr>
                  </p:pic>
                </p:oleObj>
              </mc:Fallback>
            </mc:AlternateContent>
          </a:graphicData>
        </a:graphic>
      </p:graphicFrame>
      <p:sp>
        <p:nvSpPr>
          <p:cNvPr id="4" name="Title 1"/>
          <p:cNvSpPr txBox="1">
            <a:spLocks/>
          </p:cNvSpPr>
          <p:nvPr/>
        </p:nvSpPr>
        <p:spPr>
          <a:xfrm>
            <a:off x="228600" y="35512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Steady State Problem</a:t>
            </a:r>
            <a:endParaRPr lang="en-US" sz="2800" dirty="0"/>
          </a:p>
        </p:txBody>
      </p:sp>
      <p:graphicFrame>
        <p:nvGraphicFramePr>
          <p:cNvPr id="3" name="Object 2"/>
          <p:cNvGraphicFramePr>
            <a:graphicFrameLocks noGrp="1" noChangeAspect="1"/>
          </p:cNvGraphicFramePr>
          <p:nvPr>
            <p:extLst>
              <p:ext uri="{D42A27DB-BD31-4B8C-83A1-F6EECF244321}">
                <p14:modId xmlns:p14="http://schemas.microsoft.com/office/powerpoint/2010/main" val="980249370"/>
              </p:ext>
            </p:extLst>
          </p:nvPr>
        </p:nvGraphicFramePr>
        <p:xfrm>
          <a:off x="825500" y="4578350"/>
          <a:ext cx="5691188" cy="1577975"/>
        </p:xfrm>
        <a:graphic>
          <a:graphicData uri="http://schemas.openxmlformats.org/presentationml/2006/ole">
            <mc:AlternateContent xmlns:mc="http://schemas.openxmlformats.org/markup-compatibility/2006">
              <mc:Choice xmlns:v="urn:schemas-microsoft-com:vml" Requires="v">
                <p:oleObj spid="_x0000_s54399" name="Equation" r:id="rId5" imgW="3848040" imgH="1066680" progId="Equation.DSMT4">
                  <p:embed/>
                </p:oleObj>
              </mc:Choice>
              <mc:Fallback>
                <p:oleObj name="Equation" r:id="rId5" imgW="3848040" imgH="1066680" progId="Equation.DSMT4">
                  <p:embed/>
                  <p:pic>
                    <p:nvPicPr>
                      <p:cNvPr id="0" name=""/>
                      <p:cNvPicPr>
                        <a:picLocks noGrp="1" noChangeAspect="1" noChangeArrowheads="1"/>
                      </p:cNvPicPr>
                      <p:nvPr/>
                    </p:nvPicPr>
                    <p:blipFill>
                      <a:blip r:embed="rId6"/>
                      <a:srcRect/>
                      <a:stretch>
                        <a:fillRect/>
                      </a:stretch>
                    </p:blipFill>
                    <p:spPr bwMode="auto">
                      <a:xfrm>
                        <a:off x="825500" y="4578350"/>
                        <a:ext cx="56911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A68562E3-8965-409E-A093-2991AB3AEA6E}" type="slidenum">
              <a:rPr lang="en-US" smtClean="0"/>
              <a:t>38</a:t>
            </a:fld>
            <a:endParaRPr lang="en-US" dirty="0"/>
          </a:p>
        </p:txBody>
      </p:sp>
    </p:spTree>
    <p:extLst>
      <p:ext uri="{BB962C8B-B14F-4D97-AF65-F5344CB8AC3E}">
        <p14:creationId xmlns:p14="http://schemas.microsoft.com/office/powerpoint/2010/main" val="516831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Steady State Solution</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4282465845"/>
              </p:ext>
            </p:extLst>
          </p:nvPr>
        </p:nvGraphicFramePr>
        <p:xfrm>
          <a:off x="590550" y="1447800"/>
          <a:ext cx="8032750" cy="4572000"/>
        </p:xfrm>
        <a:graphic>
          <a:graphicData uri="http://schemas.openxmlformats.org/presentationml/2006/ole">
            <mc:AlternateContent xmlns:mc="http://schemas.openxmlformats.org/markup-compatibility/2006">
              <mc:Choice xmlns:v="urn:schemas-microsoft-com:vml" Requires="v">
                <p:oleObj spid="_x0000_s55361" name="Equation" r:id="rId3" imgW="4914720" imgH="2666880" progId="Equation.DSMT4">
                  <p:embed/>
                </p:oleObj>
              </mc:Choice>
              <mc:Fallback>
                <p:oleObj name="Equation" r:id="rId3" imgW="4914720" imgH="2666880" progId="Equation.DSMT4">
                  <p:embed/>
                  <p:pic>
                    <p:nvPicPr>
                      <p:cNvPr id="0" name=""/>
                      <p:cNvPicPr/>
                      <p:nvPr/>
                    </p:nvPicPr>
                    <p:blipFill>
                      <a:blip r:embed="rId4"/>
                      <a:stretch>
                        <a:fillRect/>
                      </a:stretch>
                    </p:blipFill>
                    <p:spPr>
                      <a:xfrm>
                        <a:off x="590550" y="1447800"/>
                        <a:ext cx="8032750" cy="457200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A68562E3-8965-409E-A093-2991AB3AEA6E}" type="slidenum">
              <a:rPr lang="en-US" smtClean="0"/>
              <a:t>39</a:t>
            </a:fld>
            <a:endParaRPr lang="en-US" dirty="0"/>
          </a:p>
        </p:txBody>
      </p:sp>
    </p:spTree>
    <p:extLst>
      <p:ext uri="{BB962C8B-B14F-4D97-AF65-F5344CB8AC3E}">
        <p14:creationId xmlns:p14="http://schemas.microsoft.com/office/powerpoint/2010/main" val="182407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304800"/>
            <a:ext cx="6172200" cy="1143000"/>
          </a:xfrm>
          <a:noFill/>
        </p:spPr>
        <p:txBody>
          <a:bodyPr/>
          <a:lstStyle/>
          <a:p>
            <a:pPr eaLnBrk="1" hangingPunct="1"/>
            <a:r>
              <a:rPr lang="en-US" altLang="en-US" sz="4000" b="1" dirty="0" smtClean="0">
                <a:latin typeface="Batang" panose="02030600000101010101" pitchFamily="18" charset="-127"/>
              </a:rPr>
              <a:t>Geometry</a:t>
            </a:r>
            <a:endParaRPr lang="en-US" altLang="en-US" sz="4000" b="1" dirty="0" smtClean="0">
              <a:latin typeface="Batang" panose="02030600000101010101" pitchFamily="18" charset="-127"/>
            </a:endParaRPr>
          </a:p>
        </p:txBody>
      </p:sp>
      <p:sp>
        <p:nvSpPr>
          <p:cNvPr id="4099" name="Rectangle 4"/>
          <p:cNvSpPr>
            <a:spLocks noGrp="1" noChangeArrowheads="1"/>
          </p:cNvSpPr>
          <p:nvPr>
            <p:ph type="body" idx="1"/>
          </p:nvPr>
        </p:nvSpPr>
        <p:spPr>
          <a:xfrm>
            <a:off x="457200" y="1295400"/>
            <a:ext cx="8229600" cy="5105400"/>
          </a:xfrm>
        </p:spPr>
        <p:txBody>
          <a:bodyPr/>
          <a:lstStyle/>
          <a:p>
            <a:pPr eaLnBrk="1" hangingPunct="1">
              <a:buFontTx/>
              <a:buNone/>
            </a:pPr>
            <a:endParaRPr lang="en-US" altLang="en-US" dirty="0" smtClean="0"/>
          </a:p>
        </p:txBody>
      </p:sp>
      <p:pic>
        <p:nvPicPr>
          <p:cNvPr id="4100" name="Picture 6" descr="ThinS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A68562E3-8965-409E-A093-2991AB3AEA6E}" type="slidenum">
              <a:rPr lang="en-US" smtClean="0"/>
              <a:t>4</a:t>
            </a:fld>
            <a:endParaRPr lang="en-US" dirty="0"/>
          </a:p>
        </p:txBody>
      </p:sp>
    </p:spTree>
    <p:extLst>
      <p:ext uri="{BB962C8B-B14F-4D97-AF65-F5344CB8AC3E}">
        <p14:creationId xmlns:p14="http://schemas.microsoft.com/office/powerpoint/2010/main" val="2535615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800" dirty="0" smtClean="0"/>
              <a:t>Symmetric and Asymmetric Steady States</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683115776"/>
              </p:ext>
            </p:extLst>
          </p:nvPr>
        </p:nvGraphicFramePr>
        <p:xfrm>
          <a:off x="838200" y="1047750"/>
          <a:ext cx="7258050" cy="5124450"/>
        </p:xfrm>
        <a:graphic>
          <a:graphicData uri="http://schemas.openxmlformats.org/presentationml/2006/ole">
            <mc:AlternateContent xmlns:mc="http://schemas.openxmlformats.org/markup-compatibility/2006">
              <mc:Choice xmlns:v="urn:schemas-microsoft-com:vml" Requires="v">
                <p:oleObj spid="_x0000_s56384" name="Equation" r:id="rId3" imgW="3632040" imgH="2565360" progId="Equation.DSMT4">
                  <p:embed/>
                </p:oleObj>
              </mc:Choice>
              <mc:Fallback>
                <p:oleObj name="Equation" r:id="rId3" imgW="3632040" imgH="2565360" progId="Equation.DSMT4">
                  <p:embed/>
                  <p:pic>
                    <p:nvPicPr>
                      <p:cNvPr id="0" name=""/>
                      <p:cNvPicPr/>
                      <p:nvPr/>
                    </p:nvPicPr>
                    <p:blipFill>
                      <a:blip r:embed="rId4"/>
                      <a:stretch>
                        <a:fillRect/>
                      </a:stretch>
                    </p:blipFill>
                    <p:spPr>
                      <a:xfrm>
                        <a:off x="838200" y="1047750"/>
                        <a:ext cx="7258050" cy="51244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A68562E3-8965-409E-A093-2991AB3AEA6E}" type="slidenum">
              <a:rPr lang="en-US" smtClean="0"/>
              <a:t>40</a:t>
            </a:fld>
            <a:endParaRPr lang="en-US" dirty="0"/>
          </a:p>
        </p:txBody>
      </p:sp>
    </p:spTree>
    <p:extLst>
      <p:ext uri="{BB962C8B-B14F-4D97-AF65-F5344CB8AC3E}">
        <p14:creationId xmlns:p14="http://schemas.microsoft.com/office/powerpoint/2010/main" val="1712116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ShuchiAgr\Desktop\ICHDM_2013\f2a_bmp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924050"/>
            <a:ext cx="5667375" cy="80200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ShuchiAgr\Desktop\ICHDM_2013\f2b_bmp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24050"/>
            <a:ext cx="5667375" cy="8020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018050394"/>
              </p:ext>
            </p:extLst>
          </p:nvPr>
        </p:nvGraphicFramePr>
        <p:xfrm>
          <a:off x="1143000" y="2371726"/>
          <a:ext cx="2154237" cy="358784"/>
        </p:xfrm>
        <a:graphic>
          <a:graphicData uri="http://schemas.openxmlformats.org/presentationml/2006/ole">
            <mc:AlternateContent xmlns:mc="http://schemas.openxmlformats.org/markup-compatibility/2006">
              <mc:Choice xmlns:v="urn:schemas-microsoft-com:vml" Requires="v">
                <p:oleObj spid="_x0000_s57470" name="Equation" r:id="rId5" imgW="1218960" imgH="203040" progId="Equation.DSMT4">
                  <p:embed/>
                </p:oleObj>
              </mc:Choice>
              <mc:Fallback>
                <p:oleObj name="Equation" r:id="rId5" imgW="1218960" imgH="203040" progId="Equation.DSMT4">
                  <p:embed/>
                  <p:pic>
                    <p:nvPicPr>
                      <p:cNvPr id="0" name=""/>
                      <p:cNvPicPr/>
                      <p:nvPr/>
                    </p:nvPicPr>
                    <p:blipFill>
                      <a:blip r:embed="rId6"/>
                      <a:stretch>
                        <a:fillRect/>
                      </a:stretch>
                    </p:blipFill>
                    <p:spPr>
                      <a:xfrm>
                        <a:off x="1143000" y="2371726"/>
                        <a:ext cx="2154237" cy="35878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95248173"/>
              </p:ext>
            </p:extLst>
          </p:nvPr>
        </p:nvGraphicFramePr>
        <p:xfrm>
          <a:off x="5334000" y="2382837"/>
          <a:ext cx="2165350" cy="360363"/>
        </p:xfrm>
        <a:graphic>
          <a:graphicData uri="http://schemas.openxmlformats.org/presentationml/2006/ole">
            <mc:AlternateContent xmlns:mc="http://schemas.openxmlformats.org/markup-compatibility/2006">
              <mc:Choice xmlns:v="urn:schemas-microsoft-com:vml" Requires="v">
                <p:oleObj spid="_x0000_s57471" name="Equation" r:id="rId7" imgW="1218960" imgH="203040" progId="Equation.DSMT4">
                  <p:embed/>
                </p:oleObj>
              </mc:Choice>
              <mc:Fallback>
                <p:oleObj name="Equation" r:id="rId7" imgW="1218960" imgH="203040" progId="Equation.DSMT4">
                  <p:embed/>
                  <p:pic>
                    <p:nvPicPr>
                      <p:cNvPr id="0" name=""/>
                      <p:cNvPicPr/>
                      <p:nvPr/>
                    </p:nvPicPr>
                    <p:blipFill>
                      <a:blip r:embed="rId8"/>
                      <a:stretch>
                        <a:fillRect/>
                      </a:stretch>
                    </p:blipFill>
                    <p:spPr>
                      <a:xfrm>
                        <a:off x="5334000" y="2382837"/>
                        <a:ext cx="2165350" cy="360363"/>
                      </a:xfrm>
                      <a:prstGeom prst="rect">
                        <a:avLst/>
                      </a:prstGeom>
                    </p:spPr>
                  </p:pic>
                </p:oleObj>
              </mc:Fallback>
            </mc:AlternateContent>
          </a:graphicData>
        </a:graphic>
      </p:graphicFrame>
      <p:sp>
        <p:nvSpPr>
          <p:cNvPr id="8" name="TextBox 7"/>
          <p:cNvSpPr txBox="1"/>
          <p:nvPr/>
        </p:nvSpPr>
        <p:spPr>
          <a:xfrm>
            <a:off x="1143000" y="6183868"/>
            <a:ext cx="2438400" cy="369332"/>
          </a:xfrm>
          <a:prstGeom prst="rect">
            <a:avLst/>
          </a:prstGeom>
          <a:noFill/>
        </p:spPr>
        <p:txBody>
          <a:bodyPr wrap="square" rtlCol="0">
            <a:spAutoFit/>
          </a:bodyPr>
          <a:lstStyle/>
          <a:p>
            <a:r>
              <a:rPr lang="en-US" dirty="0" smtClean="0"/>
              <a:t>A Pitchfork Bifurcation</a:t>
            </a:r>
            <a:endParaRPr lang="en-US" dirty="0"/>
          </a:p>
        </p:txBody>
      </p:sp>
      <p:sp>
        <p:nvSpPr>
          <p:cNvPr id="3" name="Slide Number Placeholder 2"/>
          <p:cNvSpPr>
            <a:spLocks noGrp="1"/>
          </p:cNvSpPr>
          <p:nvPr>
            <p:ph type="sldNum" sz="quarter" idx="12"/>
          </p:nvPr>
        </p:nvSpPr>
        <p:spPr/>
        <p:txBody>
          <a:bodyPr/>
          <a:lstStyle/>
          <a:p>
            <a:fld id="{A68562E3-8965-409E-A093-2991AB3AEA6E}" type="slidenum">
              <a:rPr lang="en-US" smtClean="0"/>
              <a:t>41</a:t>
            </a:fld>
            <a:endParaRPr lang="en-US" dirty="0"/>
          </a:p>
        </p:txBody>
      </p:sp>
    </p:spTree>
    <p:extLst>
      <p:ext uri="{BB962C8B-B14F-4D97-AF65-F5344CB8AC3E}">
        <p14:creationId xmlns:p14="http://schemas.microsoft.com/office/powerpoint/2010/main" val="2904731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ShuchiAgr\Shuchi\DU\HistoryOfMathConference_NovDec2013\f3_conve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13" y="152400"/>
            <a:ext cx="5791200" cy="66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4225888524"/>
              </p:ext>
            </p:extLst>
          </p:nvPr>
        </p:nvGraphicFramePr>
        <p:xfrm>
          <a:off x="419100" y="1265237"/>
          <a:ext cx="8343900" cy="2163763"/>
        </p:xfrm>
        <a:graphic>
          <a:graphicData uri="http://schemas.openxmlformats.org/presentationml/2006/ole">
            <mc:AlternateContent xmlns:mc="http://schemas.openxmlformats.org/markup-compatibility/2006">
              <mc:Choice xmlns:v="urn:schemas-microsoft-com:vml" Requires="v">
                <p:oleObj spid="_x0000_s58496" name="Equation" r:id="rId4" imgW="5384520" imgH="1346040" progId="Equation.DSMT4">
                  <p:embed/>
                </p:oleObj>
              </mc:Choice>
              <mc:Fallback>
                <p:oleObj name="Equation" r:id="rId4" imgW="5384520" imgH="1346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265237"/>
                        <a:ext cx="83439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1"/>
          <p:cNvSpPr>
            <a:spLocks noGrp="1"/>
          </p:cNvSpPr>
          <p:nvPr>
            <p:ph type="title"/>
          </p:nvPr>
        </p:nvSpPr>
        <p:spPr>
          <a:xfrm>
            <a:off x="381000" y="350838"/>
            <a:ext cx="8229600" cy="563562"/>
          </a:xfrm>
        </p:spPr>
        <p:txBody>
          <a:bodyPr>
            <a:normAutofit/>
          </a:bodyPr>
          <a:lstStyle/>
          <a:p>
            <a:r>
              <a:rPr lang="en-US" sz="2800" dirty="0" smtClean="0"/>
              <a:t>Steady States in terms of u and v</a:t>
            </a:r>
            <a:endParaRPr lang="en-US" sz="2800" dirty="0"/>
          </a:p>
        </p:txBody>
      </p:sp>
      <p:sp>
        <p:nvSpPr>
          <p:cNvPr id="3" name="TextBox 2"/>
          <p:cNvSpPr txBox="1"/>
          <p:nvPr/>
        </p:nvSpPr>
        <p:spPr>
          <a:xfrm>
            <a:off x="5486400" y="4343400"/>
            <a:ext cx="3581400" cy="923330"/>
          </a:xfrm>
          <a:prstGeom prst="rect">
            <a:avLst/>
          </a:prstGeom>
          <a:noFill/>
        </p:spPr>
        <p:txBody>
          <a:bodyPr wrap="square" rtlCol="0">
            <a:spAutoFit/>
          </a:bodyPr>
          <a:lstStyle/>
          <a:p>
            <a:r>
              <a:rPr lang="en-US" dirty="0" smtClean="0"/>
              <a:t>Steady state temperature versus x with                                                at applied power p = 0.7</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97818418"/>
              </p:ext>
            </p:extLst>
          </p:nvPr>
        </p:nvGraphicFramePr>
        <p:xfrm>
          <a:off x="6248400" y="4648200"/>
          <a:ext cx="2076444" cy="304800"/>
        </p:xfrm>
        <a:graphic>
          <a:graphicData uri="http://schemas.openxmlformats.org/presentationml/2006/ole">
            <mc:AlternateContent xmlns:mc="http://schemas.openxmlformats.org/markup-compatibility/2006">
              <mc:Choice xmlns:v="urn:schemas-microsoft-com:vml" Requires="v">
                <p:oleObj spid="_x0000_s58497" name="Equation" r:id="rId6" imgW="1384200" imgH="203040" progId="Equation.DSMT4">
                  <p:embed/>
                </p:oleObj>
              </mc:Choice>
              <mc:Fallback>
                <p:oleObj name="Equation" r:id="rId6" imgW="1384200" imgH="203040" progId="Equation.DSMT4">
                  <p:embed/>
                  <p:pic>
                    <p:nvPicPr>
                      <p:cNvPr id="0" name=""/>
                      <p:cNvPicPr/>
                      <p:nvPr/>
                    </p:nvPicPr>
                    <p:blipFill>
                      <a:blip r:embed="rId7"/>
                      <a:stretch>
                        <a:fillRect/>
                      </a:stretch>
                    </p:blipFill>
                    <p:spPr>
                      <a:xfrm>
                        <a:off x="6248400" y="4648200"/>
                        <a:ext cx="2076444" cy="304800"/>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A68562E3-8965-409E-A093-2991AB3AEA6E}" type="slidenum">
              <a:rPr lang="en-US" smtClean="0"/>
              <a:t>42</a:t>
            </a:fld>
            <a:endParaRPr lang="en-US" dirty="0"/>
          </a:p>
        </p:txBody>
      </p:sp>
    </p:spTree>
    <p:extLst>
      <p:ext uri="{BB962C8B-B14F-4D97-AF65-F5344CB8AC3E}">
        <p14:creationId xmlns:p14="http://schemas.microsoft.com/office/powerpoint/2010/main" val="3734493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2162"/>
          </a:xfrm>
        </p:spPr>
        <p:txBody>
          <a:bodyPr>
            <a:normAutofit/>
          </a:bodyPr>
          <a:lstStyle/>
          <a:p>
            <a:pPr eaLnBrk="1" hangingPunct="1"/>
            <a:r>
              <a:rPr lang="en-US" altLang="en-US" sz="3200" b="1" dirty="0" smtClean="0">
                <a:latin typeface="Times New Roman" panose="02020603050405020304" pitchFamily="18" charset="0"/>
                <a:cs typeface="Times New Roman" panose="02020603050405020304" pitchFamily="18" charset="0"/>
              </a:rPr>
              <a:t>Conclusions</a:t>
            </a:r>
          </a:p>
        </p:txBody>
      </p:sp>
      <p:sp>
        <p:nvSpPr>
          <p:cNvPr id="32771" name="Rectangle 3"/>
          <p:cNvSpPr>
            <a:spLocks noGrp="1" noChangeArrowheads="1"/>
          </p:cNvSpPr>
          <p:nvPr>
            <p:ph type="body" idx="1"/>
          </p:nvPr>
        </p:nvSpPr>
        <p:spPr/>
        <p:txBody>
          <a:bodyPr>
            <a:normAutofit fontScale="92500" lnSpcReduction="20000"/>
          </a:bodyPr>
          <a:lstStyle/>
          <a:p>
            <a:pPr algn="just"/>
            <a:r>
              <a:rPr lang="en-US" altLang="en-US" sz="2000" b="1" dirty="0" smtClean="0">
                <a:latin typeface="Aharoni" panose="02010803020104030203" pitchFamily="2" charset="-79"/>
                <a:cs typeface="Aharoni" panose="02010803020104030203" pitchFamily="2" charset="-79"/>
              </a:rPr>
              <a:t>We found two stationary states, </a:t>
            </a:r>
            <a:r>
              <a:rPr lang="en-US" altLang="en-US" sz="2000" b="1" dirty="0" err="1" smtClean="0">
                <a:latin typeface="Aharoni" panose="02010803020104030203" pitchFamily="2" charset="-79"/>
                <a:cs typeface="Aharoni" panose="02010803020104030203" pitchFamily="2" charset="-79"/>
              </a:rPr>
              <a:t>viz</a:t>
            </a:r>
            <a:r>
              <a:rPr lang="en-US" altLang="en-US" sz="2000" b="1" dirty="0" smtClean="0">
                <a:latin typeface="Aharoni" panose="02010803020104030203" pitchFamily="2" charset="-79"/>
                <a:cs typeface="Aharoni" panose="02010803020104030203" pitchFamily="2" charset="-79"/>
              </a:rPr>
              <a:t>, symmetric and asymmetric. This is not a mathematical aberration but a property which is inherent in the structure of the problem. This has been demonstrated by finding completely analytic solutions to our Model  Problem where a delta function is used in place of the real electric field source.</a:t>
            </a:r>
            <a:endParaRPr lang="en-US" altLang="en-US" sz="2000" b="1" dirty="0" smtClean="0">
              <a:latin typeface="Aharoni" panose="02010803020104030203" pitchFamily="2" charset="-79"/>
              <a:cs typeface="Aharoni" panose="02010803020104030203" pitchFamily="2" charset="-79"/>
            </a:endParaRPr>
          </a:p>
          <a:p>
            <a:pPr marL="609600" indent="-609600" algn="just" eaLnBrk="1" hangingPunct="1"/>
            <a:endParaRPr lang="en-US" altLang="en-US" sz="2000" b="1" dirty="0" smtClean="0">
              <a:latin typeface="Aharoni" panose="02010803020104030203" pitchFamily="2" charset="-79"/>
              <a:cs typeface="Aharoni" panose="02010803020104030203" pitchFamily="2" charset="-79"/>
            </a:endParaRPr>
          </a:p>
          <a:p>
            <a:pPr algn="just"/>
            <a:r>
              <a:rPr lang="en-US" altLang="en-US" sz="2000" b="1" dirty="0" smtClean="0">
                <a:latin typeface="Aharoni" panose="02010803020104030203" pitchFamily="2" charset="-79"/>
                <a:cs typeface="Aharoni" panose="02010803020104030203" pitchFamily="2" charset="-79"/>
              </a:rPr>
              <a:t>For </a:t>
            </a:r>
            <a:r>
              <a:rPr lang="en-US" altLang="en-US" sz="2000" b="1" dirty="0" smtClean="0">
                <a:latin typeface="Aharoni" panose="02010803020104030203" pitchFamily="2" charset="-79"/>
                <a:cs typeface="Aharoni" panose="02010803020104030203" pitchFamily="2" charset="-79"/>
              </a:rPr>
              <a:t>a given D, if a value of power can be chosen so that Pc&lt;P&lt;Pb, then any initial data will evolve to symmetric stationary solution which is stable since there are no unstable modes in this portion of the S-curve.</a:t>
            </a:r>
          </a:p>
          <a:p>
            <a:pPr algn="just"/>
            <a:endParaRPr lang="en-US" altLang="en-US" sz="2000" b="1" dirty="0" smtClean="0">
              <a:latin typeface="Aharoni" panose="02010803020104030203" pitchFamily="2" charset="-79"/>
              <a:cs typeface="Aharoni" panose="02010803020104030203" pitchFamily="2" charset="-79"/>
            </a:endParaRPr>
          </a:p>
          <a:p>
            <a:pPr algn="just"/>
            <a:r>
              <a:rPr lang="en-US" altLang="en-US" sz="2000" b="1" dirty="0" smtClean="0">
                <a:latin typeface="Aharoni" panose="02010803020104030203" pitchFamily="2" charset="-79"/>
                <a:cs typeface="Aharoni" panose="02010803020104030203" pitchFamily="2" charset="-79"/>
              </a:rPr>
              <a:t>If D is big enough so that PL&lt;Pb, then values of power P such that PL&lt;P&lt;Pb </a:t>
            </a:r>
            <a:r>
              <a:rPr lang="en-US" altLang="en-US" sz="2000" b="1" dirty="0" smtClean="0">
                <a:latin typeface="Aharoni" panose="02010803020104030203" pitchFamily="2" charset="-79"/>
                <a:cs typeface="Aharoni" panose="02010803020104030203" pitchFamily="2" charset="-79"/>
              </a:rPr>
              <a:t>correspond </a:t>
            </a:r>
            <a:r>
              <a:rPr lang="en-US" altLang="en-US" sz="2000" b="1" dirty="0" smtClean="0">
                <a:latin typeface="Aharoni" panose="02010803020104030203" pitchFamily="2" charset="-79"/>
                <a:cs typeface="Aharoni" panose="02010803020104030203" pitchFamily="2" charset="-79"/>
              </a:rPr>
              <a:t>to stable portion of the curve. </a:t>
            </a:r>
            <a:endParaRPr lang="en-US" altLang="en-US" sz="2000" b="1" dirty="0" smtClean="0">
              <a:latin typeface="Aharoni" panose="02010803020104030203" pitchFamily="2" charset="-79"/>
              <a:cs typeface="Aharoni" panose="02010803020104030203" pitchFamily="2" charset="-79"/>
            </a:endParaRPr>
          </a:p>
          <a:p>
            <a:pPr algn="just"/>
            <a:endParaRPr lang="en-US" altLang="en-US" sz="2000" b="1" dirty="0" smtClean="0">
              <a:latin typeface="Aharoni" panose="02010803020104030203" pitchFamily="2" charset="-79"/>
              <a:cs typeface="Aharoni" panose="02010803020104030203" pitchFamily="2" charset="-79"/>
            </a:endParaRPr>
          </a:p>
          <a:p>
            <a:pPr algn="just"/>
            <a:r>
              <a:rPr lang="en-US" altLang="en-US" sz="2000" b="1" dirty="0" smtClean="0">
                <a:latin typeface="Aharoni" panose="02010803020104030203" pitchFamily="2" charset="-79"/>
                <a:cs typeface="Aharoni" panose="02010803020104030203" pitchFamily="2" charset="-79"/>
              </a:rPr>
              <a:t>I</a:t>
            </a:r>
            <a:r>
              <a:rPr lang="en-US" altLang="en-US" sz="2000" b="1" dirty="0" smtClean="0">
                <a:latin typeface="Aharoni" panose="02010803020104030203" pitchFamily="2" charset="-79"/>
                <a:cs typeface="Aharoni" panose="02010803020104030203" pitchFamily="2" charset="-79"/>
              </a:rPr>
              <a:t>nitial </a:t>
            </a:r>
            <a:r>
              <a:rPr lang="en-US" altLang="en-US" sz="2000" b="1" dirty="0" smtClean="0">
                <a:latin typeface="Aharoni" panose="02010803020104030203" pitchFamily="2" charset="-79"/>
                <a:cs typeface="Aharoni" panose="02010803020104030203" pitchFamily="2" charset="-79"/>
              </a:rPr>
              <a:t>data that average to solutions corresponding to upper branch </a:t>
            </a:r>
            <a:r>
              <a:rPr lang="en-US" altLang="en-US" sz="2000" b="1" dirty="0" smtClean="0">
                <a:latin typeface="Aharoni" panose="02010803020104030203" pitchFamily="2" charset="-79"/>
                <a:cs typeface="Aharoni" panose="02010803020104030203" pitchFamily="2" charset="-79"/>
              </a:rPr>
              <a:t>will </a:t>
            </a:r>
            <a:r>
              <a:rPr lang="en-US" altLang="en-US" sz="2000" b="1" dirty="0" smtClean="0">
                <a:latin typeface="Aharoni" panose="02010803020104030203" pitchFamily="2" charset="-79"/>
                <a:cs typeface="Aharoni" panose="02010803020104030203" pitchFamily="2" charset="-79"/>
              </a:rPr>
              <a:t>also evolve to stable uniform solutions.</a:t>
            </a:r>
            <a:endParaRPr lang="en-US" altLang="en-US" sz="2000" dirty="0" smtClean="0">
              <a:latin typeface="Aharoni" panose="02010803020104030203" pitchFamily="2" charset="-79"/>
              <a:cs typeface="Aharoni" panose="02010803020104030203" pitchFamily="2" charset="-79"/>
            </a:endParaRPr>
          </a:p>
          <a:p>
            <a:pPr algn="just"/>
            <a:endParaRPr lang="en-US" altLang="en-US" sz="2000" dirty="0" smtClean="0">
              <a:latin typeface="Batang" panose="02030600000101010101" pitchFamily="18" charset="-127"/>
            </a:endParaRPr>
          </a:p>
        </p:txBody>
      </p:sp>
      <p:sp>
        <p:nvSpPr>
          <p:cNvPr id="3" name="Slide Number Placeholder 2"/>
          <p:cNvSpPr>
            <a:spLocks noGrp="1"/>
          </p:cNvSpPr>
          <p:nvPr>
            <p:ph type="sldNum" sz="quarter" idx="12"/>
          </p:nvPr>
        </p:nvSpPr>
        <p:spPr/>
        <p:txBody>
          <a:bodyPr/>
          <a:lstStyle/>
          <a:p>
            <a:fld id="{A68562E3-8965-409E-A093-2991AB3AEA6E}" type="slidenum">
              <a:rPr lang="en-US" smtClean="0"/>
              <a:t>43</a:t>
            </a:fld>
            <a:endParaRPr lang="en-US" dirty="0"/>
          </a:p>
        </p:txBody>
      </p:sp>
    </p:spTree>
    <p:extLst>
      <p:ext uri="{BB962C8B-B14F-4D97-AF65-F5344CB8AC3E}">
        <p14:creationId xmlns:p14="http://schemas.microsoft.com/office/powerpoint/2010/main" val="1189973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References</a:t>
            </a:r>
            <a:endParaRPr lang="en-US" sz="2800" dirty="0"/>
          </a:p>
        </p:txBody>
      </p:sp>
      <p:sp>
        <p:nvSpPr>
          <p:cNvPr id="4" name="Rectangle 3"/>
          <p:cNvSpPr/>
          <p:nvPr/>
        </p:nvSpPr>
        <p:spPr>
          <a:xfrm>
            <a:off x="381000" y="1066800"/>
            <a:ext cx="8382000" cy="5446106"/>
          </a:xfrm>
          <a:prstGeom prst="rect">
            <a:avLst/>
          </a:prstGeom>
        </p:spPr>
        <p:txBody>
          <a:bodyPr wrap="square">
            <a:spAutoFit/>
          </a:bodyPr>
          <a:lstStyle/>
          <a:p>
            <a:pPr marL="609600" lvl="0" indent="-609600" algn="just">
              <a:lnSpc>
                <a:spcPct val="80000"/>
              </a:lnSpc>
              <a:buFont typeface="Arial" pitchFamily="34" charset="0"/>
              <a:buChar char="•"/>
            </a:pPr>
            <a:r>
              <a:rPr lang="en-US" sz="1400" dirty="0" smtClean="0">
                <a:latin typeface="Aharoni" panose="02010803020104030203" pitchFamily="2" charset="-79"/>
                <a:cs typeface="Aharoni" panose="02010803020104030203" pitchFamily="2" charset="-79"/>
              </a:rPr>
              <a:t>Agrawal S., </a:t>
            </a:r>
            <a:r>
              <a:rPr lang="en-US" sz="1400" dirty="0">
                <a:latin typeface="Aharoni" panose="02010803020104030203" pitchFamily="2" charset="-79"/>
                <a:cs typeface="Aharoni" panose="02010803020104030203" pitchFamily="2" charset="-79"/>
              </a:rPr>
              <a:t>and </a:t>
            </a:r>
            <a:r>
              <a:rPr lang="en-US" sz="1400" dirty="0" smtClean="0">
                <a:latin typeface="Aharoni" panose="02010803020104030203" pitchFamily="2" charset="-79"/>
                <a:cs typeface="Aharoni" panose="02010803020104030203" pitchFamily="2" charset="-79"/>
              </a:rPr>
              <a:t>Kriegsmann Gregory A., </a:t>
            </a:r>
            <a:r>
              <a:rPr lang="en-US" sz="1400" dirty="0">
                <a:latin typeface="Aharoni" panose="02010803020104030203" pitchFamily="2" charset="-79"/>
                <a:cs typeface="Aharoni" panose="02010803020104030203" pitchFamily="2" charset="-79"/>
              </a:rPr>
              <a:t>“A Simple Model for the Microwave Heating of a Thin Ceramic Slab in a Multimode Microwave Cavity”, IMA Journal of Applied </a:t>
            </a:r>
            <a:r>
              <a:rPr lang="en-US" sz="1400" dirty="0" smtClean="0">
                <a:latin typeface="Aharoni" panose="02010803020104030203" pitchFamily="2" charset="-79"/>
                <a:cs typeface="Aharoni" panose="02010803020104030203" pitchFamily="2" charset="-79"/>
              </a:rPr>
              <a:t>Mathematics, Volume </a:t>
            </a:r>
            <a:r>
              <a:rPr lang="en-US" sz="1400" dirty="0">
                <a:latin typeface="Aharoni" panose="02010803020104030203" pitchFamily="2" charset="-79"/>
                <a:cs typeface="Aharoni" panose="02010803020104030203" pitchFamily="2" charset="-79"/>
              </a:rPr>
              <a:t>78, Issue 4, Pages </a:t>
            </a:r>
            <a:r>
              <a:rPr lang="en-US" sz="1400" dirty="0" smtClean="0">
                <a:latin typeface="Aharoni" panose="02010803020104030203" pitchFamily="2" charset="-79"/>
                <a:cs typeface="Aharoni" panose="02010803020104030203" pitchFamily="2" charset="-79"/>
              </a:rPr>
              <a:t>652-664, 2013.</a:t>
            </a:r>
          </a:p>
          <a:p>
            <a:pPr marL="609600" lvl="0" indent="-609600" algn="just">
              <a:lnSpc>
                <a:spcPct val="80000"/>
              </a:lnSpc>
              <a:buFont typeface="Arial" pitchFamily="34" charset="0"/>
              <a:buChar char="•"/>
            </a:pPr>
            <a:endParaRPr lang="en-US" sz="1400" dirty="0">
              <a:latin typeface="Aharoni" panose="02010803020104030203" pitchFamily="2" charset="-79"/>
              <a:cs typeface="Aharoni" panose="02010803020104030203" pitchFamily="2" charset="-79"/>
            </a:endParaRPr>
          </a:p>
          <a:p>
            <a:pPr marL="609600" lvl="0" indent="-609600" algn="just">
              <a:lnSpc>
                <a:spcPct val="80000"/>
              </a:lnSpc>
              <a:buFont typeface="Arial" pitchFamily="34" charset="0"/>
              <a:buChar char="•"/>
            </a:pPr>
            <a:r>
              <a:rPr lang="en-US" sz="1400" dirty="0" smtClean="0">
                <a:latin typeface="Aharoni" panose="02010803020104030203" pitchFamily="2" charset="-79"/>
                <a:cs typeface="Aharoni" panose="02010803020104030203" pitchFamily="2" charset="-79"/>
              </a:rPr>
              <a:t>Agrawal S., Uniform Heating of Thin Ceramic Slabs in a Multimode Microwave Cavity, </a:t>
            </a:r>
            <a:r>
              <a:rPr lang="en-US" altLang="en-US" sz="1400" dirty="0">
                <a:latin typeface="Aharoni" panose="02010803020104030203" pitchFamily="2" charset="-79"/>
                <a:cs typeface="Aharoni" panose="02010803020104030203" pitchFamily="2" charset="-79"/>
              </a:rPr>
              <a:t>PhD Thesis, NJIT, </a:t>
            </a:r>
            <a:r>
              <a:rPr lang="en-US" altLang="en-US" sz="1400" dirty="0" smtClean="0">
                <a:latin typeface="Aharoni" panose="02010803020104030203" pitchFamily="2" charset="-79"/>
                <a:cs typeface="Aharoni" panose="02010803020104030203" pitchFamily="2" charset="-79"/>
              </a:rPr>
              <a:t> USA, 2011</a:t>
            </a:r>
            <a:r>
              <a:rPr lang="en-US" altLang="en-US" sz="1400" dirty="0" smtClean="0">
                <a:latin typeface="Aharoni" panose="02010803020104030203" pitchFamily="2" charset="-79"/>
                <a:cs typeface="Aharoni" panose="02010803020104030203" pitchFamily="2" charset="-79"/>
              </a:rPr>
              <a:t>.</a:t>
            </a:r>
            <a:endParaRPr lang="en-US" sz="1400" dirty="0" smtClean="0">
              <a:latin typeface="Aharoni" panose="02010803020104030203" pitchFamily="2" charset="-79"/>
              <a:cs typeface="Aharoni" panose="02010803020104030203" pitchFamily="2" charset="-79"/>
            </a:endParaRPr>
          </a:p>
          <a:p>
            <a:pPr algn="just">
              <a:lnSpc>
                <a:spcPct val="80000"/>
              </a:lnSpc>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smtClean="0">
                <a:latin typeface="Aharoni" panose="02010803020104030203" pitchFamily="2" charset="-79"/>
                <a:cs typeface="Aharoni" panose="02010803020104030203" pitchFamily="2" charset="-79"/>
              </a:rPr>
              <a:t>Booty Michael </a:t>
            </a:r>
            <a:r>
              <a:rPr lang="en-US" altLang="en-US" sz="1400" dirty="0">
                <a:latin typeface="Aharoni" panose="02010803020104030203" pitchFamily="2" charset="-79"/>
                <a:cs typeface="Aharoni" panose="02010803020104030203" pitchFamily="2" charset="-79"/>
              </a:rPr>
              <a:t>R. </a:t>
            </a:r>
            <a:r>
              <a:rPr lang="en-US" altLang="en-US" sz="1400" dirty="0" smtClean="0">
                <a:latin typeface="Aharoni" panose="02010803020104030203" pitchFamily="2" charset="-79"/>
                <a:cs typeface="Aharoni" panose="02010803020104030203" pitchFamily="2" charset="-79"/>
              </a:rPr>
              <a:t>and Kriegsmann Gregory </a:t>
            </a:r>
            <a:r>
              <a:rPr lang="en-US" altLang="en-US" sz="1400" dirty="0">
                <a:latin typeface="Aharoni" panose="02010803020104030203" pitchFamily="2" charset="-79"/>
                <a:cs typeface="Aharoni" panose="02010803020104030203" pitchFamily="2" charset="-79"/>
              </a:rPr>
              <a:t>A., </a:t>
            </a:r>
            <a:r>
              <a:rPr lang="en-US" altLang="en-US" sz="1400" dirty="0" smtClean="0">
                <a:latin typeface="Aharoni" panose="02010803020104030203" pitchFamily="2" charset="-79"/>
                <a:cs typeface="Aharoni" panose="02010803020104030203" pitchFamily="2" charset="-79"/>
              </a:rPr>
              <a:t>Microwave Heating and Joining of Ceramic Cylinders: </a:t>
            </a:r>
            <a:r>
              <a:rPr lang="en-US" altLang="en-US" sz="1400" dirty="0">
                <a:latin typeface="Aharoni" panose="02010803020104030203" pitchFamily="2" charset="-79"/>
                <a:cs typeface="Aharoni" panose="02010803020104030203" pitchFamily="2" charset="-79"/>
              </a:rPr>
              <a:t>A </a:t>
            </a:r>
            <a:r>
              <a:rPr lang="en-US" altLang="en-US" sz="1400" dirty="0" smtClean="0">
                <a:latin typeface="Aharoni" panose="02010803020104030203" pitchFamily="2" charset="-79"/>
                <a:cs typeface="Aharoni" panose="02010803020104030203" pitchFamily="2" charset="-79"/>
              </a:rPr>
              <a:t>Mathematical Model, Methods and Applications of Analysis. 1(4): 403-414, 1994.</a:t>
            </a:r>
          </a:p>
          <a:p>
            <a:pPr marL="609600" indent="-609600" algn="just">
              <a:lnSpc>
                <a:spcPct val="80000"/>
              </a:lnSpc>
              <a:buFont typeface="Arial" pitchFamily="34" charset="0"/>
              <a:buChar char="•"/>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a:latin typeface="Aharoni" panose="02010803020104030203" pitchFamily="2" charset="-79"/>
                <a:cs typeface="Aharoni" panose="02010803020104030203" pitchFamily="2" charset="-79"/>
              </a:rPr>
              <a:t>Brodwin Morris E</a:t>
            </a:r>
            <a:r>
              <a:rPr lang="en-US" altLang="en-US" sz="1400" dirty="0" smtClean="0">
                <a:latin typeface="Aharoni" panose="02010803020104030203" pitchFamily="2" charset="-79"/>
                <a:cs typeface="Aharoni" panose="02010803020104030203" pitchFamily="2" charset="-79"/>
              </a:rPr>
              <a:t>. and Johnson Lynn D., Microwave Sintering of Ceramics. IEEE MTT-S Int. Microw. Symp. Dig., 1, Pages 287-288, 1988.</a:t>
            </a: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smtClean="0">
                <a:latin typeface="Aharoni" panose="02010803020104030203" pitchFamily="2" charset="-79"/>
                <a:cs typeface="Aharoni" panose="02010803020104030203" pitchFamily="2" charset="-79"/>
              </a:rPr>
              <a:t>Brodwin Morris </a:t>
            </a:r>
            <a:r>
              <a:rPr lang="en-US" altLang="en-US" sz="1400" dirty="0">
                <a:latin typeface="Aharoni" panose="02010803020104030203" pitchFamily="2" charset="-79"/>
                <a:cs typeface="Aharoni" panose="02010803020104030203" pitchFamily="2" charset="-79"/>
              </a:rPr>
              <a:t>E. </a:t>
            </a:r>
            <a:r>
              <a:rPr lang="en-US" altLang="en-US" sz="1400" dirty="0" smtClean="0">
                <a:latin typeface="Aharoni" panose="02010803020104030203" pitchFamily="2" charset="-79"/>
                <a:cs typeface="Aharoni" panose="02010803020104030203" pitchFamily="2" charset="-79"/>
              </a:rPr>
              <a:t>and Chang </a:t>
            </a:r>
            <a:r>
              <a:rPr lang="en-US" altLang="en-US" sz="1400" dirty="0">
                <a:latin typeface="Aharoni" panose="02010803020104030203" pitchFamily="2" charset="-79"/>
                <a:cs typeface="Aharoni" panose="02010803020104030203" pitchFamily="2" charset="-79"/>
              </a:rPr>
              <a:t>J.T., A </a:t>
            </a:r>
            <a:r>
              <a:rPr lang="en-US" altLang="en-US" sz="1400" dirty="0" smtClean="0">
                <a:latin typeface="Aharoni" panose="02010803020104030203" pitchFamily="2" charset="-79"/>
                <a:cs typeface="Aharoni" panose="02010803020104030203" pitchFamily="2" charset="-79"/>
              </a:rPr>
              <a:t>New Microwave Oven For Efficient Uniform Heating Based Upon </a:t>
            </a:r>
            <a:r>
              <a:rPr lang="en-US" altLang="en-US" sz="1400" dirty="0">
                <a:latin typeface="Aharoni" panose="02010803020104030203" pitchFamily="2" charset="-79"/>
                <a:cs typeface="Aharoni" panose="02010803020104030203" pitchFamily="2" charset="-79"/>
              </a:rPr>
              <a:t>A </a:t>
            </a:r>
            <a:r>
              <a:rPr lang="en-US" altLang="en-US" sz="1400" dirty="0" smtClean="0">
                <a:latin typeface="Aharoni" panose="02010803020104030203" pitchFamily="2" charset="-79"/>
                <a:cs typeface="Aharoni" panose="02010803020104030203" pitchFamily="2" charset="-79"/>
              </a:rPr>
              <a:t>Circular Geometry, Microwave Conference/Brazil, </a:t>
            </a:r>
            <a:r>
              <a:rPr lang="en-US" altLang="en-US" sz="1400" dirty="0">
                <a:latin typeface="Aharoni" panose="02010803020104030203" pitchFamily="2" charset="-79"/>
                <a:cs typeface="Aharoni" panose="02010803020104030203" pitchFamily="2" charset="-79"/>
              </a:rPr>
              <a:t>1993, SBMO </a:t>
            </a:r>
            <a:r>
              <a:rPr lang="en-US" altLang="en-US" sz="1400" dirty="0" smtClean="0">
                <a:latin typeface="Aharoni" panose="02010803020104030203" pitchFamily="2" charset="-79"/>
                <a:cs typeface="Aharoni" panose="02010803020104030203" pitchFamily="2" charset="-79"/>
              </a:rPr>
              <a:t>International, Vol. </a:t>
            </a:r>
            <a:r>
              <a:rPr lang="en-US" altLang="en-US" sz="1400" dirty="0">
                <a:latin typeface="Aharoni" panose="02010803020104030203" pitchFamily="2" charset="-79"/>
                <a:cs typeface="Aharoni" panose="02010803020104030203" pitchFamily="2" charset="-79"/>
              </a:rPr>
              <a:t>2, </a:t>
            </a:r>
            <a:r>
              <a:rPr lang="en-US" altLang="en-US" sz="1400" dirty="0" smtClean="0">
                <a:latin typeface="Aharoni" panose="02010803020104030203" pitchFamily="2" charset="-79"/>
                <a:cs typeface="Aharoni" panose="02010803020104030203" pitchFamily="2" charset="-79"/>
              </a:rPr>
              <a:t>August </a:t>
            </a:r>
            <a:r>
              <a:rPr lang="en-US" altLang="en-US" sz="1400" dirty="0">
                <a:latin typeface="Aharoni" panose="02010803020104030203" pitchFamily="2" charset="-79"/>
                <a:cs typeface="Aharoni" panose="02010803020104030203" pitchFamily="2" charset="-79"/>
              </a:rPr>
              <a:t>2-5, pp. </a:t>
            </a:r>
            <a:r>
              <a:rPr lang="en-US" altLang="en-US" sz="1400" dirty="0" smtClean="0">
                <a:latin typeface="Aharoni" panose="02010803020104030203" pitchFamily="2" charset="-79"/>
                <a:cs typeface="Aharoni" panose="02010803020104030203" pitchFamily="2" charset="-79"/>
              </a:rPr>
              <a:t>723-727, 1993.</a:t>
            </a:r>
          </a:p>
          <a:p>
            <a:pPr marL="609600" indent="-609600" algn="just">
              <a:lnSpc>
                <a:spcPct val="80000"/>
              </a:lnSpc>
              <a:buFont typeface="Arial" pitchFamily="34" charset="0"/>
              <a:buChar char="•"/>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a:latin typeface="Aharoni" panose="02010803020104030203" pitchFamily="2" charset="-79"/>
                <a:cs typeface="Aharoni" panose="02010803020104030203" pitchFamily="2" charset="-79"/>
              </a:rPr>
              <a:t>Jerby E</a:t>
            </a:r>
            <a:r>
              <a:rPr lang="en-US" altLang="en-US" sz="1400" dirty="0" smtClean="0">
                <a:latin typeface="Aharoni" panose="02010803020104030203" pitchFamily="2" charset="-79"/>
                <a:cs typeface="Aharoni" panose="02010803020104030203" pitchFamily="2" charset="-79"/>
              </a:rPr>
              <a:t>., </a:t>
            </a:r>
            <a:r>
              <a:rPr lang="en-US" altLang="en-US" sz="1400" dirty="0">
                <a:latin typeface="Aharoni" panose="02010803020104030203" pitchFamily="2" charset="-79"/>
                <a:cs typeface="Aharoni" panose="02010803020104030203" pitchFamily="2" charset="-79"/>
              </a:rPr>
              <a:t>Dikhtyar V</a:t>
            </a:r>
            <a:r>
              <a:rPr lang="en-US" altLang="en-US" sz="1400" dirty="0" smtClean="0">
                <a:latin typeface="Aharoni" panose="02010803020104030203" pitchFamily="2" charset="-79"/>
                <a:cs typeface="Aharoni" panose="02010803020104030203" pitchFamily="2" charset="-79"/>
              </a:rPr>
              <a:t>. and Aktushev O., Microwave Drill for Ceramics, Ceramic Bulletin, (82), 2003.</a:t>
            </a:r>
          </a:p>
          <a:p>
            <a:pPr marL="609600" indent="-609600" algn="just">
              <a:lnSpc>
                <a:spcPct val="80000"/>
              </a:lnSpc>
              <a:buFont typeface="Arial" pitchFamily="34" charset="0"/>
              <a:buChar char="•"/>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smtClean="0">
                <a:latin typeface="Aharoni" panose="02010803020104030203" pitchFamily="2" charset="-79"/>
                <a:cs typeface="Aharoni" panose="02010803020104030203" pitchFamily="2" charset="-79"/>
              </a:rPr>
              <a:t>Jerby E. and Dikhtyar V., Method and Device for Drilling, Cutting, nailing and Joining Solid Non-Conductive Materials using Microwave Radiation. US Patent </a:t>
            </a:r>
            <a:r>
              <a:rPr lang="en-US" altLang="en-US" sz="1400" i="1" dirty="0" smtClean="0">
                <a:latin typeface="Aharoni" panose="02010803020104030203" pitchFamily="2" charset="-79"/>
                <a:cs typeface="Aharoni" panose="02010803020104030203" pitchFamily="2" charset="-79"/>
              </a:rPr>
              <a:t>6,114,676</a:t>
            </a:r>
            <a:r>
              <a:rPr lang="en-US" altLang="en-US" sz="1400" dirty="0" smtClean="0">
                <a:latin typeface="Aharoni" panose="02010803020104030203" pitchFamily="2" charset="-79"/>
                <a:cs typeface="Aharoni" panose="02010803020104030203" pitchFamily="2" charset="-79"/>
              </a:rPr>
              <a:t>, 2000.</a:t>
            </a:r>
          </a:p>
          <a:p>
            <a:pPr marL="609600" indent="-609600" algn="just">
              <a:lnSpc>
                <a:spcPct val="80000"/>
              </a:lnSpc>
              <a:buFont typeface="Arial" pitchFamily="34" charset="0"/>
              <a:buChar char="•"/>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smtClean="0">
                <a:latin typeface="Aharoni" panose="02010803020104030203" pitchFamily="2" charset="-79"/>
                <a:cs typeface="Aharoni" panose="02010803020104030203" pitchFamily="2" charset="-79"/>
              </a:rPr>
              <a:t>Kriegsmann</a:t>
            </a:r>
            <a:r>
              <a:rPr lang="en-US" altLang="en-US" sz="1400" dirty="0">
                <a:latin typeface="Aharoni" panose="02010803020104030203" pitchFamily="2" charset="-79"/>
                <a:cs typeface="Aharoni" panose="02010803020104030203" pitchFamily="2" charset="-79"/>
              </a:rPr>
              <a:t> </a:t>
            </a:r>
            <a:r>
              <a:rPr lang="en-US" altLang="en-US" sz="1400" dirty="0" smtClean="0">
                <a:latin typeface="Aharoni" panose="02010803020104030203" pitchFamily="2" charset="-79"/>
                <a:cs typeface="Aharoni" panose="02010803020104030203" pitchFamily="2" charset="-79"/>
              </a:rPr>
              <a:t>Gregory A., Thermal Runaway in Microwave Heated Ceramics. Journal of Applied Physics, (71), Pages 1960-1966, 1992.</a:t>
            </a: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a:latin typeface="Aharoni" panose="02010803020104030203" pitchFamily="2" charset="-79"/>
                <a:cs typeface="Aharoni" panose="02010803020104030203" pitchFamily="2" charset="-79"/>
              </a:rPr>
              <a:t>Kriegsmann Gregory A., </a:t>
            </a:r>
            <a:r>
              <a:rPr lang="en-US" altLang="en-US" sz="1400" dirty="0" smtClean="0">
                <a:latin typeface="Aharoni" panose="02010803020104030203" pitchFamily="2" charset="-79"/>
                <a:cs typeface="Aharoni" panose="02010803020104030203" pitchFamily="2" charset="-79"/>
              </a:rPr>
              <a:t>Pattern Formation in Microwave Heated Ceramics: Cylinders and Slabs, </a:t>
            </a:r>
            <a:r>
              <a:rPr lang="en-US" altLang="en-US" sz="1400" dirty="0">
                <a:latin typeface="Aharoni" panose="02010803020104030203" pitchFamily="2" charset="-79"/>
                <a:cs typeface="Aharoni" panose="02010803020104030203" pitchFamily="2" charset="-79"/>
              </a:rPr>
              <a:t>IMA </a:t>
            </a:r>
            <a:r>
              <a:rPr lang="en-US" altLang="en-US" sz="1400" dirty="0" smtClean="0">
                <a:latin typeface="Aharoni" panose="02010803020104030203" pitchFamily="2" charset="-79"/>
                <a:cs typeface="Aharoni" panose="02010803020104030203" pitchFamily="2" charset="-79"/>
              </a:rPr>
              <a:t>Journal of Applied Mathematics, </a:t>
            </a:r>
            <a:r>
              <a:rPr lang="en-US" altLang="en-US" sz="1400" dirty="0">
                <a:latin typeface="Aharoni" panose="02010803020104030203" pitchFamily="2" charset="-79"/>
                <a:cs typeface="Aharoni" panose="02010803020104030203" pitchFamily="2" charset="-79"/>
              </a:rPr>
              <a:t>66, </a:t>
            </a:r>
            <a:r>
              <a:rPr lang="en-US" altLang="en-US" sz="1400" dirty="0" smtClean="0">
                <a:latin typeface="Aharoni" panose="02010803020104030203" pitchFamily="2" charset="-79"/>
                <a:cs typeface="Aharoni" panose="02010803020104030203" pitchFamily="2" charset="-79"/>
              </a:rPr>
              <a:t>1-32, 2001.</a:t>
            </a: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pPr>
            <a:endParaRPr lang="en-US" altLang="en-US" sz="1400" dirty="0">
              <a:latin typeface="Aharoni" panose="02010803020104030203" pitchFamily="2" charset="-79"/>
              <a:cs typeface="Aharoni" panose="02010803020104030203" pitchFamily="2" charset="-79"/>
            </a:endParaRPr>
          </a:p>
          <a:p>
            <a:pPr marL="609600" indent="-609600" algn="just">
              <a:lnSpc>
                <a:spcPct val="80000"/>
              </a:lnSpc>
              <a:buFont typeface="Arial" pitchFamily="34" charset="0"/>
              <a:buChar char="•"/>
            </a:pPr>
            <a:r>
              <a:rPr lang="en-US" altLang="en-US" sz="1400" dirty="0" smtClean="0">
                <a:latin typeface="Aharoni" panose="02010803020104030203" pitchFamily="2" charset="-79"/>
                <a:cs typeface="Aharoni" panose="02010803020104030203" pitchFamily="2" charset="-79"/>
              </a:rPr>
              <a:t>Walker Stuart </a:t>
            </a:r>
            <a:r>
              <a:rPr lang="en-US" altLang="en-US" sz="1400" dirty="0">
                <a:latin typeface="Aharoni" panose="02010803020104030203" pitchFamily="2" charset="-79"/>
                <a:cs typeface="Aharoni" panose="02010803020104030203" pitchFamily="2" charset="-79"/>
              </a:rPr>
              <a:t>J., </a:t>
            </a:r>
            <a:r>
              <a:rPr lang="en-US" altLang="en-US" sz="1400" dirty="0" smtClean="0">
                <a:latin typeface="Aharoni" panose="02010803020104030203" pitchFamily="2" charset="-79"/>
                <a:cs typeface="Aharoni" panose="02010803020104030203" pitchFamily="2" charset="-79"/>
              </a:rPr>
              <a:t>Multi Mode Cavity Effects on the Microwave Heating of a Ceramic Slab, PhD Thesis, </a:t>
            </a:r>
            <a:r>
              <a:rPr lang="en-US" altLang="en-US" sz="1400" dirty="0">
                <a:latin typeface="Aharoni" panose="02010803020104030203" pitchFamily="2" charset="-79"/>
                <a:cs typeface="Aharoni" panose="02010803020104030203" pitchFamily="2" charset="-79"/>
              </a:rPr>
              <a:t>NJIT</a:t>
            </a:r>
            <a:r>
              <a:rPr lang="en-US" altLang="en-US" sz="1400" dirty="0" smtClean="0">
                <a:latin typeface="Aharoni" panose="02010803020104030203" pitchFamily="2" charset="-79"/>
                <a:cs typeface="Aharoni" panose="02010803020104030203" pitchFamily="2" charset="-79"/>
              </a:rPr>
              <a:t>, </a:t>
            </a:r>
            <a:r>
              <a:rPr lang="en-US" altLang="en-US" sz="1400" dirty="0" smtClean="0">
                <a:latin typeface="Aharoni" panose="02010803020104030203" pitchFamily="2" charset="-79"/>
                <a:cs typeface="Aharoni" panose="02010803020104030203" pitchFamily="2" charset="-79"/>
              </a:rPr>
              <a:t>USA, 2001</a:t>
            </a:r>
            <a:r>
              <a:rPr lang="en-US" altLang="en-US" sz="1400" dirty="0" smtClean="0">
                <a:solidFill>
                  <a:schemeClr val="accent2"/>
                </a:solidFill>
                <a:latin typeface="Aharoni" panose="02010803020104030203" pitchFamily="2" charset="-79"/>
                <a:cs typeface="Aharoni" panose="02010803020104030203" pitchFamily="2" charset="-79"/>
              </a:rPr>
              <a:t>.</a:t>
            </a:r>
            <a:endParaRPr lang="en-US" altLang="en-US" sz="1400" dirty="0">
              <a:solidFill>
                <a:schemeClr val="accent2"/>
              </a:solidFill>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2"/>
          </p:nvPr>
        </p:nvSpPr>
        <p:spPr/>
        <p:txBody>
          <a:bodyPr/>
          <a:lstStyle/>
          <a:p>
            <a:fld id="{A68562E3-8965-409E-A093-2991AB3AEA6E}" type="slidenum">
              <a:rPr lang="en-US" smtClean="0"/>
              <a:t>44</a:t>
            </a:fld>
            <a:endParaRPr lang="en-US" dirty="0"/>
          </a:p>
        </p:txBody>
      </p:sp>
    </p:spTree>
    <p:extLst>
      <p:ext uri="{BB962C8B-B14F-4D97-AF65-F5344CB8AC3E}">
        <p14:creationId xmlns:p14="http://schemas.microsoft.com/office/powerpoint/2010/main" val="2465419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en-US" dirty="0" smtClean="0"/>
              <a:t>THANKYOU</a:t>
            </a:r>
            <a:endParaRPr lang="en-US" dirty="0"/>
          </a:p>
        </p:txBody>
      </p:sp>
      <p:sp>
        <p:nvSpPr>
          <p:cNvPr id="4" name="Slide Number Placeholder 3"/>
          <p:cNvSpPr>
            <a:spLocks noGrp="1"/>
          </p:cNvSpPr>
          <p:nvPr>
            <p:ph type="sldNum" sz="quarter" idx="12"/>
          </p:nvPr>
        </p:nvSpPr>
        <p:spPr/>
        <p:txBody>
          <a:bodyPr/>
          <a:lstStyle/>
          <a:p>
            <a:fld id="{A68562E3-8965-409E-A093-2991AB3AEA6E}" type="slidenum">
              <a:rPr lang="en-US" smtClean="0"/>
              <a:t>45</a:t>
            </a:fld>
            <a:endParaRPr lang="en-US" dirty="0"/>
          </a:p>
        </p:txBody>
      </p:sp>
    </p:spTree>
    <p:extLst>
      <p:ext uri="{BB962C8B-B14F-4D97-AF65-F5344CB8AC3E}">
        <p14:creationId xmlns:p14="http://schemas.microsoft.com/office/powerpoint/2010/main" val="186907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2800" b="1" dirty="0" smtClean="0">
                <a:latin typeface="Batang" panose="02030600000101010101" pitchFamily="18" charset="-127"/>
              </a:rPr>
              <a:t>Maxwell’s Equations</a:t>
            </a:r>
          </a:p>
        </p:txBody>
      </p:sp>
      <p:graphicFrame>
        <p:nvGraphicFramePr>
          <p:cNvPr id="5123" name="Object 3"/>
          <p:cNvGraphicFramePr>
            <a:graphicFrameLocks noGrp="1" noChangeAspect="1"/>
          </p:cNvGraphicFramePr>
          <p:nvPr>
            <p:ph idx="1"/>
            <p:extLst>
              <p:ext uri="{D42A27DB-BD31-4B8C-83A1-F6EECF244321}">
                <p14:modId xmlns:p14="http://schemas.microsoft.com/office/powerpoint/2010/main" val="4256720272"/>
              </p:ext>
            </p:extLst>
          </p:nvPr>
        </p:nvGraphicFramePr>
        <p:xfrm>
          <a:off x="914400" y="2363788"/>
          <a:ext cx="6550025" cy="1901825"/>
        </p:xfrm>
        <a:graphic>
          <a:graphicData uri="http://schemas.openxmlformats.org/presentationml/2006/ole">
            <mc:AlternateContent xmlns:mc="http://schemas.openxmlformats.org/markup-compatibility/2006">
              <mc:Choice xmlns:v="urn:schemas-microsoft-com:vml" Requires="v">
                <p:oleObj spid="_x0000_s22647" name="Equation" r:id="rId4" imgW="3149280" imgH="914400" progId="Equation.DSMT4">
                  <p:embed/>
                </p:oleObj>
              </mc:Choice>
              <mc:Fallback>
                <p:oleObj name="Equation" r:id="rId4" imgW="3149280" imgH="914400" progId="Equation.DSMT4">
                  <p:embed/>
                  <p:pic>
                    <p:nvPicPr>
                      <p:cNvPr id="0" name=""/>
                      <p:cNvPicPr>
                        <a:picLocks noChangeAspect="1" noChangeArrowheads="1"/>
                      </p:cNvPicPr>
                      <p:nvPr/>
                    </p:nvPicPr>
                    <p:blipFill>
                      <a:blip r:embed="rId5"/>
                      <a:srcRect/>
                      <a:stretch>
                        <a:fillRect/>
                      </a:stretch>
                    </p:blipFill>
                    <p:spPr bwMode="auto">
                      <a:xfrm>
                        <a:off x="914400" y="2363788"/>
                        <a:ext cx="6550025" cy="1901825"/>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fld id="{A68562E3-8965-409E-A093-2991AB3AEA6E}" type="slidenum">
              <a:rPr lang="en-US" smtClean="0"/>
              <a:t>5</a:t>
            </a:fld>
            <a:endParaRPr lang="en-US" dirty="0"/>
          </a:p>
        </p:txBody>
      </p:sp>
    </p:spTree>
    <p:extLst>
      <p:ext uri="{BB962C8B-B14F-4D97-AF65-F5344CB8AC3E}">
        <p14:creationId xmlns:p14="http://schemas.microsoft.com/office/powerpoint/2010/main" val="3257186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1524000" y="274638"/>
            <a:ext cx="5562600" cy="639762"/>
          </a:xfrm>
        </p:spPr>
        <p:txBody>
          <a:bodyPr/>
          <a:lstStyle/>
          <a:p>
            <a:pPr eaLnBrk="1" hangingPunct="1"/>
            <a:r>
              <a:rPr lang="en-US" altLang="en-US" sz="2400" b="1" dirty="0" smtClean="0">
                <a:latin typeface="Batang" panose="02030600000101010101" pitchFamily="18" charset="-127"/>
              </a:rPr>
              <a:t>Dimensionless Heat Equation</a:t>
            </a:r>
          </a:p>
        </p:txBody>
      </p:sp>
      <p:graphicFrame>
        <p:nvGraphicFramePr>
          <p:cNvPr id="7171" name="Object 4"/>
          <p:cNvGraphicFramePr>
            <a:graphicFrameLocks noGrp="1" noChangeAspect="1"/>
          </p:cNvGraphicFramePr>
          <p:nvPr>
            <p:ph idx="1"/>
            <p:extLst>
              <p:ext uri="{D42A27DB-BD31-4B8C-83A1-F6EECF244321}">
                <p14:modId xmlns:p14="http://schemas.microsoft.com/office/powerpoint/2010/main" val="3496642636"/>
              </p:ext>
            </p:extLst>
          </p:nvPr>
        </p:nvGraphicFramePr>
        <p:xfrm>
          <a:off x="914400" y="1524000"/>
          <a:ext cx="7010400" cy="4063006"/>
        </p:xfrm>
        <a:graphic>
          <a:graphicData uri="http://schemas.openxmlformats.org/presentationml/2006/ole">
            <mc:AlternateContent xmlns:mc="http://schemas.openxmlformats.org/markup-compatibility/2006">
              <mc:Choice xmlns:v="urn:schemas-microsoft-com:vml" Requires="v">
                <p:oleObj spid="_x0000_s24693" name="Equation" r:id="rId4" imgW="3835080" imgH="2222280" progId="Equation.DSMT4">
                  <p:embed/>
                </p:oleObj>
              </mc:Choice>
              <mc:Fallback>
                <p:oleObj name="Equation" r:id="rId4" imgW="3835080" imgH="2222280" progId="Equation.DSMT4">
                  <p:embed/>
                  <p:pic>
                    <p:nvPicPr>
                      <p:cNvPr id="0" name=""/>
                      <p:cNvPicPr>
                        <a:picLocks noChangeAspect="1" noChangeArrowheads="1"/>
                      </p:cNvPicPr>
                      <p:nvPr/>
                    </p:nvPicPr>
                    <p:blipFill>
                      <a:blip r:embed="rId5"/>
                      <a:srcRect/>
                      <a:stretch>
                        <a:fillRect/>
                      </a:stretch>
                    </p:blipFill>
                    <p:spPr bwMode="auto">
                      <a:xfrm>
                        <a:off x="914400" y="1524000"/>
                        <a:ext cx="7010400" cy="4063006"/>
                      </a:xfrm>
                      <a:prstGeom prst="rect">
                        <a:avLst/>
                      </a:prstGeom>
                      <a:no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fld id="{A68562E3-8965-409E-A093-2991AB3AEA6E}" type="slidenum">
              <a:rPr lang="en-US" smtClean="0"/>
              <a:t>6</a:t>
            </a:fld>
            <a:endParaRPr lang="en-US" dirty="0"/>
          </a:p>
        </p:txBody>
      </p:sp>
    </p:spTree>
    <p:extLst>
      <p:ext uri="{BB962C8B-B14F-4D97-AF65-F5344CB8AC3E}">
        <p14:creationId xmlns:p14="http://schemas.microsoft.com/office/powerpoint/2010/main" val="167021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3" name="Object 11"/>
          <p:cNvGraphicFramePr>
            <a:graphicFrameLocks noGrp="1" noChangeAspect="1"/>
          </p:cNvGraphicFramePr>
          <p:nvPr>
            <p:ph sz="quarter" idx="3"/>
            <p:extLst>
              <p:ext uri="{D42A27DB-BD31-4B8C-83A1-F6EECF244321}">
                <p14:modId xmlns:p14="http://schemas.microsoft.com/office/powerpoint/2010/main" val="2664157385"/>
              </p:ext>
            </p:extLst>
          </p:nvPr>
        </p:nvGraphicFramePr>
        <p:xfrm>
          <a:off x="609600" y="1143000"/>
          <a:ext cx="7725370" cy="5455710"/>
        </p:xfrm>
        <a:graphic>
          <a:graphicData uri="http://schemas.openxmlformats.org/presentationml/2006/ole">
            <mc:AlternateContent xmlns:mc="http://schemas.openxmlformats.org/markup-compatibility/2006">
              <mc:Choice xmlns:v="urn:schemas-microsoft-com:vml" Requires="v">
                <p:oleObj spid="_x0000_s40015" name="Equation" r:id="rId4" imgW="4495680" imgH="3174840" progId="Equation.DSMT4">
                  <p:embed/>
                </p:oleObj>
              </mc:Choice>
              <mc:Fallback>
                <p:oleObj name="Equation" r:id="rId4" imgW="4495680" imgH="3174840" progId="Equation.DSMT4">
                  <p:embed/>
                  <p:pic>
                    <p:nvPicPr>
                      <p:cNvPr id="0" name=""/>
                      <p:cNvPicPr>
                        <a:picLocks noChangeAspect="1" noChangeArrowheads="1"/>
                      </p:cNvPicPr>
                      <p:nvPr/>
                    </p:nvPicPr>
                    <p:blipFill>
                      <a:blip r:embed="rId5"/>
                      <a:srcRect/>
                      <a:stretch>
                        <a:fillRect/>
                      </a:stretch>
                    </p:blipFill>
                    <p:spPr bwMode="auto">
                      <a:xfrm>
                        <a:off x="609600" y="1143000"/>
                        <a:ext cx="7725370" cy="5455710"/>
                      </a:xfrm>
                      <a:prstGeom prst="rect">
                        <a:avLst/>
                      </a:prstGeom>
                      <a:noFill/>
                      <a:ln>
                        <a:noFill/>
                      </a:ln>
                      <a:effectLst/>
                      <a:extLst/>
                    </p:spPr>
                  </p:pic>
                </p:oleObj>
              </mc:Fallback>
            </mc:AlternateContent>
          </a:graphicData>
        </a:graphic>
      </p:graphicFrame>
      <p:sp>
        <p:nvSpPr>
          <p:cNvPr id="11" name="Rectangle 4"/>
          <p:cNvSpPr>
            <a:spLocks noGrp="1" noChangeArrowheads="1"/>
          </p:cNvSpPr>
          <p:nvPr>
            <p:ph type="title"/>
          </p:nvPr>
        </p:nvSpPr>
        <p:spPr>
          <a:xfrm>
            <a:off x="457200" y="228600"/>
            <a:ext cx="8229600" cy="685800"/>
          </a:xfrm>
          <a:noFill/>
        </p:spPr>
        <p:txBody>
          <a:bodyPr/>
          <a:lstStyle/>
          <a:p>
            <a:pPr eaLnBrk="1" hangingPunct="1"/>
            <a:r>
              <a:rPr lang="en-US" altLang="en-US" sz="2800" b="1" dirty="0" smtClean="0">
                <a:latin typeface="Batang" panose="02030600000101010101" pitchFamily="18" charset="-127"/>
              </a:rPr>
              <a:t>Thermal modeling</a:t>
            </a:r>
          </a:p>
        </p:txBody>
      </p:sp>
      <p:sp>
        <p:nvSpPr>
          <p:cNvPr id="6" name="Slide Number Placeholder 5"/>
          <p:cNvSpPr>
            <a:spLocks noGrp="1"/>
          </p:cNvSpPr>
          <p:nvPr>
            <p:ph type="sldNum" sz="quarter" idx="12"/>
          </p:nvPr>
        </p:nvSpPr>
        <p:spPr/>
        <p:txBody>
          <a:bodyPr/>
          <a:lstStyle/>
          <a:p>
            <a:fld id="{A8844145-3F95-433E-AAFC-C17A0B3F2CCD}" type="slidenum">
              <a:rPr lang="en-US" altLang="en-US" smtClean="0"/>
              <a:pPr/>
              <a:t>7</a:t>
            </a:fld>
            <a:endParaRPr lang="en-US" altLang="en-US" dirty="0"/>
          </a:p>
        </p:txBody>
      </p:sp>
    </p:spTree>
    <p:extLst>
      <p:ext uri="{BB962C8B-B14F-4D97-AF65-F5344CB8AC3E}">
        <p14:creationId xmlns:p14="http://schemas.microsoft.com/office/powerpoint/2010/main" val="1998034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Grp="1" noChangeAspect="1"/>
          </p:cNvGraphicFramePr>
          <p:nvPr>
            <p:ph idx="1"/>
            <p:extLst>
              <p:ext uri="{D42A27DB-BD31-4B8C-83A1-F6EECF244321}">
                <p14:modId xmlns:p14="http://schemas.microsoft.com/office/powerpoint/2010/main" val="4067711909"/>
              </p:ext>
            </p:extLst>
          </p:nvPr>
        </p:nvGraphicFramePr>
        <p:xfrm>
          <a:off x="533399" y="1600200"/>
          <a:ext cx="8268711" cy="4222750"/>
        </p:xfrm>
        <a:graphic>
          <a:graphicData uri="http://schemas.openxmlformats.org/presentationml/2006/ole">
            <mc:AlternateContent xmlns:mc="http://schemas.openxmlformats.org/markup-compatibility/2006">
              <mc:Choice xmlns:v="urn:schemas-microsoft-com:vml" Requires="v">
                <p:oleObj spid="_x0000_s27767" name="Equation" r:id="rId4" imgW="4178160" imgH="2133360" progId="Equation.DSMT4">
                  <p:embed/>
                </p:oleObj>
              </mc:Choice>
              <mc:Fallback>
                <p:oleObj name="Equation" r:id="rId4" imgW="4178160" imgH="2133360" progId="Equation.DSMT4">
                  <p:embed/>
                  <p:pic>
                    <p:nvPicPr>
                      <p:cNvPr id="0" name=""/>
                      <p:cNvPicPr>
                        <a:picLocks noChangeAspect="1" noChangeArrowheads="1"/>
                      </p:cNvPicPr>
                      <p:nvPr/>
                    </p:nvPicPr>
                    <p:blipFill>
                      <a:blip r:embed="rId5"/>
                      <a:srcRect/>
                      <a:stretch>
                        <a:fillRect/>
                      </a:stretch>
                    </p:blipFill>
                    <p:spPr bwMode="auto">
                      <a:xfrm>
                        <a:off x="533399" y="1600200"/>
                        <a:ext cx="8268711" cy="4222750"/>
                      </a:xfrm>
                      <a:prstGeom prst="rect">
                        <a:avLst/>
                      </a:prstGeom>
                      <a:noFill/>
                      <a:ln>
                        <a:noFill/>
                      </a:ln>
                      <a:effectLst/>
                    </p:spPr>
                  </p:pic>
                </p:oleObj>
              </mc:Fallback>
            </mc:AlternateContent>
          </a:graphicData>
        </a:graphic>
      </p:graphicFrame>
      <p:sp>
        <p:nvSpPr>
          <p:cNvPr id="10243" name="Rectangle 7"/>
          <p:cNvSpPr>
            <a:spLocks noGrp="1" noChangeArrowheads="1"/>
          </p:cNvSpPr>
          <p:nvPr>
            <p:ph type="title"/>
          </p:nvPr>
        </p:nvSpPr>
        <p:spPr>
          <a:xfrm>
            <a:off x="457200" y="304800"/>
            <a:ext cx="8458200" cy="914400"/>
          </a:xfrm>
          <a:noFill/>
        </p:spPr>
        <p:txBody>
          <a:bodyPr>
            <a:normAutofit fontScale="90000"/>
          </a:bodyPr>
          <a:lstStyle/>
          <a:p>
            <a:pPr eaLnBrk="1" hangingPunct="1"/>
            <a:r>
              <a:rPr lang="en-US" altLang="en-US" sz="2800" b="1" dirty="0" smtClean="0">
                <a:latin typeface="Batang" panose="02030600000101010101" pitchFamily="18" charset="-127"/>
              </a:rPr>
              <a:t>A functional reaction-diffusion equation</a:t>
            </a:r>
            <a:br>
              <a:rPr lang="en-US" altLang="en-US" sz="2800" b="1" dirty="0" smtClean="0">
                <a:latin typeface="Batang" panose="02030600000101010101" pitchFamily="18" charset="-127"/>
              </a:rPr>
            </a:br>
            <a:r>
              <a:rPr lang="en-US" altLang="en-US" sz="2800" b="1" dirty="0" smtClean="0">
                <a:latin typeface="Batang" panose="02030600000101010101" pitchFamily="18" charset="-127"/>
              </a:rPr>
              <a:t>(One Functional Problem)</a:t>
            </a:r>
            <a:r>
              <a:rPr lang="en-US" altLang="en-US" dirty="0" smtClean="0"/>
              <a:t> </a:t>
            </a:r>
          </a:p>
        </p:txBody>
      </p:sp>
      <p:sp>
        <p:nvSpPr>
          <p:cNvPr id="3" name="Slide Number Placeholder 2"/>
          <p:cNvSpPr>
            <a:spLocks noGrp="1"/>
          </p:cNvSpPr>
          <p:nvPr>
            <p:ph type="sldNum" sz="quarter" idx="12"/>
          </p:nvPr>
        </p:nvSpPr>
        <p:spPr/>
        <p:txBody>
          <a:bodyPr/>
          <a:lstStyle/>
          <a:p>
            <a:fld id="{A68562E3-8965-409E-A093-2991AB3AEA6E}" type="slidenum">
              <a:rPr lang="en-US" smtClean="0"/>
              <a:t>8</a:t>
            </a:fld>
            <a:endParaRPr lang="en-US" dirty="0"/>
          </a:p>
        </p:txBody>
      </p:sp>
    </p:spTree>
    <p:extLst>
      <p:ext uri="{BB962C8B-B14F-4D97-AF65-F5344CB8AC3E}">
        <p14:creationId xmlns:p14="http://schemas.microsoft.com/office/powerpoint/2010/main" val="4198393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152400"/>
            <a:ext cx="8229600" cy="1143000"/>
          </a:xfrm>
          <a:noFill/>
        </p:spPr>
        <p:txBody>
          <a:bodyPr/>
          <a:lstStyle/>
          <a:p>
            <a:pPr eaLnBrk="1" hangingPunct="1"/>
            <a:r>
              <a:rPr lang="en-US" altLang="en-US" sz="2800" b="1" dirty="0" smtClean="0">
                <a:latin typeface="Batang" panose="02030600000101010101" pitchFamily="18" charset="-127"/>
              </a:rPr>
              <a:t>Stationary solutions u</a:t>
            </a:r>
            <a:r>
              <a:rPr lang="en-US" altLang="en-US" sz="2800" b="1" baseline="-25000" dirty="0" smtClean="0">
                <a:latin typeface="Batang" panose="02030600000101010101" pitchFamily="18" charset="-127"/>
              </a:rPr>
              <a:t>0</a:t>
            </a:r>
            <a:r>
              <a:rPr lang="en-US" altLang="en-US" sz="2800" b="1" dirty="0" smtClean="0">
                <a:latin typeface="Batang" panose="02030600000101010101" pitchFamily="18" charset="-127"/>
              </a:rPr>
              <a:t> (</a:t>
            </a:r>
            <a:r>
              <a:rPr lang="en-US" altLang="en-US" sz="2800" b="1" i="1" dirty="0" smtClean="0">
                <a:latin typeface="Batang" panose="02030600000101010101" pitchFamily="18" charset="-127"/>
              </a:rPr>
              <a:t>y</a:t>
            </a:r>
            <a:r>
              <a:rPr lang="en-US" altLang="en-US" sz="2800" b="1" dirty="0" smtClean="0">
                <a:latin typeface="Batang" panose="02030600000101010101" pitchFamily="18" charset="-127"/>
              </a:rPr>
              <a:t> independent)</a:t>
            </a:r>
          </a:p>
        </p:txBody>
      </p:sp>
      <p:graphicFrame>
        <p:nvGraphicFramePr>
          <p:cNvPr id="11267" name="Object 7"/>
          <p:cNvGraphicFramePr>
            <a:graphicFrameLocks noGrp="1" noChangeAspect="1"/>
          </p:cNvGraphicFramePr>
          <p:nvPr>
            <p:ph sz="half" idx="2"/>
            <p:extLst>
              <p:ext uri="{D42A27DB-BD31-4B8C-83A1-F6EECF244321}">
                <p14:modId xmlns:p14="http://schemas.microsoft.com/office/powerpoint/2010/main" val="3175348919"/>
              </p:ext>
            </p:extLst>
          </p:nvPr>
        </p:nvGraphicFramePr>
        <p:xfrm>
          <a:off x="1066800" y="1358900"/>
          <a:ext cx="5921375" cy="3082925"/>
        </p:xfrm>
        <a:graphic>
          <a:graphicData uri="http://schemas.openxmlformats.org/presentationml/2006/ole">
            <mc:AlternateContent xmlns:mc="http://schemas.openxmlformats.org/markup-compatibility/2006">
              <mc:Choice xmlns:v="urn:schemas-microsoft-com:vml" Requires="v">
                <p:oleObj spid="_x0000_s28790" name="Equation" r:id="rId4" imgW="3073320" imgH="1600200" progId="Equation.DSMT4">
                  <p:embed/>
                </p:oleObj>
              </mc:Choice>
              <mc:Fallback>
                <p:oleObj name="Equation" r:id="rId4" imgW="3073320" imgH="1600200" progId="Equation.DSMT4">
                  <p:embed/>
                  <p:pic>
                    <p:nvPicPr>
                      <p:cNvPr id="0" name=""/>
                      <p:cNvPicPr>
                        <a:picLocks noChangeAspect="1" noChangeArrowheads="1"/>
                      </p:cNvPicPr>
                      <p:nvPr/>
                    </p:nvPicPr>
                    <p:blipFill>
                      <a:blip r:embed="rId5"/>
                      <a:srcRect/>
                      <a:stretch>
                        <a:fillRect/>
                      </a:stretch>
                    </p:blipFill>
                    <p:spPr bwMode="auto">
                      <a:xfrm>
                        <a:off x="1066800" y="1358900"/>
                        <a:ext cx="5921375" cy="3082925"/>
                      </a:xfrm>
                      <a:prstGeom prst="rect">
                        <a:avLst/>
                      </a:prstGeom>
                      <a:noFill/>
                      <a:ln>
                        <a:noFill/>
                      </a:ln>
                      <a:effectLst/>
                    </p:spPr>
                  </p:pic>
                </p:oleObj>
              </mc:Fallback>
            </mc:AlternateContent>
          </a:graphicData>
        </a:graphic>
      </p:graphicFrame>
      <p:sp>
        <p:nvSpPr>
          <p:cNvPr id="11268" name="Rectangle 12"/>
          <p:cNvSpPr>
            <a:spLocks noChangeArrowheads="1"/>
          </p:cNvSpPr>
          <p:nvPr/>
        </p:nvSpPr>
        <p:spPr bwMode="auto">
          <a:xfrm>
            <a:off x="762000" y="4724400"/>
            <a:ext cx="792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Batang" panose="02030600000101010101" pitchFamily="18" charset="-127"/>
              </a:rPr>
              <a:t>Symmetric solution : Control parameter is L</a:t>
            </a:r>
            <a:r>
              <a:rPr lang="en-US" altLang="en-US" sz="2000" b="1" baseline="-25000" dirty="0">
                <a:latin typeface="Batang" panose="02030600000101010101" pitchFamily="18" charset="-127"/>
              </a:rPr>
              <a:t>2 </a:t>
            </a:r>
            <a:r>
              <a:rPr lang="en-US" altLang="en-US" sz="2000" b="1" dirty="0">
                <a:latin typeface="Batang" panose="02030600000101010101" pitchFamily="18" charset="-127"/>
              </a:rPr>
              <a:t>norm of </a:t>
            </a:r>
            <a:r>
              <a:rPr lang="en-US" altLang="en-US" sz="2000" b="1" dirty="0" smtClean="0">
                <a:latin typeface="Batang" panose="02030600000101010101" pitchFamily="18" charset="-127"/>
              </a:rPr>
              <a:t>u</a:t>
            </a:r>
            <a:r>
              <a:rPr lang="en-US" altLang="en-US" sz="2000" b="1" baseline="-25000" dirty="0" smtClean="0">
                <a:latin typeface="Batang" panose="02030600000101010101" pitchFamily="18" charset="-127"/>
              </a:rPr>
              <a:t>0</a:t>
            </a:r>
          </a:p>
          <a:p>
            <a:pPr eaLnBrk="1" hangingPunct="1"/>
            <a:endParaRPr lang="en-US" altLang="en-US" sz="2000" b="1" baseline="-25000" dirty="0">
              <a:latin typeface="Batang" panose="02030600000101010101" pitchFamily="18" charset="-127"/>
              <a:cs typeface="Arial" charset="0"/>
            </a:endParaRPr>
          </a:p>
          <a:p>
            <a:pPr eaLnBrk="1" hangingPunct="1"/>
            <a:endParaRPr lang="en-US" altLang="en-US" sz="2000" b="1" baseline="-25000" dirty="0" smtClean="0">
              <a:latin typeface="Batang" panose="02030600000101010101" pitchFamily="18" charset="-127"/>
              <a:cs typeface="Arial" charset="0"/>
            </a:endParaRPr>
          </a:p>
          <a:p>
            <a:pPr eaLnBrk="1" hangingPunct="1"/>
            <a:r>
              <a:rPr lang="en-US" altLang="en-US" sz="2000" b="1" dirty="0" smtClean="0">
                <a:latin typeface="Batang" pitchFamily="18" charset="-127"/>
                <a:cs typeface="Arial" charset="0"/>
              </a:rPr>
              <a:t>Asymmetric </a:t>
            </a:r>
            <a:r>
              <a:rPr lang="en-US" altLang="en-US" sz="2000" b="1" dirty="0">
                <a:latin typeface="Batang" pitchFamily="18" charset="-127"/>
                <a:cs typeface="Arial" charset="0"/>
              </a:rPr>
              <a:t>solution : Control parameter is u</a:t>
            </a:r>
            <a:r>
              <a:rPr lang="en-US" altLang="en-US" sz="2000" b="1" baseline="-25000" dirty="0">
                <a:effectLst>
                  <a:outerShdw blurRad="38100" dist="38100" dir="2700000" algn="tl">
                    <a:srgbClr val="C0C0C0"/>
                  </a:outerShdw>
                </a:effectLst>
                <a:latin typeface="Batang" pitchFamily="18" charset="-127"/>
                <a:cs typeface="Arial" charset="0"/>
              </a:rPr>
              <a:t>0</a:t>
            </a:r>
            <a:r>
              <a:rPr lang="en-US" altLang="en-US" sz="2000" b="1" dirty="0">
                <a:latin typeface="Batang" pitchFamily="18" charset="-127"/>
                <a:cs typeface="Arial" charset="0"/>
              </a:rPr>
              <a:t>(0)</a:t>
            </a:r>
          </a:p>
          <a:p>
            <a:pPr eaLnBrk="1" hangingPunct="1"/>
            <a:endParaRPr lang="en-US" altLang="en-US" sz="2000" b="1" dirty="0">
              <a:solidFill>
                <a:srgbClr val="800000"/>
              </a:solidFill>
              <a:latin typeface="Batang" panose="02030600000101010101" pitchFamily="18" charset="-127"/>
            </a:endParaRPr>
          </a:p>
        </p:txBody>
      </p:sp>
      <p:sp>
        <p:nvSpPr>
          <p:cNvPr id="11270" name="Text Box 18"/>
          <p:cNvSpPr txBox="1">
            <a:spLocks noChangeArrowheads="1"/>
          </p:cNvSpPr>
          <p:nvPr/>
        </p:nvSpPr>
        <p:spPr bwMode="auto">
          <a:xfrm>
            <a:off x="7696200" y="1600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Batang" panose="02030600000101010101" pitchFamily="18" charset="-127"/>
              </a:rPr>
              <a:t>(1)</a:t>
            </a:r>
          </a:p>
        </p:txBody>
      </p:sp>
      <p:sp>
        <p:nvSpPr>
          <p:cNvPr id="3" name="Slide Number Placeholder 2"/>
          <p:cNvSpPr>
            <a:spLocks noGrp="1"/>
          </p:cNvSpPr>
          <p:nvPr>
            <p:ph type="sldNum" sz="quarter" idx="12"/>
          </p:nvPr>
        </p:nvSpPr>
        <p:spPr/>
        <p:txBody>
          <a:bodyPr/>
          <a:lstStyle/>
          <a:p>
            <a:fld id="{A68562E3-8965-409E-A093-2991AB3AEA6E}" type="slidenum">
              <a:rPr lang="en-US" smtClean="0"/>
              <a:t>9</a:t>
            </a:fld>
            <a:endParaRPr lang="en-US" dirty="0"/>
          </a:p>
        </p:txBody>
      </p:sp>
    </p:spTree>
    <p:extLst>
      <p:ext uri="{BB962C8B-B14F-4D97-AF65-F5344CB8AC3E}">
        <p14:creationId xmlns:p14="http://schemas.microsoft.com/office/powerpoint/2010/main" val="1751262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41511</TotalTime>
  <Words>1926</Words>
  <Application>Microsoft Office PowerPoint</Application>
  <PresentationFormat>On-screen Show (4:3)</PresentationFormat>
  <Paragraphs>224</Paragraphs>
  <Slides>45</Slides>
  <Notes>28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Office Theme</vt:lpstr>
      <vt:lpstr>Equation</vt:lpstr>
      <vt:lpstr>MathType 6.0 Equation</vt:lpstr>
      <vt:lpstr>MathType 5.0 Equation</vt:lpstr>
      <vt:lpstr>Uniform Microwave Heating  of Thin Ceramic Slabs</vt:lpstr>
      <vt:lpstr>Ceramics</vt:lpstr>
      <vt:lpstr>OUTLINE</vt:lpstr>
      <vt:lpstr>Geometry</vt:lpstr>
      <vt:lpstr>Maxwell’s Equations</vt:lpstr>
      <vt:lpstr>Dimensionless Heat Equation</vt:lpstr>
      <vt:lpstr>Thermal modeling</vt:lpstr>
      <vt:lpstr>A functional reaction-diffusion equation (One Functional Problem) </vt:lpstr>
      <vt:lpstr>Stationary solutions u0 (y independent)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Dynamical simulations (Time Dependent Solutions)</vt:lpstr>
      <vt:lpstr>PowerPoint Presentation</vt:lpstr>
      <vt:lpstr>Reduced Model (Case N=1)</vt:lpstr>
      <vt:lpstr>Steady State Problem</vt:lpstr>
      <vt:lpstr>Steady State Solution</vt:lpstr>
      <vt:lpstr>PowerPoint Presentation</vt:lpstr>
      <vt:lpstr>Reduced Model (Case N=2)</vt:lpstr>
      <vt:lpstr>Steady State Solution</vt:lpstr>
      <vt:lpstr>Symmetric and Asymmetric Steady States</vt:lpstr>
      <vt:lpstr>PowerPoint Presentation</vt:lpstr>
      <vt:lpstr>Steady States in terms of u and v</vt:lpstr>
      <vt:lpstr>Conclusions</vt:lpstr>
      <vt:lpstr>References</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Rajeev</dc:creator>
  <cp:lastModifiedBy>ShuchiAgr</cp:lastModifiedBy>
  <cp:revision>290</cp:revision>
  <dcterms:created xsi:type="dcterms:W3CDTF">2013-11-21T12:50:28Z</dcterms:created>
  <dcterms:modified xsi:type="dcterms:W3CDTF">2015-04-04T08:47:04Z</dcterms:modified>
</cp:coreProperties>
</file>